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
  </p:notesMasterIdLst>
  <p:sldIdLst>
    <p:sldId id="256" r:id="rId2"/>
    <p:sldId id="257" r:id="rId3"/>
    <p:sldId id="258" r:id="rId4"/>
  </p:sldIdLst>
  <p:sldSz cx="18288000" cy="10287000"/>
  <p:notesSz cx="6858000" cy="9144000"/>
  <p:embeddedFontLst>
    <p:embeddedFont>
      <p:font typeface="Canva Sans" panose="020B0604020202020204" charset="0"/>
      <p:regular r:id="rId6"/>
    </p:embeddedFont>
    <p:embeddedFont>
      <p:font typeface="Canva Sans Bold" panose="020B0604020202020204" charset="0"/>
      <p:regular r:id="rId7"/>
    </p:embeddedFont>
    <p:embeddedFont>
      <p:font typeface="Poppins" panose="00000500000000000000" pitchFamily="2" charset="0"/>
      <p:regular r:id="rId8"/>
    </p:embeddedFont>
    <p:embeddedFont>
      <p:font typeface="Poppins Bold" panose="00000800000000000000" charset="0"/>
      <p:regular r:id="rId9"/>
    </p:embeddedFont>
    <p:embeddedFont>
      <p:font typeface="Poppins Medium" panose="00000600000000000000" pitchFamily="2" charset="0"/>
      <p:regular r:id="rId10"/>
    </p:embeddedFont>
    <p:embeddedFont>
      <p:font typeface="Poppins Semi-Bold" panose="020B0604020202020204" charset="0"/>
      <p:regular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6499" autoAdjust="0"/>
  </p:normalViewPr>
  <p:slideViewPr>
    <p:cSldViewPr>
      <p:cViewPr varScale="1">
        <p:scale>
          <a:sx n="57" d="100"/>
          <a:sy n="57" d="100"/>
        </p:scale>
        <p:origin x="155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font" Target="fonts/font6.fntdata"/><Relationship Id="rId5" Type="http://schemas.openxmlformats.org/officeDocument/2006/relationships/notesMaster" Target="notesMasters/notesMaster1.xml"/><Relationship Id="rId15" Type="http://schemas.openxmlformats.org/officeDocument/2006/relationships/tableStyles" Target="tableStyles.xml"/><Relationship Id="rId10"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font" Target="fonts/font4.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70E29A-655E-40AD-AA8D-24E8E1A9F899}" type="datetimeFigureOut">
              <a:rPr lang="en-GB" smtClean="0"/>
              <a:t>22/05/2024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5463FF-5101-4F61-BBE9-65482D3BF83C}" type="slidenum">
              <a:rPr lang="en-GB" smtClean="0"/>
              <a:t>‹#›</a:t>
            </a:fld>
            <a:endParaRPr lang="en-GB"/>
          </a:p>
        </p:txBody>
      </p:sp>
    </p:spTree>
    <p:extLst>
      <p:ext uri="{BB962C8B-B14F-4D97-AF65-F5344CB8AC3E}">
        <p14:creationId xmlns:p14="http://schemas.microsoft.com/office/powerpoint/2010/main" val="8571198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rpharms.com/recognition/setting-professional-standards/hospital-at-home-interim-standard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First challenge in UK; Reform of Initial Education and Training for Pharmacists in the UK Pharmacy undergraduates across the UK study for an </a:t>
            </a:r>
            <a:r>
              <a:rPr lang="en-GB" sz="1200" b="0" i="0" kern="1200" dirty="0" err="1">
                <a:solidFill>
                  <a:schemeClr val="tx1"/>
                </a:solidFill>
                <a:effectLst/>
                <a:latin typeface="+mn-lt"/>
                <a:ea typeface="+mn-ea"/>
                <a:cs typeface="+mn-cs"/>
              </a:rPr>
              <a:t>MPharm</a:t>
            </a:r>
            <a:r>
              <a:rPr lang="en-GB" sz="1200" b="0" i="0" kern="1200" dirty="0">
                <a:solidFill>
                  <a:schemeClr val="tx1"/>
                </a:solidFill>
                <a:effectLst/>
                <a:latin typeface="+mn-lt"/>
                <a:ea typeface="+mn-ea"/>
                <a:cs typeface="+mn-cs"/>
              </a:rPr>
              <a:t> degree for four years (at University) followed by a year of foundation year training (in a range of practice areas including community pharmacy, hospital pharmacy, industry and General Practitioner (GP) (family doctors) practices or a combination of these. The undergraduate pharmacy courses are required to increase the teaching of clinical examination and consultation skills alongside their increased emphasis on applied therapeutics, prescribing and clinical leadership to enable pharmacists to register as prescribers after 5 years – much of this will happen in clinical practice, under the supervision of practising pharmacists, or Clinical Supervisors. During year 5, foundation trainee pharmacists will be supported by Educational Supervisors from the pharmacy workforce where they are employed who will support them towards achieving their prescribing qualification. The first pharmacist prescribers will enter the workforce in 2026. The impact of taking on additional (and in many cases new) roles of supervision both clinically and educationally in an already stretched workforce presents a challenge. In 2023 and 2024, a key focus for GHP has been to highlight the need for clear guidelines for those taking on this work, as well as robust training and support for all supervisors and time in their job plans to ensure that trainee pharmacists and teaching pharmacists are able to deliver to the expected level.  In 2023, we discussed an emphasis on the development of Work Based Assessments such as </a:t>
            </a:r>
            <a:r>
              <a:rPr lang="en-GB" sz="1200" b="0" i="0" kern="1200" dirty="0" err="1">
                <a:solidFill>
                  <a:schemeClr val="tx1"/>
                </a:solidFill>
                <a:effectLst/>
                <a:latin typeface="+mn-lt"/>
                <a:ea typeface="+mn-ea"/>
                <a:cs typeface="+mn-cs"/>
              </a:rPr>
              <a:t>Entrustable</a:t>
            </a:r>
            <a:r>
              <a:rPr lang="en-GB" sz="1200" b="0" i="0" kern="1200" dirty="0">
                <a:solidFill>
                  <a:schemeClr val="tx1"/>
                </a:solidFill>
                <a:effectLst/>
                <a:latin typeface="+mn-lt"/>
                <a:ea typeface="+mn-ea"/>
                <a:cs typeface="+mn-cs"/>
              </a:rPr>
              <a:t> Professional Activities (EPAs) and this continues through years 1 to 4 and into year 5 to enable Clinical and Educational Supervisors to determine the ability of new graduates prior to registration.</a:t>
            </a:r>
          </a:p>
          <a:p>
            <a:endParaRPr lang="en-GB" sz="1200" b="0" i="0" kern="1200" dirty="0">
              <a:solidFill>
                <a:schemeClr val="tx1"/>
              </a:solidFill>
              <a:effectLst/>
              <a:latin typeface="+mn-lt"/>
              <a:ea typeface="+mn-ea"/>
              <a:cs typeface="+mn-cs"/>
            </a:endParaRPr>
          </a:p>
          <a:p>
            <a:r>
              <a:rPr lang="en-GB" sz="1200" b="1" i="0" u="sng" kern="1200" dirty="0">
                <a:solidFill>
                  <a:schemeClr val="tx1"/>
                </a:solidFill>
                <a:effectLst/>
                <a:latin typeface="+mn-lt"/>
                <a:ea typeface="+mn-ea"/>
                <a:cs typeface="+mn-cs"/>
              </a:rPr>
              <a:t>Project/Challenge/Achievement</a:t>
            </a:r>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 </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Following on from some successes in the NHS response to the Coronavirus Pandemic, the NHS in England (NHS England) set ambitious targets for the expansion of “hospital at home” or “virtual wards” aiming to treat 50,000 patients a month in the patients’ own homes. “Hospital at home” care is an alternative to care in the setting of a hospital, preventing avoidable admission or facilitating early discharge. The care in this setting can be delivered via face to face, remote or hybrid consultations. It is thought that these models of care will ease pressure on the NHS, in particular the strain on hospitals as patients can be monitored and treated in the comfort of their homes. In theory this can also reduce the risk of hospital-acquired infections and lead to faster recovery times whilst also reducing waiting times for care. </a:t>
            </a:r>
          </a:p>
          <a:p>
            <a:r>
              <a:rPr lang="en-GB" sz="1200" b="0" i="0" kern="1200" dirty="0">
                <a:solidFill>
                  <a:schemeClr val="tx1"/>
                </a:solidFill>
                <a:effectLst/>
                <a:latin typeface="+mn-lt"/>
                <a:ea typeface="+mn-ea"/>
                <a:cs typeface="+mn-cs"/>
              </a:rPr>
              <a:t> </a:t>
            </a:r>
          </a:p>
          <a:p>
            <a:r>
              <a:rPr lang="en-GB" sz="1200" b="0" i="0" kern="1200" dirty="0">
                <a:solidFill>
                  <a:schemeClr val="tx1"/>
                </a:solidFill>
                <a:effectLst/>
                <a:latin typeface="+mn-lt"/>
                <a:ea typeface="+mn-ea"/>
                <a:cs typeface="+mn-cs"/>
              </a:rPr>
              <a:t>The national targets have been stretching, and whilst “hospital at home” models of care have been in existence for many years before COVID, these have been relatively small scale and localised with a high-level variability in their setup. The national target has meant there has been a national proliferation of “hospital at home” care, sometimes without the input of the pharmacy team. In turn ensuring high standards of patient safety and treatment effectiveness have become difficult due to the variability in the setting up of these services. </a:t>
            </a:r>
          </a:p>
          <a:p>
            <a:r>
              <a:rPr lang="en-GB" sz="1200" b="0" i="0" kern="1200" dirty="0">
                <a:solidFill>
                  <a:schemeClr val="tx1"/>
                </a:solidFill>
                <a:effectLst/>
                <a:latin typeface="+mn-lt"/>
                <a:ea typeface="+mn-ea"/>
                <a:cs typeface="+mn-cs"/>
              </a:rPr>
              <a:t> </a:t>
            </a:r>
          </a:p>
          <a:p>
            <a:r>
              <a:rPr lang="en-GB" sz="1200" b="0" i="0" kern="1200" dirty="0">
                <a:solidFill>
                  <a:schemeClr val="tx1"/>
                </a:solidFill>
                <a:effectLst/>
                <a:latin typeface="+mn-lt"/>
                <a:ea typeface="+mn-ea"/>
                <a:cs typeface="+mn-cs"/>
              </a:rPr>
              <a:t>Identifying this as a risk in 2023 the RPS agreed to develop an interim set of professional standards for pharmacy services for hospital at home (virtual ward) services supported by a task and finish group of hospital at home experts. These have been developed to underpin safe and effective care in hospital at home pharmacy services and are useful to the multi-disciplinary team in assuring the quality and to improve pharmacy services. They can be used to support setting up new “Hospital at Home” pharmacy services across the UK or to audit existing services through self-assessment or gap analysis.</a:t>
            </a:r>
          </a:p>
          <a:p>
            <a:r>
              <a:rPr lang="en-GB" sz="1200" b="0" i="0" kern="1200" dirty="0">
                <a:solidFill>
                  <a:schemeClr val="tx1"/>
                </a:solidFill>
                <a:effectLst/>
                <a:latin typeface="+mn-lt"/>
                <a:ea typeface="+mn-ea"/>
                <a:cs typeface="+mn-cs"/>
              </a:rPr>
              <a:t> </a:t>
            </a:r>
          </a:p>
          <a:p>
            <a:r>
              <a:rPr lang="en-GB" sz="1200" b="0" i="0" kern="1200" dirty="0">
                <a:solidFill>
                  <a:schemeClr val="tx1"/>
                </a:solidFill>
                <a:effectLst/>
                <a:latin typeface="+mn-lt"/>
                <a:ea typeface="+mn-ea"/>
                <a:cs typeface="+mn-cs"/>
              </a:rPr>
              <a:t>“Hospital at Home” care continues to be a rapidly evolving setting of care in the UK.</a:t>
            </a:r>
          </a:p>
          <a:p>
            <a:r>
              <a:rPr lang="en-GB" sz="1200" b="0" i="0" kern="1200" dirty="0">
                <a:solidFill>
                  <a:schemeClr val="tx1"/>
                </a:solidFill>
                <a:effectLst/>
                <a:latin typeface="+mn-lt"/>
                <a:ea typeface="+mn-ea"/>
                <a:cs typeface="+mn-cs"/>
              </a:rPr>
              <a:t> </a:t>
            </a:r>
          </a:p>
          <a:p>
            <a:r>
              <a:rPr lang="en-GB" sz="1200" b="0" i="0" kern="1200" dirty="0">
                <a:solidFill>
                  <a:schemeClr val="tx1"/>
                </a:solidFill>
                <a:effectLst/>
                <a:latin typeface="+mn-lt"/>
                <a:ea typeface="+mn-ea"/>
                <a:cs typeface="+mn-cs"/>
              </a:rPr>
              <a:t>The 28 standards describe ‘good’ working practices across the domains of </a:t>
            </a:r>
          </a:p>
          <a:p>
            <a:r>
              <a:rPr lang="en-GB" sz="1200" b="0" i="0" kern="1200" dirty="0">
                <a:solidFill>
                  <a:schemeClr val="tx1"/>
                </a:solidFill>
                <a:effectLst/>
                <a:latin typeface="+mn-lt"/>
                <a:ea typeface="+mn-ea"/>
                <a:cs typeface="+mn-cs"/>
              </a:rPr>
              <a:t>Putting people first</a:t>
            </a:r>
          </a:p>
          <a:p>
            <a:r>
              <a:rPr lang="en-GB" sz="1200" b="0" i="0" kern="1200" dirty="0">
                <a:solidFill>
                  <a:schemeClr val="tx1"/>
                </a:solidFill>
                <a:effectLst/>
                <a:latin typeface="+mn-lt"/>
                <a:ea typeface="+mn-ea"/>
                <a:cs typeface="+mn-cs"/>
              </a:rPr>
              <a:t>Episode of care</a:t>
            </a:r>
          </a:p>
          <a:p>
            <a:r>
              <a:rPr lang="en-GB" sz="1200" b="0" i="0" kern="1200" dirty="0">
                <a:solidFill>
                  <a:schemeClr val="tx1"/>
                </a:solidFill>
                <a:effectLst/>
                <a:latin typeface="+mn-lt"/>
                <a:ea typeface="+mn-ea"/>
                <a:cs typeface="+mn-cs"/>
              </a:rPr>
              <a:t>Integrated transfer of care</a:t>
            </a:r>
          </a:p>
          <a:p>
            <a:r>
              <a:rPr lang="en-GB" sz="1200" b="0" i="0" kern="1200" dirty="0">
                <a:solidFill>
                  <a:schemeClr val="tx1"/>
                </a:solidFill>
                <a:effectLst/>
                <a:latin typeface="+mn-lt"/>
                <a:ea typeface="+mn-ea"/>
                <a:cs typeface="+mn-cs"/>
              </a:rPr>
              <a:t>Medicine and pharmacy services governance</a:t>
            </a:r>
          </a:p>
          <a:p>
            <a:r>
              <a:rPr lang="en-GB" sz="1200" b="0" i="0" kern="1200" dirty="0">
                <a:solidFill>
                  <a:schemeClr val="tx1"/>
                </a:solidFill>
                <a:effectLst/>
                <a:latin typeface="+mn-lt"/>
                <a:ea typeface="+mn-ea"/>
                <a:cs typeface="+mn-cs"/>
              </a:rPr>
              <a:t>Safe and efficient supply of medicines</a:t>
            </a:r>
          </a:p>
          <a:p>
            <a:r>
              <a:rPr lang="en-GB" sz="1200" b="0" i="0" kern="1200" dirty="0">
                <a:solidFill>
                  <a:schemeClr val="tx1"/>
                </a:solidFill>
                <a:effectLst/>
                <a:latin typeface="+mn-lt"/>
                <a:ea typeface="+mn-ea"/>
                <a:cs typeface="+mn-cs"/>
              </a:rPr>
              <a:t>Leadership</a:t>
            </a:r>
          </a:p>
          <a:p>
            <a:r>
              <a:rPr lang="en-GB" sz="1200" b="0" i="0" kern="1200" dirty="0">
                <a:solidFill>
                  <a:schemeClr val="tx1"/>
                </a:solidFill>
                <a:effectLst/>
                <a:latin typeface="+mn-lt"/>
                <a:ea typeface="+mn-ea"/>
                <a:cs typeface="+mn-cs"/>
              </a:rPr>
              <a:t>Systems of work</a:t>
            </a:r>
          </a:p>
          <a:p>
            <a:r>
              <a:rPr lang="en-GB" sz="1200" b="0" i="0" kern="1200" dirty="0">
                <a:solidFill>
                  <a:schemeClr val="tx1"/>
                </a:solidFill>
                <a:effectLst/>
                <a:latin typeface="+mn-lt"/>
                <a:ea typeface="+mn-ea"/>
                <a:cs typeface="+mn-cs"/>
              </a:rPr>
              <a:t>Workforce</a:t>
            </a:r>
          </a:p>
          <a:p>
            <a:r>
              <a:rPr lang="en-GB" sz="1200" b="0" i="0" kern="1200" dirty="0">
                <a:solidFill>
                  <a:schemeClr val="tx1"/>
                </a:solidFill>
                <a:effectLst/>
                <a:latin typeface="+mn-lt"/>
                <a:ea typeface="+mn-ea"/>
                <a:cs typeface="+mn-cs"/>
              </a:rPr>
              <a:t> </a:t>
            </a:r>
          </a:p>
          <a:p>
            <a:r>
              <a:rPr lang="en-GB" sz="1200" b="0" i="0" kern="1200" dirty="0">
                <a:solidFill>
                  <a:schemeClr val="tx1"/>
                </a:solidFill>
                <a:effectLst/>
                <a:latin typeface="+mn-lt"/>
                <a:ea typeface="+mn-ea"/>
                <a:cs typeface="+mn-cs"/>
              </a:rPr>
              <a:t>The standards are open access and available from the RPS website</a:t>
            </a:r>
          </a:p>
          <a:p>
            <a:r>
              <a:rPr lang="en-GB" sz="1200" b="0" i="0" kern="1200" dirty="0">
                <a:solidFill>
                  <a:schemeClr val="tx1"/>
                </a:solidFill>
                <a:effectLst/>
                <a:latin typeface="+mn-lt"/>
                <a:ea typeface="+mn-ea"/>
                <a:cs typeface="+mn-cs"/>
                <a:hlinkClick r:id="rId3" tooltip="Original URL: https://www.rpharms.com/recognition/setting-professional-standards/hospital-at-home-interim-standards. Click or tap if you trust this link."/>
              </a:rPr>
              <a:t>https://www.rpharms.com/recognition/setting-professional-standards/hospital-at-home-interim-standards</a:t>
            </a:r>
            <a:endParaRPr lang="en-GB" sz="1200" b="0" i="0" kern="1200" dirty="0">
              <a:solidFill>
                <a:schemeClr val="tx1"/>
              </a:solidFill>
              <a:effectLst/>
              <a:latin typeface="+mn-lt"/>
              <a:ea typeface="+mn-ea"/>
              <a:cs typeface="+mn-cs"/>
            </a:endParaRPr>
          </a:p>
          <a:p>
            <a:endParaRPr lang="en-GB" dirty="0"/>
          </a:p>
          <a:p>
            <a:endParaRPr lang="en-GB" dirty="0"/>
          </a:p>
        </p:txBody>
      </p:sp>
      <p:sp>
        <p:nvSpPr>
          <p:cNvPr id="4" name="Slide Number Placeholder 3"/>
          <p:cNvSpPr>
            <a:spLocks noGrp="1"/>
          </p:cNvSpPr>
          <p:nvPr>
            <p:ph type="sldNum" sz="quarter" idx="5"/>
          </p:nvPr>
        </p:nvSpPr>
        <p:spPr/>
        <p:txBody>
          <a:bodyPr/>
          <a:lstStyle/>
          <a:p>
            <a:fld id="{845463FF-5101-4F61-BBE9-65482D3BF83C}" type="slidenum">
              <a:rPr lang="en-GB" smtClean="0"/>
              <a:t>1</a:t>
            </a:fld>
            <a:endParaRPr lang="en-GB"/>
          </a:p>
        </p:txBody>
      </p:sp>
    </p:spTree>
    <p:extLst>
      <p:ext uri="{BB962C8B-B14F-4D97-AF65-F5344CB8AC3E}">
        <p14:creationId xmlns:p14="http://schemas.microsoft.com/office/powerpoint/2010/main" val="3110180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PDIG – bi annual symposia, separate committee, around 500 attendees at every event</a:t>
            </a:r>
          </a:p>
          <a:p>
            <a:pPr lvl="0">
              <a:lnSpc>
                <a:spcPct val="100000"/>
              </a:lnSpc>
            </a:pPr>
            <a:r>
              <a:rPr lang="en-GB" dirty="0"/>
              <a:t>CPC - Partner with CPC, bi-annual, May 2024; 3,500 attendees</a:t>
            </a:r>
          </a:p>
          <a:p>
            <a:pPr lvl="0">
              <a:lnSpc>
                <a:spcPct val="100000"/>
              </a:lnSpc>
            </a:pPr>
            <a:r>
              <a:rPr lang="en-GB" dirty="0" err="1"/>
              <a:t>QATSsig</a:t>
            </a:r>
            <a:r>
              <a:rPr lang="en-GB" dirty="0"/>
              <a:t> – annual symposia – around 350 attendees in Sept 2023</a:t>
            </a:r>
          </a:p>
          <a:p>
            <a:pPr lvl="0">
              <a:lnSpc>
                <a:spcPct val="100000"/>
              </a:lnSpc>
            </a:pPr>
            <a:endParaRPr lang="en-GB" dirty="0"/>
          </a:p>
          <a:p>
            <a:pPr lvl="0">
              <a:lnSpc>
                <a:spcPct val="100000"/>
              </a:lnSpc>
            </a:pPr>
            <a:r>
              <a:rPr lang="en-GB" dirty="0"/>
              <a:t>Regular blog to members, Twitter</a:t>
            </a:r>
            <a:endParaRPr lang="en-US" dirty="0"/>
          </a:p>
        </p:txBody>
      </p:sp>
      <p:sp>
        <p:nvSpPr>
          <p:cNvPr id="4" name="Slide Number Placeholder 3"/>
          <p:cNvSpPr>
            <a:spLocks noGrp="1"/>
          </p:cNvSpPr>
          <p:nvPr>
            <p:ph type="sldNum" sz="quarter" idx="5"/>
          </p:nvPr>
        </p:nvSpPr>
        <p:spPr/>
        <p:txBody>
          <a:bodyPr/>
          <a:lstStyle/>
          <a:p>
            <a:fld id="{845463FF-5101-4F61-BBE9-65482D3BF83C}" type="slidenum">
              <a:rPr lang="en-GB" smtClean="0"/>
              <a:t>2</a:t>
            </a:fld>
            <a:endParaRPr lang="en-GB"/>
          </a:p>
        </p:txBody>
      </p:sp>
    </p:spTree>
    <p:extLst>
      <p:ext uri="{BB962C8B-B14F-4D97-AF65-F5344CB8AC3E}">
        <p14:creationId xmlns:p14="http://schemas.microsoft.com/office/powerpoint/2010/main" val="7065186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RPS annual conference 800 attendees</a:t>
            </a:r>
          </a:p>
          <a:p>
            <a:endParaRPr lang="en-US" dirty="0"/>
          </a:p>
          <a:p>
            <a:pPr lvl="0">
              <a:lnSpc>
                <a:spcPct val="100000"/>
              </a:lnSpc>
            </a:pPr>
            <a:r>
              <a:rPr lang="en-GB" dirty="0"/>
              <a:t>Primary Care expert advisory group</a:t>
            </a:r>
            <a:endParaRPr lang="en-US" dirty="0"/>
          </a:p>
          <a:p>
            <a:pPr lvl="0">
              <a:lnSpc>
                <a:spcPct val="100000"/>
              </a:lnSpc>
            </a:pPr>
            <a:r>
              <a:rPr lang="en-GB" dirty="0"/>
              <a:t>Hospital Expert advisory group</a:t>
            </a:r>
            <a:endParaRPr lang="en-US" dirty="0"/>
          </a:p>
        </p:txBody>
      </p:sp>
      <p:sp>
        <p:nvSpPr>
          <p:cNvPr id="4" name="Slide Number Placeholder 3"/>
          <p:cNvSpPr>
            <a:spLocks noGrp="1"/>
          </p:cNvSpPr>
          <p:nvPr>
            <p:ph type="sldNum" sz="quarter" idx="5"/>
          </p:nvPr>
        </p:nvSpPr>
        <p:spPr/>
        <p:txBody>
          <a:bodyPr/>
          <a:lstStyle/>
          <a:p>
            <a:fld id="{845463FF-5101-4F61-BBE9-65482D3BF83C}" type="slidenum">
              <a:rPr lang="en-GB" smtClean="0"/>
              <a:t>3</a:t>
            </a:fld>
            <a:endParaRPr lang="en-GB"/>
          </a:p>
        </p:txBody>
      </p:sp>
    </p:spTree>
    <p:extLst>
      <p:ext uri="{BB962C8B-B14F-4D97-AF65-F5344CB8AC3E}">
        <p14:creationId xmlns:p14="http://schemas.microsoft.com/office/powerpoint/2010/main" val="5635424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21825" y="4285733"/>
            <a:ext cx="7947770" cy="5541039"/>
            <a:chOff x="0" y="0"/>
            <a:chExt cx="1891737" cy="1318884"/>
          </a:xfrm>
        </p:grpSpPr>
        <p:sp>
          <p:nvSpPr>
            <p:cNvPr id="3" name="Freeform 3"/>
            <p:cNvSpPr/>
            <p:nvPr/>
          </p:nvSpPr>
          <p:spPr>
            <a:xfrm>
              <a:off x="0" y="0"/>
              <a:ext cx="1891737" cy="1318884"/>
            </a:xfrm>
            <a:custGeom>
              <a:avLst/>
              <a:gdLst/>
              <a:ahLst/>
              <a:cxnLst/>
              <a:rect l="l" t="t" r="r" b="b"/>
              <a:pathLst>
                <a:path w="1891737" h="1318884">
                  <a:moveTo>
                    <a:pt x="0" y="0"/>
                  </a:moveTo>
                  <a:lnTo>
                    <a:pt x="1891737" y="0"/>
                  </a:lnTo>
                  <a:lnTo>
                    <a:pt x="1891737" y="1318884"/>
                  </a:lnTo>
                  <a:lnTo>
                    <a:pt x="0" y="1318884"/>
                  </a:lnTo>
                  <a:close/>
                </a:path>
              </a:pathLst>
            </a:custGeom>
            <a:solidFill>
              <a:srgbClr val="2E2768"/>
            </a:solidFill>
          </p:spPr>
          <p:txBody>
            <a:bodyPr/>
            <a:lstStyle/>
            <a:p>
              <a:endParaRPr lang="en-GB"/>
            </a:p>
          </p:txBody>
        </p:sp>
        <p:sp>
          <p:nvSpPr>
            <p:cNvPr id="4" name="TextBox 4"/>
            <p:cNvSpPr txBox="1"/>
            <p:nvPr/>
          </p:nvSpPr>
          <p:spPr>
            <a:xfrm>
              <a:off x="0" y="-66675"/>
              <a:ext cx="1891737" cy="1385559"/>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a:off x="9023420" y="4285733"/>
            <a:ext cx="8634223" cy="5541039"/>
            <a:chOff x="0" y="0"/>
            <a:chExt cx="2055127" cy="1318884"/>
          </a:xfrm>
        </p:grpSpPr>
        <p:sp>
          <p:nvSpPr>
            <p:cNvPr id="6" name="Freeform 6"/>
            <p:cNvSpPr/>
            <p:nvPr/>
          </p:nvSpPr>
          <p:spPr>
            <a:xfrm>
              <a:off x="0" y="0"/>
              <a:ext cx="2055127" cy="1318884"/>
            </a:xfrm>
            <a:custGeom>
              <a:avLst/>
              <a:gdLst/>
              <a:ahLst/>
              <a:cxnLst/>
              <a:rect l="l" t="t" r="r" b="b"/>
              <a:pathLst>
                <a:path w="2055127" h="1318884">
                  <a:moveTo>
                    <a:pt x="0" y="0"/>
                  </a:moveTo>
                  <a:lnTo>
                    <a:pt x="2055127" y="0"/>
                  </a:lnTo>
                  <a:lnTo>
                    <a:pt x="2055127" y="1318884"/>
                  </a:lnTo>
                  <a:lnTo>
                    <a:pt x="0" y="1318884"/>
                  </a:lnTo>
                  <a:close/>
                </a:path>
              </a:pathLst>
            </a:custGeom>
            <a:solidFill>
              <a:srgbClr val="2E2768"/>
            </a:solidFill>
          </p:spPr>
          <p:txBody>
            <a:bodyPr/>
            <a:lstStyle/>
            <a:p>
              <a:endParaRPr lang="en-GB"/>
            </a:p>
          </p:txBody>
        </p:sp>
        <p:sp>
          <p:nvSpPr>
            <p:cNvPr id="7" name="TextBox 7"/>
            <p:cNvSpPr txBox="1"/>
            <p:nvPr/>
          </p:nvSpPr>
          <p:spPr>
            <a:xfrm>
              <a:off x="0" y="-66675"/>
              <a:ext cx="2055127" cy="1385559"/>
            </a:xfrm>
            <a:prstGeom prst="rect">
              <a:avLst/>
            </a:prstGeom>
          </p:spPr>
          <p:txBody>
            <a:bodyPr lIns="50800" tIns="50800" rIns="50800" bIns="50800" rtlCol="0" anchor="ctr"/>
            <a:lstStyle/>
            <a:p>
              <a:pPr algn="ctr">
                <a:lnSpc>
                  <a:spcPts val="2800"/>
                </a:lnSpc>
              </a:pPr>
              <a:endParaRPr/>
            </a:p>
          </p:txBody>
        </p:sp>
      </p:grpSp>
      <p:grpSp>
        <p:nvGrpSpPr>
          <p:cNvPr id="8" name="Group 8"/>
          <p:cNvGrpSpPr/>
          <p:nvPr/>
        </p:nvGrpSpPr>
        <p:grpSpPr>
          <a:xfrm>
            <a:off x="10802850" y="1743770"/>
            <a:ext cx="1557399" cy="1649107"/>
            <a:chOff x="0" y="0"/>
            <a:chExt cx="812800" cy="860662"/>
          </a:xfrm>
        </p:grpSpPr>
        <p:sp>
          <p:nvSpPr>
            <p:cNvPr id="9" name="Freeform 9"/>
            <p:cNvSpPr/>
            <p:nvPr/>
          </p:nvSpPr>
          <p:spPr>
            <a:xfrm>
              <a:off x="0" y="0"/>
              <a:ext cx="812800" cy="860662"/>
            </a:xfrm>
            <a:custGeom>
              <a:avLst/>
              <a:gdLst/>
              <a:ahLst/>
              <a:cxnLst/>
              <a:rect l="l" t="t" r="r" b="b"/>
              <a:pathLst>
                <a:path w="812800" h="860662">
                  <a:moveTo>
                    <a:pt x="406400" y="0"/>
                  </a:moveTo>
                  <a:cubicBezTo>
                    <a:pt x="181951" y="0"/>
                    <a:pt x="0" y="192666"/>
                    <a:pt x="0" y="430331"/>
                  </a:cubicBezTo>
                  <a:cubicBezTo>
                    <a:pt x="0" y="667996"/>
                    <a:pt x="181951" y="860662"/>
                    <a:pt x="406400" y="860662"/>
                  </a:cubicBezTo>
                  <a:cubicBezTo>
                    <a:pt x="630849" y="860662"/>
                    <a:pt x="812800" y="667996"/>
                    <a:pt x="812800" y="430331"/>
                  </a:cubicBezTo>
                  <a:cubicBezTo>
                    <a:pt x="812800" y="192666"/>
                    <a:pt x="630849" y="0"/>
                    <a:pt x="406400" y="0"/>
                  </a:cubicBezTo>
                  <a:close/>
                </a:path>
              </a:pathLst>
            </a:custGeom>
            <a:solidFill>
              <a:srgbClr val="060644"/>
            </a:solidFill>
          </p:spPr>
          <p:txBody>
            <a:bodyPr/>
            <a:lstStyle/>
            <a:p>
              <a:endParaRPr lang="en-GB"/>
            </a:p>
          </p:txBody>
        </p:sp>
        <p:sp>
          <p:nvSpPr>
            <p:cNvPr id="10" name="TextBox 10"/>
            <p:cNvSpPr txBox="1"/>
            <p:nvPr/>
          </p:nvSpPr>
          <p:spPr>
            <a:xfrm>
              <a:off x="76200" y="4487"/>
              <a:ext cx="660400" cy="775488"/>
            </a:xfrm>
            <a:prstGeom prst="rect">
              <a:avLst/>
            </a:prstGeom>
          </p:spPr>
          <p:txBody>
            <a:bodyPr lIns="50800" tIns="50800" rIns="50800" bIns="50800" rtlCol="0" anchor="ctr"/>
            <a:lstStyle/>
            <a:p>
              <a:pPr algn="ctr">
                <a:lnSpc>
                  <a:spcPts val="3780"/>
                </a:lnSpc>
              </a:pPr>
              <a:r>
                <a:rPr lang="en-US" sz="2700">
                  <a:solidFill>
                    <a:srgbClr val="FFFFFF"/>
                  </a:solidFill>
                  <a:latin typeface="Poppins Medium"/>
                </a:rPr>
                <a:t>~ 15,110</a:t>
              </a:r>
            </a:p>
          </p:txBody>
        </p:sp>
      </p:grpSp>
      <p:grpSp>
        <p:nvGrpSpPr>
          <p:cNvPr id="11" name="Group 11"/>
          <p:cNvGrpSpPr/>
          <p:nvPr/>
        </p:nvGrpSpPr>
        <p:grpSpPr>
          <a:xfrm>
            <a:off x="8869595" y="1268897"/>
            <a:ext cx="1161247" cy="1161247"/>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txBody>
            <a:bodyPr/>
            <a:lstStyle/>
            <a:p>
              <a:endParaRPr lang="en-GB"/>
            </a:p>
          </p:txBody>
        </p:sp>
        <p:sp>
          <p:nvSpPr>
            <p:cNvPr id="13" name="TextBox 13"/>
            <p:cNvSpPr txBox="1"/>
            <p:nvPr/>
          </p:nvSpPr>
          <p:spPr>
            <a:xfrm>
              <a:off x="76200" y="-9525"/>
              <a:ext cx="660400" cy="746125"/>
            </a:xfrm>
            <a:prstGeom prst="rect">
              <a:avLst/>
            </a:prstGeom>
          </p:spPr>
          <p:txBody>
            <a:bodyPr lIns="50800" tIns="50800" rIns="50800" bIns="50800" rtlCol="0" anchor="ctr"/>
            <a:lstStyle/>
            <a:p>
              <a:pPr algn="ctr">
                <a:lnSpc>
                  <a:spcPts val="4200"/>
                </a:lnSpc>
              </a:pPr>
              <a:r>
                <a:rPr lang="en-US" sz="3000">
                  <a:solidFill>
                    <a:srgbClr val="FFFFFF"/>
                  </a:solidFill>
                  <a:latin typeface="Poppins Medium"/>
                </a:rPr>
                <a:t>1226</a:t>
              </a:r>
            </a:p>
          </p:txBody>
        </p:sp>
      </p:grpSp>
      <p:sp>
        <p:nvSpPr>
          <p:cNvPr id="14" name="Freeform 14"/>
          <p:cNvSpPr/>
          <p:nvPr/>
        </p:nvSpPr>
        <p:spPr>
          <a:xfrm>
            <a:off x="303640" y="118158"/>
            <a:ext cx="3473951" cy="2099101"/>
          </a:xfrm>
          <a:custGeom>
            <a:avLst/>
            <a:gdLst/>
            <a:ahLst/>
            <a:cxnLst/>
            <a:rect l="l" t="t" r="r" b="b"/>
            <a:pathLst>
              <a:path w="3473951" h="2099101">
                <a:moveTo>
                  <a:pt x="0" y="0"/>
                </a:moveTo>
                <a:lnTo>
                  <a:pt x="3473951" y="0"/>
                </a:lnTo>
                <a:lnTo>
                  <a:pt x="3473951" y="2099101"/>
                </a:lnTo>
                <a:lnTo>
                  <a:pt x="0" y="2099101"/>
                </a:lnTo>
                <a:lnTo>
                  <a:pt x="0" y="0"/>
                </a:lnTo>
                <a:close/>
              </a:path>
            </a:pathLst>
          </a:custGeom>
          <a:blipFill>
            <a:blip r:embed="rId3"/>
            <a:stretch>
              <a:fillRect/>
            </a:stretch>
          </a:blipFill>
        </p:spPr>
        <p:txBody>
          <a:bodyPr/>
          <a:lstStyle/>
          <a:p>
            <a:endParaRPr lang="en-GB"/>
          </a:p>
        </p:txBody>
      </p:sp>
      <p:sp>
        <p:nvSpPr>
          <p:cNvPr id="15" name="Freeform 15"/>
          <p:cNvSpPr/>
          <p:nvPr/>
        </p:nvSpPr>
        <p:spPr>
          <a:xfrm>
            <a:off x="547796" y="2217259"/>
            <a:ext cx="3548036" cy="1175618"/>
          </a:xfrm>
          <a:custGeom>
            <a:avLst/>
            <a:gdLst/>
            <a:ahLst/>
            <a:cxnLst/>
            <a:rect l="l" t="t" r="r" b="b"/>
            <a:pathLst>
              <a:path w="3548036" h="1175618">
                <a:moveTo>
                  <a:pt x="0" y="0"/>
                </a:moveTo>
                <a:lnTo>
                  <a:pt x="3548036" y="0"/>
                </a:lnTo>
                <a:lnTo>
                  <a:pt x="3548036" y="1175618"/>
                </a:lnTo>
                <a:lnTo>
                  <a:pt x="0" y="1175618"/>
                </a:lnTo>
                <a:lnTo>
                  <a:pt x="0" y="0"/>
                </a:lnTo>
                <a:close/>
              </a:path>
            </a:pathLst>
          </a:custGeom>
          <a:blipFill>
            <a:blip r:embed="rId4"/>
            <a:stretch>
              <a:fillRect/>
            </a:stretch>
          </a:blipFill>
        </p:spPr>
        <p:txBody>
          <a:bodyPr/>
          <a:lstStyle/>
          <a:p>
            <a:endParaRPr lang="en-GB"/>
          </a:p>
        </p:txBody>
      </p:sp>
      <p:sp>
        <p:nvSpPr>
          <p:cNvPr id="16" name="Freeform 16"/>
          <p:cNvSpPr/>
          <p:nvPr/>
        </p:nvSpPr>
        <p:spPr>
          <a:xfrm>
            <a:off x="15070231" y="97851"/>
            <a:ext cx="2940166" cy="2978350"/>
          </a:xfrm>
          <a:custGeom>
            <a:avLst/>
            <a:gdLst/>
            <a:ahLst/>
            <a:cxnLst/>
            <a:rect l="l" t="t" r="r" b="b"/>
            <a:pathLst>
              <a:path w="2940166" h="2978350">
                <a:moveTo>
                  <a:pt x="0" y="0"/>
                </a:moveTo>
                <a:lnTo>
                  <a:pt x="2940166" y="0"/>
                </a:lnTo>
                <a:lnTo>
                  <a:pt x="2940166" y="2978350"/>
                </a:lnTo>
                <a:lnTo>
                  <a:pt x="0" y="2978350"/>
                </a:lnTo>
                <a:lnTo>
                  <a:pt x="0" y="0"/>
                </a:lnTo>
                <a:close/>
              </a:path>
            </a:pathLst>
          </a:custGeom>
          <a:blipFill>
            <a:blip r:embed="rId5"/>
            <a:stretch>
              <a:fillRect/>
            </a:stretch>
          </a:blipFill>
        </p:spPr>
        <p:txBody>
          <a:bodyPr/>
          <a:lstStyle/>
          <a:p>
            <a:endParaRPr lang="en-GB"/>
          </a:p>
        </p:txBody>
      </p:sp>
      <p:sp>
        <p:nvSpPr>
          <p:cNvPr id="17" name="TextBox 17"/>
          <p:cNvSpPr txBox="1"/>
          <p:nvPr/>
        </p:nvSpPr>
        <p:spPr>
          <a:xfrm>
            <a:off x="4280108" y="481908"/>
            <a:ext cx="9178974" cy="685800"/>
          </a:xfrm>
          <a:prstGeom prst="rect">
            <a:avLst/>
          </a:prstGeom>
        </p:spPr>
        <p:txBody>
          <a:bodyPr lIns="0" tIns="0" rIns="0" bIns="0" rtlCol="0" anchor="t">
            <a:spAutoFit/>
          </a:bodyPr>
          <a:lstStyle/>
          <a:p>
            <a:pPr algn="ctr">
              <a:lnSpc>
                <a:spcPts val="4950"/>
              </a:lnSpc>
            </a:pPr>
            <a:r>
              <a:rPr lang="en-US" sz="4500">
                <a:solidFill>
                  <a:srgbClr val="000000"/>
                </a:solidFill>
                <a:latin typeface="Poppins Semi-Bold"/>
              </a:rPr>
              <a:t>United Kingdom</a:t>
            </a:r>
          </a:p>
        </p:txBody>
      </p:sp>
      <p:sp>
        <p:nvSpPr>
          <p:cNvPr id="18" name="TextBox 18"/>
          <p:cNvSpPr txBox="1"/>
          <p:nvPr/>
        </p:nvSpPr>
        <p:spPr>
          <a:xfrm>
            <a:off x="1226976" y="5523983"/>
            <a:ext cx="7337469" cy="4000500"/>
          </a:xfrm>
          <a:prstGeom prst="rect">
            <a:avLst/>
          </a:prstGeom>
        </p:spPr>
        <p:txBody>
          <a:bodyPr lIns="0" tIns="0" rIns="0" bIns="0" rtlCol="0" anchor="t">
            <a:spAutoFit/>
          </a:bodyPr>
          <a:lstStyle/>
          <a:p>
            <a:pPr marL="517480" lvl="1" indent="-258740" algn="l">
              <a:lnSpc>
                <a:spcPts val="2876"/>
              </a:lnSpc>
              <a:buFont typeface="Arial"/>
              <a:buChar char="•"/>
            </a:pPr>
            <a:r>
              <a:rPr lang="en-US" sz="2396">
                <a:solidFill>
                  <a:srgbClr val="FFFFFF"/>
                </a:solidFill>
                <a:latin typeface="Poppins"/>
              </a:rPr>
              <a:t>First prescribing pharmacists at the point of registration enter the register in August 2026</a:t>
            </a:r>
          </a:p>
          <a:p>
            <a:pPr marL="517480" lvl="1" indent="-258740" algn="l">
              <a:lnSpc>
                <a:spcPts val="2876"/>
              </a:lnSpc>
              <a:buFont typeface="Arial"/>
              <a:buChar char="•"/>
            </a:pPr>
            <a:r>
              <a:rPr lang="en-US" sz="2396">
                <a:solidFill>
                  <a:srgbClr val="FFFFFF"/>
                </a:solidFill>
                <a:latin typeface="Poppins"/>
              </a:rPr>
              <a:t>Integrating examination &amp; prescribing skills into the undergraduate curriculum</a:t>
            </a:r>
          </a:p>
          <a:p>
            <a:pPr marL="517480" lvl="1" indent="-258740" algn="l">
              <a:lnSpc>
                <a:spcPts val="2876"/>
              </a:lnSpc>
              <a:buFont typeface="Arial"/>
              <a:buChar char="•"/>
            </a:pPr>
            <a:r>
              <a:rPr lang="en-US" sz="2396">
                <a:solidFill>
                  <a:srgbClr val="FFFFFF"/>
                </a:solidFill>
                <a:latin typeface="Poppins"/>
              </a:rPr>
              <a:t>Much of the learning is in practice</a:t>
            </a:r>
          </a:p>
          <a:p>
            <a:pPr marL="517480" lvl="1" indent="-258740" algn="l">
              <a:lnSpc>
                <a:spcPts val="2876"/>
              </a:lnSpc>
              <a:buFont typeface="Arial"/>
              <a:buChar char="•"/>
            </a:pPr>
            <a:r>
              <a:rPr lang="en-US" sz="2396">
                <a:solidFill>
                  <a:srgbClr val="FFFFFF"/>
                </a:solidFill>
                <a:latin typeface="Poppins"/>
              </a:rPr>
              <a:t>Increased emphasis on the role of the practice supervisor</a:t>
            </a:r>
          </a:p>
          <a:p>
            <a:pPr marL="517480" lvl="1" indent="-258740" algn="l">
              <a:lnSpc>
                <a:spcPts val="2876"/>
              </a:lnSpc>
              <a:buFont typeface="Arial"/>
              <a:buChar char="•"/>
            </a:pPr>
            <a:r>
              <a:rPr lang="en-US" sz="2396">
                <a:solidFill>
                  <a:srgbClr val="FFFFFF"/>
                </a:solidFill>
                <a:latin typeface="Poppins"/>
              </a:rPr>
              <a:t>GHP championed requirements for support, training and quality assurance of those providing training for future prescriber ready graduates</a:t>
            </a:r>
          </a:p>
        </p:txBody>
      </p:sp>
      <p:sp>
        <p:nvSpPr>
          <p:cNvPr id="19" name="TextBox 19"/>
          <p:cNvSpPr txBox="1"/>
          <p:nvPr/>
        </p:nvSpPr>
        <p:spPr>
          <a:xfrm>
            <a:off x="9437278" y="5593489"/>
            <a:ext cx="7822022" cy="3276600"/>
          </a:xfrm>
          <a:prstGeom prst="rect">
            <a:avLst/>
          </a:prstGeom>
        </p:spPr>
        <p:txBody>
          <a:bodyPr lIns="0" tIns="0" rIns="0" bIns="0" rtlCol="0" anchor="t">
            <a:spAutoFit/>
          </a:bodyPr>
          <a:lstStyle/>
          <a:p>
            <a:pPr marL="517480" lvl="1" indent="-258740" algn="l">
              <a:lnSpc>
                <a:spcPts val="2876"/>
              </a:lnSpc>
              <a:buFont typeface="Arial"/>
              <a:buChar char="•"/>
            </a:pPr>
            <a:r>
              <a:rPr lang="en-US" sz="2396">
                <a:solidFill>
                  <a:srgbClr val="FFFFFF"/>
                </a:solidFill>
                <a:latin typeface="Poppins"/>
              </a:rPr>
              <a:t>Post pandemic, NHS England set a target to treat 50,000 patients a month in their own homes</a:t>
            </a:r>
          </a:p>
          <a:p>
            <a:pPr marL="517480" lvl="1" indent="-258740" algn="l">
              <a:lnSpc>
                <a:spcPts val="2876"/>
              </a:lnSpc>
              <a:buFont typeface="Arial"/>
              <a:buChar char="•"/>
            </a:pPr>
            <a:r>
              <a:rPr lang="en-US" sz="2396">
                <a:solidFill>
                  <a:srgbClr val="FFFFFF"/>
                </a:solidFill>
                <a:latin typeface="Poppins"/>
              </a:rPr>
              <a:t>Care is face to face, remote or hybrid</a:t>
            </a:r>
          </a:p>
          <a:p>
            <a:pPr marL="517480" lvl="1" indent="-258740" algn="l">
              <a:lnSpc>
                <a:spcPts val="2876"/>
              </a:lnSpc>
              <a:buFont typeface="Arial"/>
              <a:buChar char="•"/>
            </a:pPr>
            <a:r>
              <a:rPr lang="en-US" sz="2396">
                <a:solidFill>
                  <a:srgbClr val="FFFFFF"/>
                </a:solidFill>
                <a:latin typeface="Poppins"/>
              </a:rPr>
              <a:t>RPS identified a need to develop an interim set of professional standards for these services</a:t>
            </a:r>
          </a:p>
          <a:p>
            <a:pPr marL="517480" lvl="1" indent="-258740" algn="just">
              <a:lnSpc>
                <a:spcPts val="2876"/>
              </a:lnSpc>
              <a:buFont typeface="Arial"/>
              <a:buChar char="•"/>
            </a:pPr>
            <a:r>
              <a:rPr lang="en-US" sz="2396">
                <a:solidFill>
                  <a:srgbClr val="FFFFFF"/>
                </a:solidFill>
                <a:latin typeface="Poppins"/>
              </a:rPr>
              <a:t>https://www.rpharms.com/recognition/setting-professional-standards/hospital-at-home-interim-standards  </a:t>
            </a:r>
          </a:p>
        </p:txBody>
      </p:sp>
      <p:sp>
        <p:nvSpPr>
          <p:cNvPr id="20" name="TextBox 20"/>
          <p:cNvSpPr txBox="1"/>
          <p:nvPr/>
        </p:nvSpPr>
        <p:spPr>
          <a:xfrm>
            <a:off x="1317751" y="4360645"/>
            <a:ext cx="7155918" cy="1000125"/>
          </a:xfrm>
          <a:prstGeom prst="rect">
            <a:avLst/>
          </a:prstGeom>
        </p:spPr>
        <p:txBody>
          <a:bodyPr lIns="0" tIns="0" rIns="0" bIns="0" rtlCol="0" anchor="t">
            <a:spAutoFit/>
          </a:bodyPr>
          <a:lstStyle/>
          <a:p>
            <a:pPr algn="ctr">
              <a:lnSpc>
                <a:spcPts val="3879"/>
              </a:lnSpc>
            </a:pPr>
            <a:r>
              <a:rPr lang="en-US" sz="3233">
                <a:solidFill>
                  <a:srgbClr val="FFFFFF"/>
                </a:solidFill>
                <a:latin typeface="Poppins Semi-Bold"/>
              </a:rPr>
              <a:t>Reform of Initial Education &amp; Training</a:t>
            </a:r>
          </a:p>
        </p:txBody>
      </p:sp>
      <p:sp>
        <p:nvSpPr>
          <p:cNvPr id="21" name="TextBox 21"/>
          <p:cNvSpPr txBox="1"/>
          <p:nvPr/>
        </p:nvSpPr>
        <p:spPr>
          <a:xfrm>
            <a:off x="9309307" y="4360645"/>
            <a:ext cx="7738681" cy="566094"/>
          </a:xfrm>
          <a:prstGeom prst="rect">
            <a:avLst/>
          </a:prstGeom>
        </p:spPr>
        <p:txBody>
          <a:bodyPr lIns="0" tIns="0" rIns="0" bIns="0" rtlCol="0" anchor="t">
            <a:spAutoFit/>
          </a:bodyPr>
          <a:lstStyle/>
          <a:p>
            <a:pPr algn="ctr">
              <a:lnSpc>
                <a:spcPts val="4239"/>
              </a:lnSpc>
            </a:pPr>
            <a:r>
              <a:rPr lang="en-US" sz="3533">
                <a:solidFill>
                  <a:srgbClr val="FFFFFF"/>
                </a:solidFill>
                <a:latin typeface="Poppins Semi-Bold"/>
              </a:rPr>
              <a:t>Hospital at home / virtual wards</a:t>
            </a:r>
          </a:p>
        </p:txBody>
      </p:sp>
      <p:sp>
        <p:nvSpPr>
          <p:cNvPr id="22" name="TextBox 22"/>
          <p:cNvSpPr txBox="1"/>
          <p:nvPr/>
        </p:nvSpPr>
        <p:spPr>
          <a:xfrm>
            <a:off x="4280108" y="1598768"/>
            <a:ext cx="8080140" cy="1189356"/>
          </a:xfrm>
          <a:prstGeom prst="rect">
            <a:avLst/>
          </a:prstGeom>
        </p:spPr>
        <p:txBody>
          <a:bodyPr lIns="0" tIns="0" rIns="0" bIns="0" rtlCol="0" anchor="t">
            <a:spAutoFit/>
          </a:bodyPr>
          <a:lstStyle/>
          <a:p>
            <a:pPr algn="l">
              <a:lnSpc>
                <a:spcPts val="3219"/>
              </a:lnSpc>
            </a:pPr>
            <a:r>
              <a:rPr lang="en-US" sz="2299">
                <a:solidFill>
                  <a:srgbClr val="000000"/>
                </a:solidFill>
                <a:latin typeface="Canva Sans Bold"/>
              </a:rPr>
              <a:t>Number of hospital pharmacies</a:t>
            </a:r>
          </a:p>
          <a:p>
            <a:pPr algn="l">
              <a:lnSpc>
                <a:spcPts val="3219"/>
              </a:lnSpc>
            </a:pPr>
            <a:endParaRPr lang="en-US" sz="2299">
              <a:solidFill>
                <a:srgbClr val="000000"/>
              </a:solidFill>
              <a:latin typeface="Canva Sans Bold"/>
            </a:endParaRPr>
          </a:p>
          <a:p>
            <a:pPr algn="l">
              <a:lnSpc>
                <a:spcPts val="3219"/>
              </a:lnSpc>
            </a:pPr>
            <a:r>
              <a:rPr lang="en-US" sz="2299">
                <a:solidFill>
                  <a:srgbClr val="000000"/>
                </a:solidFill>
                <a:latin typeface="Canva Sans"/>
              </a:rPr>
              <a:t>                        </a:t>
            </a:r>
            <a:r>
              <a:rPr lang="en-US" sz="2299">
                <a:solidFill>
                  <a:srgbClr val="000000"/>
                </a:solidFill>
                <a:latin typeface="Canva Sans Bold"/>
              </a:rPr>
              <a:t>Number of hospital pharmacists:</a:t>
            </a:r>
          </a:p>
        </p:txBody>
      </p:sp>
      <p:sp>
        <p:nvSpPr>
          <p:cNvPr id="23" name="TextBox 23"/>
          <p:cNvSpPr txBox="1"/>
          <p:nvPr/>
        </p:nvSpPr>
        <p:spPr>
          <a:xfrm>
            <a:off x="3896309" y="3497652"/>
            <a:ext cx="10254223" cy="499110"/>
          </a:xfrm>
          <a:prstGeom prst="rect">
            <a:avLst/>
          </a:prstGeom>
        </p:spPr>
        <p:txBody>
          <a:bodyPr lIns="0" tIns="0" rIns="0" bIns="0" rtlCol="0" anchor="t">
            <a:spAutoFit/>
          </a:bodyPr>
          <a:lstStyle/>
          <a:p>
            <a:pPr algn="ctr">
              <a:lnSpc>
                <a:spcPts val="3630"/>
              </a:lnSpc>
            </a:pPr>
            <a:r>
              <a:rPr lang="en-US" sz="3300">
                <a:solidFill>
                  <a:srgbClr val="000000"/>
                </a:solidFill>
                <a:latin typeface="Poppins Semi-Bold"/>
              </a:rPr>
              <a:t>Project achievement / challenge in 2023-24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296400" y="0"/>
            <a:ext cx="8991599" cy="6213453"/>
            <a:chOff x="0" y="0"/>
            <a:chExt cx="12192000" cy="8083583"/>
          </a:xfrm>
        </p:grpSpPr>
        <p:pic>
          <p:nvPicPr>
            <p:cNvPr id="3" name="Picture 3"/>
            <p:cNvPicPr>
              <a:picLocks noChangeAspect="1"/>
            </p:cNvPicPr>
            <p:nvPr/>
          </p:nvPicPr>
          <p:blipFill>
            <a:blip r:embed="rId3"/>
            <a:srcRect l="2168" r="2168"/>
            <a:stretch>
              <a:fillRect/>
            </a:stretch>
          </p:blipFill>
          <p:spPr>
            <a:xfrm>
              <a:off x="0" y="0"/>
              <a:ext cx="12192000" cy="8083583"/>
            </a:xfrm>
            <a:prstGeom prst="rect">
              <a:avLst/>
            </a:prstGeom>
          </p:spPr>
        </p:pic>
      </p:grpSp>
      <p:grpSp>
        <p:nvGrpSpPr>
          <p:cNvPr id="4" name="Group 4"/>
          <p:cNvGrpSpPr/>
          <p:nvPr/>
        </p:nvGrpSpPr>
        <p:grpSpPr>
          <a:xfrm>
            <a:off x="10927720" y="6213454"/>
            <a:ext cx="7792684" cy="4224313"/>
            <a:chOff x="0" y="0"/>
            <a:chExt cx="10390245" cy="5632417"/>
          </a:xfrm>
        </p:grpSpPr>
        <p:pic>
          <p:nvPicPr>
            <p:cNvPr id="5" name="Picture 5"/>
            <p:cNvPicPr>
              <a:picLocks noChangeAspect="1"/>
            </p:cNvPicPr>
            <p:nvPr/>
          </p:nvPicPr>
          <p:blipFill>
            <a:blip r:embed="rId4"/>
            <a:srcRect t="10160" b="10160"/>
            <a:stretch>
              <a:fillRect/>
            </a:stretch>
          </p:blipFill>
          <p:spPr>
            <a:xfrm>
              <a:off x="0" y="0"/>
              <a:ext cx="10390245" cy="5632417"/>
            </a:xfrm>
            <a:prstGeom prst="rect">
              <a:avLst/>
            </a:prstGeom>
          </p:spPr>
        </p:pic>
      </p:grpSp>
      <p:grpSp>
        <p:nvGrpSpPr>
          <p:cNvPr id="6" name="Group 6"/>
          <p:cNvGrpSpPr/>
          <p:nvPr/>
        </p:nvGrpSpPr>
        <p:grpSpPr>
          <a:xfrm>
            <a:off x="1028700" y="2756660"/>
            <a:ext cx="808038" cy="808038"/>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txBody>
            <a:bodyPr/>
            <a:lstStyle/>
            <a:p>
              <a:endParaRPr lang="en-GB"/>
            </a:p>
          </p:txBody>
        </p:sp>
        <p:sp>
          <p:nvSpPr>
            <p:cNvPr id="8" name="TextBox 8"/>
            <p:cNvSpPr txBox="1"/>
            <p:nvPr/>
          </p:nvSpPr>
          <p:spPr>
            <a:xfrm>
              <a:off x="76200" y="19050"/>
              <a:ext cx="660400" cy="717550"/>
            </a:xfrm>
            <a:prstGeom prst="rect">
              <a:avLst/>
            </a:prstGeom>
          </p:spPr>
          <p:txBody>
            <a:bodyPr lIns="50800" tIns="50800" rIns="50800" bIns="50800" rtlCol="0" anchor="ctr"/>
            <a:lstStyle/>
            <a:p>
              <a:pPr algn="ctr">
                <a:lnSpc>
                  <a:spcPts val="3080"/>
                </a:lnSpc>
              </a:pPr>
              <a:endParaRPr/>
            </a:p>
          </p:txBody>
        </p:sp>
      </p:grpSp>
      <p:grpSp>
        <p:nvGrpSpPr>
          <p:cNvPr id="9" name="Group 9"/>
          <p:cNvGrpSpPr/>
          <p:nvPr/>
        </p:nvGrpSpPr>
        <p:grpSpPr>
          <a:xfrm>
            <a:off x="1028700" y="3795519"/>
            <a:ext cx="808038" cy="808038"/>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txBody>
            <a:bodyPr/>
            <a:lstStyle/>
            <a:p>
              <a:endParaRPr lang="en-GB"/>
            </a:p>
          </p:txBody>
        </p:sp>
        <p:sp>
          <p:nvSpPr>
            <p:cNvPr id="11" name="TextBox 11"/>
            <p:cNvSpPr txBox="1"/>
            <p:nvPr/>
          </p:nvSpPr>
          <p:spPr>
            <a:xfrm>
              <a:off x="76200" y="19050"/>
              <a:ext cx="660400" cy="717550"/>
            </a:xfrm>
            <a:prstGeom prst="rect">
              <a:avLst/>
            </a:prstGeom>
          </p:spPr>
          <p:txBody>
            <a:bodyPr lIns="50800" tIns="50800" rIns="50800" bIns="50800" rtlCol="0" anchor="ctr"/>
            <a:lstStyle/>
            <a:p>
              <a:pPr algn="ctr">
                <a:lnSpc>
                  <a:spcPts val="3080"/>
                </a:lnSpc>
              </a:pPr>
              <a:endParaRPr/>
            </a:p>
          </p:txBody>
        </p:sp>
      </p:grpSp>
      <p:grpSp>
        <p:nvGrpSpPr>
          <p:cNvPr id="12" name="Group 12"/>
          <p:cNvGrpSpPr/>
          <p:nvPr/>
        </p:nvGrpSpPr>
        <p:grpSpPr>
          <a:xfrm>
            <a:off x="1028700" y="4913284"/>
            <a:ext cx="808038" cy="808038"/>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txBody>
            <a:bodyPr/>
            <a:lstStyle/>
            <a:p>
              <a:endParaRPr lang="en-GB"/>
            </a:p>
          </p:txBody>
        </p:sp>
        <p:sp>
          <p:nvSpPr>
            <p:cNvPr id="14" name="TextBox 14"/>
            <p:cNvSpPr txBox="1"/>
            <p:nvPr/>
          </p:nvSpPr>
          <p:spPr>
            <a:xfrm>
              <a:off x="76200" y="19050"/>
              <a:ext cx="660400" cy="717550"/>
            </a:xfrm>
            <a:prstGeom prst="rect">
              <a:avLst/>
            </a:prstGeom>
          </p:spPr>
          <p:txBody>
            <a:bodyPr lIns="50800" tIns="50800" rIns="50800" bIns="50800" rtlCol="0" anchor="ctr"/>
            <a:lstStyle/>
            <a:p>
              <a:pPr algn="ctr">
                <a:lnSpc>
                  <a:spcPts val="3080"/>
                </a:lnSpc>
              </a:pPr>
              <a:endParaRPr/>
            </a:p>
          </p:txBody>
        </p:sp>
      </p:grpSp>
      <p:sp>
        <p:nvSpPr>
          <p:cNvPr id="15" name="Freeform 15"/>
          <p:cNvSpPr/>
          <p:nvPr/>
        </p:nvSpPr>
        <p:spPr>
          <a:xfrm>
            <a:off x="0" y="8412714"/>
            <a:ext cx="3099429" cy="1874286"/>
          </a:xfrm>
          <a:custGeom>
            <a:avLst/>
            <a:gdLst/>
            <a:ahLst/>
            <a:cxnLst/>
            <a:rect l="l" t="t" r="r" b="b"/>
            <a:pathLst>
              <a:path w="3099429" h="1874286">
                <a:moveTo>
                  <a:pt x="0" y="0"/>
                </a:moveTo>
                <a:lnTo>
                  <a:pt x="3099429" y="0"/>
                </a:lnTo>
                <a:lnTo>
                  <a:pt x="3099429" y="1874286"/>
                </a:lnTo>
                <a:lnTo>
                  <a:pt x="0" y="1874286"/>
                </a:lnTo>
                <a:lnTo>
                  <a:pt x="0" y="0"/>
                </a:lnTo>
                <a:close/>
              </a:path>
            </a:pathLst>
          </a:custGeom>
          <a:blipFill>
            <a:blip r:embed="rId5"/>
            <a:stretch>
              <a:fillRect/>
            </a:stretch>
          </a:blipFill>
        </p:spPr>
        <p:txBody>
          <a:bodyPr/>
          <a:lstStyle/>
          <a:p>
            <a:endParaRPr lang="en-GB"/>
          </a:p>
        </p:txBody>
      </p:sp>
      <p:sp>
        <p:nvSpPr>
          <p:cNvPr id="16" name="Freeform 16"/>
          <p:cNvSpPr/>
          <p:nvPr/>
        </p:nvSpPr>
        <p:spPr>
          <a:xfrm>
            <a:off x="7696200" y="5537931"/>
            <a:ext cx="3443113" cy="4867177"/>
          </a:xfrm>
          <a:custGeom>
            <a:avLst/>
            <a:gdLst/>
            <a:ahLst/>
            <a:cxnLst/>
            <a:rect l="l" t="t" r="r" b="b"/>
            <a:pathLst>
              <a:path w="3443113" h="4867177">
                <a:moveTo>
                  <a:pt x="0" y="0"/>
                </a:moveTo>
                <a:lnTo>
                  <a:pt x="3443113" y="0"/>
                </a:lnTo>
                <a:lnTo>
                  <a:pt x="3443113" y="4867177"/>
                </a:lnTo>
                <a:lnTo>
                  <a:pt x="0" y="4867177"/>
                </a:lnTo>
                <a:lnTo>
                  <a:pt x="0" y="0"/>
                </a:lnTo>
                <a:close/>
              </a:path>
            </a:pathLst>
          </a:custGeom>
          <a:blipFill>
            <a:blip r:embed="rId6"/>
            <a:stretch>
              <a:fillRect/>
            </a:stretch>
          </a:blipFill>
        </p:spPr>
        <p:txBody>
          <a:bodyPr/>
          <a:lstStyle/>
          <a:p>
            <a:endParaRPr lang="en-GB"/>
          </a:p>
        </p:txBody>
      </p:sp>
      <p:sp>
        <p:nvSpPr>
          <p:cNvPr id="17" name="TextBox 17"/>
          <p:cNvSpPr txBox="1"/>
          <p:nvPr/>
        </p:nvSpPr>
        <p:spPr>
          <a:xfrm>
            <a:off x="1028700" y="659585"/>
            <a:ext cx="7106334" cy="1314450"/>
          </a:xfrm>
          <a:prstGeom prst="rect">
            <a:avLst/>
          </a:prstGeom>
        </p:spPr>
        <p:txBody>
          <a:bodyPr lIns="0" tIns="0" rIns="0" bIns="0" rtlCol="0" anchor="t">
            <a:spAutoFit/>
          </a:bodyPr>
          <a:lstStyle/>
          <a:p>
            <a:pPr algn="l">
              <a:lnSpc>
                <a:spcPts val="4950"/>
              </a:lnSpc>
            </a:pPr>
            <a:r>
              <a:rPr lang="en-US" sz="4500">
                <a:solidFill>
                  <a:srgbClr val="000000"/>
                </a:solidFill>
                <a:latin typeface="Poppins Semi-Bold"/>
              </a:rPr>
              <a:t>Symposia &amp; member outreach in 2023-24</a:t>
            </a:r>
          </a:p>
        </p:txBody>
      </p:sp>
      <p:sp>
        <p:nvSpPr>
          <p:cNvPr id="18" name="TextBox 18"/>
          <p:cNvSpPr txBox="1"/>
          <p:nvPr/>
        </p:nvSpPr>
        <p:spPr>
          <a:xfrm>
            <a:off x="1135742" y="2947531"/>
            <a:ext cx="593954" cy="397722"/>
          </a:xfrm>
          <a:prstGeom prst="rect">
            <a:avLst/>
          </a:prstGeom>
        </p:spPr>
        <p:txBody>
          <a:bodyPr lIns="0" tIns="0" rIns="0" bIns="0" rtlCol="0" anchor="t">
            <a:spAutoFit/>
          </a:bodyPr>
          <a:lstStyle/>
          <a:p>
            <a:pPr algn="ctr">
              <a:lnSpc>
                <a:spcPts val="2906"/>
              </a:lnSpc>
              <a:spcBef>
                <a:spcPct val="0"/>
              </a:spcBef>
            </a:pPr>
            <a:r>
              <a:rPr lang="en-US" sz="2422">
                <a:solidFill>
                  <a:srgbClr val="FFFFFF"/>
                </a:solidFill>
                <a:latin typeface="Poppins Bold"/>
              </a:rPr>
              <a:t>01</a:t>
            </a:r>
          </a:p>
        </p:txBody>
      </p:sp>
      <p:sp>
        <p:nvSpPr>
          <p:cNvPr id="19" name="TextBox 19"/>
          <p:cNvSpPr txBox="1"/>
          <p:nvPr/>
        </p:nvSpPr>
        <p:spPr>
          <a:xfrm>
            <a:off x="1135742" y="3986390"/>
            <a:ext cx="593954" cy="397722"/>
          </a:xfrm>
          <a:prstGeom prst="rect">
            <a:avLst/>
          </a:prstGeom>
        </p:spPr>
        <p:txBody>
          <a:bodyPr lIns="0" tIns="0" rIns="0" bIns="0" rtlCol="0" anchor="t">
            <a:spAutoFit/>
          </a:bodyPr>
          <a:lstStyle/>
          <a:p>
            <a:pPr algn="ctr">
              <a:lnSpc>
                <a:spcPts val="2906"/>
              </a:lnSpc>
              <a:spcBef>
                <a:spcPct val="0"/>
              </a:spcBef>
            </a:pPr>
            <a:r>
              <a:rPr lang="en-US" sz="2422">
                <a:solidFill>
                  <a:srgbClr val="FFFFFF"/>
                </a:solidFill>
                <a:latin typeface="Poppins Bold"/>
              </a:rPr>
              <a:t>02</a:t>
            </a:r>
          </a:p>
        </p:txBody>
      </p:sp>
      <p:sp>
        <p:nvSpPr>
          <p:cNvPr id="20" name="TextBox 20"/>
          <p:cNvSpPr txBox="1"/>
          <p:nvPr/>
        </p:nvSpPr>
        <p:spPr>
          <a:xfrm>
            <a:off x="1135742" y="5104155"/>
            <a:ext cx="593954" cy="397722"/>
          </a:xfrm>
          <a:prstGeom prst="rect">
            <a:avLst/>
          </a:prstGeom>
        </p:spPr>
        <p:txBody>
          <a:bodyPr lIns="0" tIns="0" rIns="0" bIns="0" rtlCol="0" anchor="t">
            <a:spAutoFit/>
          </a:bodyPr>
          <a:lstStyle/>
          <a:p>
            <a:pPr algn="ctr">
              <a:lnSpc>
                <a:spcPts val="2906"/>
              </a:lnSpc>
              <a:spcBef>
                <a:spcPct val="0"/>
              </a:spcBef>
            </a:pPr>
            <a:r>
              <a:rPr lang="en-US" sz="2422">
                <a:solidFill>
                  <a:srgbClr val="FFFFFF"/>
                </a:solidFill>
                <a:latin typeface="Poppins Bold"/>
              </a:rPr>
              <a:t>03</a:t>
            </a:r>
          </a:p>
        </p:txBody>
      </p:sp>
      <p:sp>
        <p:nvSpPr>
          <p:cNvPr id="21" name="TextBox 21"/>
          <p:cNvSpPr txBox="1"/>
          <p:nvPr/>
        </p:nvSpPr>
        <p:spPr>
          <a:xfrm>
            <a:off x="2076762" y="2855682"/>
            <a:ext cx="5807612" cy="1188295"/>
          </a:xfrm>
          <a:prstGeom prst="rect">
            <a:avLst/>
          </a:prstGeom>
        </p:spPr>
        <p:txBody>
          <a:bodyPr lIns="0" tIns="0" rIns="0" bIns="0" rtlCol="0" anchor="t">
            <a:spAutoFit/>
          </a:bodyPr>
          <a:lstStyle/>
          <a:p>
            <a:pPr algn="l">
              <a:lnSpc>
                <a:spcPts val="3107"/>
              </a:lnSpc>
            </a:pPr>
            <a:r>
              <a:rPr lang="en-US" sz="2219">
                <a:solidFill>
                  <a:srgbClr val="000000"/>
                </a:solidFill>
                <a:latin typeface="Poppins Semi-Bold"/>
              </a:rPr>
              <a:t>Procurement and Development Interest Group (PDIG)</a:t>
            </a:r>
          </a:p>
          <a:p>
            <a:pPr algn="l">
              <a:lnSpc>
                <a:spcPts val="3107"/>
              </a:lnSpc>
              <a:spcBef>
                <a:spcPct val="0"/>
              </a:spcBef>
            </a:pPr>
            <a:endParaRPr lang="en-US" sz="2219">
              <a:solidFill>
                <a:srgbClr val="000000"/>
              </a:solidFill>
              <a:latin typeface="Poppins Semi-Bold"/>
            </a:endParaRPr>
          </a:p>
        </p:txBody>
      </p:sp>
      <p:sp>
        <p:nvSpPr>
          <p:cNvPr id="22" name="TextBox 22"/>
          <p:cNvSpPr txBox="1"/>
          <p:nvPr/>
        </p:nvSpPr>
        <p:spPr>
          <a:xfrm>
            <a:off x="2076762" y="3981152"/>
            <a:ext cx="6058272" cy="402959"/>
          </a:xfrm>
          <a:prstGeom prst="rect">
            <a:avLst/>
          </a:prstGeom>
        </p:spPr>
        <p:txBody>
          <a:bodyPr lIns="0" tIns="0" rIns="0" bIns="0" rtlCol="0" anchor="t">
            <a:spAutoFit/>
          </a:bodyPr>
          <a:lstStyle/>
          <a:p>
            <a:pPr algn="l">
              <a:lnSpc>
                <a:spcPts val="3107"/>
              </a:lnSpc>
              <a:spcBef>
                <a:spcPct val="0"/>
              </a:spcBef>
            </a:pPr>
            <a:r>
              <a:rPr lang="en-US" sz="2219">
                <a:solidFill>
                  <a:srgbClr val="000000"/>
                </a:solidFill>
                <a:latin typeface="Poppins Semi-Bold"/>
              </a:rPr>
              <a:t>Clinical Pharmacy Congress (CPC)</a:t>
            </a:r>
          </a:p>
        </p:txBody>
      </p:sp>
      <p:sp>
        <p:nvSpPr>
          <p:cNvPr id="23" name="TextBox 23"/>
          <p:cNvSpPr txBox="1"/>
          <p:nvPr/>
        </p:nvSpPr>
        <p:spPr>
          <a:xfrm>
            <a:off x="2076762" y="4874391"/>
            <a:ext cx="6371570" cy="1188295"/>
          </a:xfrm>
          <a:prstGeom prst="rect">
            <a:avLst/>
          </a:prstGeom>
        </p:spPr>
        <p:txBody>
          <a:bodyPr lIns="0" tIns="0" rIns="0" bIns="0" rtlCol="0" anchor="t">
            <a:spAutoFit/>
          </a:bodyPr>
          <a:lstStyle/>
          <a:p>
            <a:pPr algn="l">
              <a:lnSpc>
                <a:spcPts val="3107"/>
              </a:lnSpc>
            </a:pPr>
            <a:r>
              <a:rPr lang="en-US" sz="2219">
                <a:solidFill>
                  <a:srgbClr val="000000"/>
                </a:solidFill>
                <a:latin typeface="Poppins Semi-Bold"/>
              </a:rPr>
              <a:t>Quality Assurance and Technical Services SIG (QATs)</a:t>
            </a:r>
          </a:p>
          <a:p>
            <a:pPr algn="l">
              <a:lnSpc>
                <a:spcPts val="3107"/>
              </a:lnSpc>
              <a:spcBef>
                <a:spcPct val="0"/>
              </a:spcBef>
            </a:pPr>
            <a:endParaRPr lang="en-US" sz="2219">
              <a:solidFill>
                <a:srgbClr val="000000"/>
              </a:solidFill>
              <a:latin typeface="Poppins Semi-Bold"/>
            </a:endParaRPr>
          </a:p>
        </p:txBody>
      </p:sp>
      <p:pic>
        <p:nvPicPr>
          <p:cNvPr id="1026" name="Picture 2" descr="Image">
            <a:extLst>
              <a:ext uri="{FF2B5EF4-FFF2-40B4-BE49-F238E27FC236}">
                <a16:creationId xmlns:a16="http://schemas.microsoft.com/office/drawing/2014/main" id="{D803FEC0-A3EE-CA71-06B0-C179727AE1E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81377" y="6215443"/>
            <a:ext cx="2138047" cy="2138047"/>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1F85A23C-7D05-4C8E-D550-81B69E3B71E7}"/>
              </a:ext>
            </a:extLst>
          </p:cNvPr>
          <p:cNvPicPr>
            <a:picLocks noChangeAspect="1"/>
          </p:cNvPicPr>
          <p:nvPr/>
        </p:nvPicPr>
        <p:blipFill>
          <a:blip r:embed="rId8"/>
          <a:stretch>
            <a:fillRect/>
          </a:stretch>
        </p:blipFill>
        <p:spPr>
          <a:xfrm>
            <a:off x="381000" y="6342772"/>
            <a:ext cx="4700377" cy="172102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44000" y="0"/>
            <a:ext cx="9144000" cy="6062687"/>
            <a:chOff x="0" y="0"/>
            <a:chExt cx="12192000" cy="8083583"/>
          </a:xfrm>
        </p:grpSpPr>
        <p:pic>
          <p:nvPicPr>
            <p:cNvPr id="3" name="Picture 3"/>
            <p:cNvPicPr>
              <a:picLocks noChangeAspect="1"/>
            </p:cNvPicPr>
            <p:nvPr/>
          </p:nvPicPr>
          <p:blipFill>
            <a:blip r:embed="rId3"/>
            <a:srcRect l="10807" r="10807"/>
            <a:stretch>
              <a:fillRect/>
            </a:stretch>
          </p:blipFill>
          <p:spPr>
            <a:xfrm>
              <a:off x="0" y="0"/>
              <a:ext cx="12192000" cy="8083583"/>
            </a:xfrm>
            <a:prstGeom prst="rect">
              <a:avLst/>
            </a:prstGeom>
          </p:spPr>
        </p:pic>
      </p:grpSp>
      <p:grpSp>
        <p:nvGrpSpPr>
          <p:cNvPr id="4" name="Group 4"/>
          <p:cNvGrpSpPr/>
          <p:nvPr/>
        </p:nvGrpSpPr>
        <p:grpSpPr>
          <a:xfrm>
            <a:off x="1028700" y="3371419"/>
            <a:ext cx="808038" cy="808038"/>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txBody>
            <a:bodyPr/>
            <a:lstStyle/>
            <a:p>
              <a:endParaRPr lang="en-GB"/>
            </a:p>
          </p:txBody>
        </p:sp>
        <p:sp>
          <p:nvSpPr>
            <p:cNvPr id="6" name="TextBox 6"/>
            <p:cNvSpPr txBox="1"/>
            <p:nvPr/>
          </p:nvSpPr>
          <p:spPr>
            <a:xfrm>
              <a:off x="76200" y="19050"/>
              <a:ext cx="660400" cy="717550"/>
            </a:xfrm>
            <a:prstGeom prst="rect">
              <a:avLst/>
            </a:prstGeom>
          </p:spPr>
          <p:txBody>
            <a:bodyPr lIns="50800" tIns="50800" rIns="50800" bIns="50800" rtlCol="0" anchor="ctr"/>
            <a:lstStyle/>
            <a:p>
              <a:pPr algn="ctr">
                <a:lnSpc>
                  <a:spcPts val="3080"/>
                </a:lnSpc>
              </a:pPr>
              <a:endParaRPr/>
            </a:p>
          </p:txBody>
        </p:sp>
      </p:grpSp>
      <p:grpSp>
        <p:nvGrpSpPr>
          <p:cNvPr id="7" name="Group 7"/>
          <p:cNvGrpSpPr/>
          <p:nvPr/>
        </p:nvGrpSpPr>
        <p:grpSpPr>
          <a:xfrm>
            <a:off x="1028700" y="4410278"/>
            <a:ext cx="808038" cy="808038"/>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txBody>
            <a:bodyPr/>
            <a:lstStyle/>
            <a:p>
              <a:endParaRPr lang="en-GB"/>
            </a:p>
          </p:txBody>
        </p:sp>
        <p:sp>
          <p:nvSpPr>
            <p:cNvPr id="9" name="TextBox 9"/>
            <p:cNvSpPr txBox="1"/>
            <p:nvPr/>
          </p:nvSpPr>
          <p:spPr>
            <a:xfrm>
              <a:off x="76200" y="19050"/>
              <a:ext cx="660400" cy="717550"/>
            </a:xfrm>
            <a:prstGeom prst="rect">
              <a:avLst/>
            </a:prstGeom>
          </p:spPr>
          <p:txBody>
            <a:bodyPr lIns="50800" tIns="50800" rIns="50800" bIns="50800" rtlCol="0" anchor="ctr"/>
            <a:lstStyle/>
            <a:p>
              <a:pPr algn="ctr">
                <a:lnSpc>
                  <a:spcPts val="3080"/>
                </a:lnSpc>
              </a:pPr>
              <a:endParaRPr/>
            </a:p>
          </p:txBody>
        </p:sp>
      </p:grpSp>
      <p:grpSp>
        <p:nvGrpSpPr>
          <p:cNvPr id="10" name="Group 10"/>
          <p:cNvGrpSpPr/>
          <p:nvPr/>
        </p:nvGrpSpPr>
        <p:grpSpPr>
          <a:xfrm>
            <a:off x="1028700" y="5528043"/>
            <a:ext cx="808038" cy="808038"/>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txBody>
            <a:bodyPr/>
            <a:lstStyle/>
            <a:p>
              <a:endParaRPr lang="en-GB"/>
            </a:p>
          </p:txBody>
        </p:sp>
        <p:sp>
          <p:nvSpPr>
            <p:cNvPr id="12" name="TextBox 12"/>
            <p:cNvSpPr txBox="1"/>
            <p:nvPr/>
          </p:nvSpPr>
          <p:spPr>
            <a:xfrm>
              <a:off x="76200" y="19050"/>
              <a:ext cx="660400" cy="717550"/>
            </a:xfrm>
            <a:prstGeom prst="rect">
              <a:avLst/>
            </a:prstGeom>
          </p:spPr>
          <p:txBody>
            <a:bodyPr lIns="50800" tIns="50800" rIns="50800" bIns="50800" rtlCol="0" anchor="ctr"/>
            <a:lstStyle/>
            <a:p>
              <a:pPr algn="ctr">
                <a:lnSpc>
                  <a:spcPts val="3080"/>
                </a:lnSpc>
              </a:pPr>
              <a:endParaRPr/>
            </a:p>
          </p:txBody>
        </p:sp>
      </p:grpSp>
      <p:grpSp>
        <p:nvGrpSpPr>
          <p:cNvPr id="13" name="Group 13"/>
          <p:cNvGrpSpPr/>
          <p:nvPr/>
        </p:nvGrpSpPr>
        <p:grpSpPr>
          <a:xfrm>
            <a:off x="1028700" y="6564681"/>
            <a:ext cx="808038" cy="808038"/>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txBody>
            <a:bodyPr/>
            <a:lstStyle/>
            <a:p>
              <a:endParaRPr lang="en-GB"/>
            </a:p>
          </p:txBody>
        </p:sp>
        <p:sp>
          <p:nvSpPr>
            <p:cNvPr id="15" name="TextBox 15"/>
            <p:cNvSpPr txBox="1"/>
            <p:nvPr/>
          </p:nvSpPr>
          <p:spPr>
            <a:xfrm>
              <a:off x="76200" y="19050"/>
              <a:ext cx="660400" cy="717550"/>
            </a:xfrm>
            <a:prstGeom prst="rect">
              <a:avLst/>
            </a:prstGeom>
          </p:spPr>
          <p:txBody>
            <a:bodyPr lIns="50800" tIns="50800" rIns="50800" bIns="50800" rtlCol="0" anchor="ctr"/>
            <a:lstStyle/>
            <a:p>
              <a:pPr algn="ctr">
                <a:lnSpc>
                  <a:spcPts val="3080"/>
                </a:lnSpc>
              </a:pPr>
              <a:endParaRPr/>
            </a:p>
          </p:txBody>
        </p:sp>
      </p:grpSp>
      <p:sp>
        <p:nvSpPr>
          <p:cNvPr id="16" name="Freeform 16"/>
          <p:cNvSpPr/>
          <p:nvPr/>
        </p:nvSpPr>
        <p:spPr>
          <a:xfrm>
            <a:off x="338939" y="8770103"/>
            <a:ext cx="3935191" cy="1303899"/>
          </a:xfrm>
          <a:custGeom>
            <a:avLst/>
            <a:gdLst/>
            <a:ahLst/>
            <a:cxnLst/>
            <a:rect l="l" t="t" r="r" b="b"/>
            <a:pathLst>
              <a:path w="3935191" h="1303899">
                <a:moveTo>
                  <a:pt x="0" y="0"/>
                </a:moveTo>
                <a:lnTo>
                  <a:pt x="3935191" y="0"/>
                </a:lnTo>
                <a:lnTo>
                  <a:pt x="3935191" y="1303899"/>
                </a:lnTo>
                <a:lnTo>
                  <a:pt x="0" y="1303899"/>
                </a:lnTo>
                <a:lnTo>
                  <a:pt x="0" y="0"/>
                </a:lnTo>
                <a:close/>
              </a:path>
            </a:pathLst>
          </a:custGeom>
          <a:blipFill>
            <a:blip r:embed="rId4"/>
            <a:stretch>
              <a:fillRect/>
            </a:stretch>
          </a:blipFill>
        </p:spPr>
        <p:txBody>
          <a:bodyPr/>
          <a:lstStyle/>
          <a:p>
            <a:endParaRPr lang="en-GB"/>
          </a:p>
        </p:txBody>
      </p:sp>
      <p:sp>
        <p:nvSpPr>
          <p:cNvPr id="17" name="Freeform 17"/>
          <p:cNvSpPr/>
          <p:nvPr/>
        </p:nvSpPr>
        <p:spPr>
          <a:xfrm>
            <a:off x="13716000" y="4591852"/>
            <a:ext cx="4950262" cy="5923917"/>
          </a:xfrm>
          <a:custGeom>
            <a:avLst/>
            <a:gdLst/>
            <a:ahLst/>
            <a:cxnLst/>
            <a:rect l="l" t="t" r="r" b="b"/>
            <a:pathLst>
              <a:path w="4950262" h="5923917">
                <a:moveTo>
                  <a:pt x="0" y="0"/>
                </a:moveTo>
                <a:lnTo>
                  <a:pt x="4950262" y="0"/>
                </a:lnTo>
                <a:lnTo>
                  <a:pt x="4950262" y="5923917"/>
                </a:lnTo>
                <a:lnTo>
                  <a:pt x="0" y="5923917"/>
                </a:lnTo>
                <a:lnTo>
                  <a:pt x="0" y="0"/>
                </a:lnTo>
                <a:close/>
              </a:path>
            </a:pathLst>
          </a:custGeom>
          <a:blipFill>
            <a:blip r:embed="rId5"/>
            <a:stretch>
              <a:fillRect/>
            </a:stretch>
          </a:blipFill>
        </p:spPr>
        <p:txBody>
          <a:bodyPr/>
          <a:lstStyle/>
          <a:p>
            <a:endParaRPr lang="en-GB"/>
          </a:p>
        </p:txBody>
      </p:sp>
      <p:sp>
        <p:nvSpPr>
          <p:cNvPr id="18" name="Freeform 18"/>
          <p:cNvSpPr/>
          <p:nvPr/>
        </p:nvSpPr>
        <p:spPr>
          <a:xfrm>
            <a:off x="9668499" y="5384747"/>
            <a:ext cx="4047501" cy="4902253"/>
          </a:xfrm>
          <a:custGeom>
            <a:avLst/>
            <a:gdLst/>
            <a:ahLst/>
            <a:cxnLst/>
            <a:rect l="l" t="t" r="r" b="b"/>
            <a:pathLst>
              <a:path w="4047501" h="4902253">
                <a:moveTo>
                  <a:pt x="0" y="0"/>
                </a:moveTo>
                <a:lnTo>
                  <a:pt x="4047501" y="0"/>
                </a:lnTo>
                <a:lnTo>
                  <a:pt x="4047501" y="4902253"/>
                </a:lnTo>
                <a:lnTo>
                  <a:pt x="0" y="4902253"/>
                </a:lnTo>
                <a:lnTo>
                  <a:pt x="0" y="0"/>
                </a:lnTo>
                <a:close/>
              </a:path>
            </a:pathLst>
          </a:custGeom>
          <a:blipFill>
            <a:blip r:embed="rId6"/>
            <a:stretch>
              <a:fillRect/>
            </a:stretch>
          </a:blipFill>
        </p:spPr>
        <p:txBody>
          <a:bodyPr/>
          <a:lstStyle/>
          <a:p>
            <a:endParaRPr lang="en-GB"/>
          </a:p>
        </p:txBody>
      </p:sp>
      <p:sp>
        <p:nvSpPr>
          <p:cNvPr id="19" name="TextBox 19"/>
          <p:cNvSpPr txBox="1"/>
          <p:nvPr/>
        </p:nvSpPr>
        <p:spPr>
          <a:xfrm>
            <a:off x="1028700" y="659585"/>
            <a:ext cx="7106334" cy="1314450"/>
          </a:xfrm>
          <a:prstGeom prst="rect">
            <a:avLst/>
          </a:prstGeom>
        </p:spPr>
        <p:txBody>
          <a:bodyPr lIns="0" tIns="0" rIns="0" bIns="0" rtlCol="0" anchor="t">
            <a:spAutoFit/>
          </a:bodyPr>
          <a:lstStyle/>
          <a:p>
            <a:pPr algn="l">
              <a:lnSpc>
                <a:spcPts val="4950"/>
              </a:lnSpc>
            </a:pPr>
            <a:r>
              <a:rPr lang="en-US" sz="4500">
                <a:solidFill>
                  <a:srgbClr val="000000"/>
                </a:solidFill>
                <a:latin typeface="Poppins Semi-Bold"/>
              </a:rPr>
              <a:t>Symposia &amp; member outreach in 2023-24</a:t>
            </a:r>
          </a:p>
        </p:txBody>
      </p:sp>
      <p:sp>
        <p:nvSpPr>
          <p:cNvPr id="20" name="TextBox 20"/>
          <p:cNvSpPr txBox="1"/>
          <p:nvPr/>
        </p:nvSpPr>
        <p:spPr>
          <a:xfrm>
            <a:off x="1135742" y="3562290"/>
            <a:ext cx="593954" cy="397722"/>
          </a:xfrm>
          <a:prstGeom prst="rect">
            <a:avLst/>
          </a:prstGeom>
        </p:spPr>
        <p:txBody>
          <a:bodyPr lIns="0" tIns="0" rIns="0" bIns="0" rtlCol="0" anchor="t">
            <a:spAutoFit/>
          </a:bodyPr>
          <a:lstStyle/>
          <a:p>
            <a:pPr algn="ctr">
              <a:lnSpc>
                <a:spcPts val="2906"/>
              </a:lnSpc>
              <a:spcBef>
                <a:spcPct val="0"/>
              </a:spcBef>
            </a:pPr>
            <a:r>
              <a:rPr lang="en-US" sz="2422">
                <a:solidFill>
                  <a:srgbClr val="FFFFFF"/>
                </a:solidFill>
                <a:latin typeface="Poppins Bold"/>
              </a:rPr>
              <a:t>04</a:t>
            </a:r>
          </a:p>
        </p:txBody>
      </p:sp>
      <p:sp>
        <p:nvSpPr>
          <p:cNvPr id="21" name="TextBox 21"/>
          <p:cNvSpPr txBox="1"/>
          <p:nvPr/>
        </p:nvSpPr>
        <p:spPr>
          <a:xfrm>
            <a:off x="1135742" y="4601148"/>
            <a:ext cx="593954" cy="397722"/>
          </a:xfrm>
          <a:prstGeom prst="rect">
            <a:avLst/>
          </a:prstGeom>
        </p:spPr>
        <p:txBody>
          <a:bodyPr lIns="0" tIns="0" rIns="0" bIns="0" rtlCol="0" anchor="t">
            <a:spAutoFit/>
          </a:bodyPr>
          <a:lstStyle/>
          <a:p>
            <a:pPr algn="ctr">
              <a:lnSpc>
                <a:spcPts val="2906"/>
              </a:lnSpc>
              <a:spcBef>
                <a:spcPct val="0"/>
              </a:spcBef>
            </a:pPr>
            <a:r>
              <a:rPr lang="en-US" sz="2422">
                <a:solidFill>
                  <a:srgbClr val="FFFFFF"/>
                </a:solidFill>
                <a:latin typeface="Poppins Bold"/>
              </a:rPr>
              <a:t>05</a:t>
            </a:r>
          </a:p>
        </p:txBody>
      </p:sp>
      <p:sp>
        <p:nvSpPr>
          <p:cNvPr id="22" name="TextBox 22"/>
          <p:cNvSpPr txBox="1"/>
          <p:nvPr/>
        </p:nvSpPr>
        <p:spPr>
          <a:xfrm>
            <a:off x="1135742" y="5718913"/>
            <a:ext cx="593954" cy="397722"/>
          </a:xfrm>
          <a:prstGeom prst="rect">
            <a:avLst/>
          </a:prstGeom>
        </p:spPr>
        <p:txBody>
          <a:bodyPr lIns="0" tIns="0" rIns="0" bIns="0" rtlCol="0" anchor="t">
            <a:spAutoFit/>
          </a:bodyPr>
          <a:lstStyle/>
          <a:p>
            <a:pPr algn="ctr">
              <a:lnSpc>
                <a:spcPts val="2906"/>
              </a:lnSpc>
              <a:spcBef>
                <a:spcPct val="0"/>
              </a:spcBef>
            </a:pPr>
            <a:r>
              <a:rPr lang="en-US" sz="2422">
                <a:solidFill>
                  <a:srgbClr val="FFFFFF"/>
                </a:solidFill>
                <a:latin typeface="Poppins Bold"/>
              </a:rPr>
              <a:t>06</a:t>
            </a:r>
          </a:p>
        </p:txBody>
      </p:sp>
      <p:sp>
        <p:nvSpPr>
          <p:cNvPr id="23" name="TextBox 23"/>
          <p:cNvSpPr txBox="1"/>
          <p:nvPr/>
        </p:nvSpPr>
        <p:spPr>
          <a:xfrm>
            <a:off x="2076762" y="3470441"/>
            <a:ext cx="5807612" cy="400816"/>
          </a:xfrm>
          <a:prstGeom prst="rect">
            <a:avLst/>
          </a:prstGeom>
        </p:spPr>
        <p:txBody>
          <a:bodyPr lIns="0" tIns="0" rIns="0" bIns="0" rtlCol="0" anchor="t">
            <a:spAutoFit/>
          </a:bodyPr>
          <a:lstStyle/>
          <a:p>
            <a:pPr algn="l">
              <a:lnSpc>
                <a:spcPts val="3107"/>
              </a:lnSpc>
              <a:spcBef>
                <a:spcPct val="0"/>
              </a:spcBef>
            </a:pPr>
            <a:r>
              <a:rPr lang="en-US" sz="2219">
                <a:solidFill>
                  <a:srgbClr val="000000"/>
                </a:solidFill>
                <a:latin typeface="Poppins Bold"/>
              </a:rPr>
              <a:t>RPS Annual Conference</a:t>
            </a:r>
          </a:p>
        </p:txBody>
      </p:sp>
      <p:sp>
        <p:nvSpPr>
          <p:cNvPr id="24" name="TextBox 24"/>
          <p:cNvSpPr txBox="1"/>
          <p:nvPr/>
        </p:nvSpPr>
        <p:spPr>
          <a:xfrm>
            <a:off x="2076762" y="4422689"/>
            <a:ext cx="6371570" cy="795627"/>
          </a:xfrm>
          <a:prstGeom prst="rect">
            <a:avLst/>
          </a:prstGeom>
        </p:spPr>
        <p:txBody>
          <a:bodyPr lIns="0" tIns="0" rIns="0" bIns="0" rtlCol="0" anchor="t">
            <a:spAutoFit/>
          </a:bodyPr>
          <a:lstStyle/>
          <a:p>
            <a:pPr algn="l">
              <a:lnSpc>
                <a:spcPts val="3107"/>
              </a:lnSpc>
              <a:spcBef>
                <a:spcPct val="0"/>
              </a:spcBef>
            </a:pPr>
            <a:r>
              <a:rPr lang="en-US" sz="2219">
                <a:solidFill>
                  <a:srgbClr val="000000"/>
                </a:solidFill>
                <a:latin typeface="Poppins Semi-Bold"/>
              </a:rPr>
              <a:t>Webinars to support hospital pharmacists in a range of roles</a:t>
            </a:r>
          </a:p>
        </p:txBody>
      </p:sp>
      <p:sp>
        <p:nvSpPr>
          <p:cNvPr id="25" name="TextBox 25"/>
          <p:cNvSpPr txBox="1"/>
          <p:nvPr/>
        </p:nvSpPr>
        <p:spPr>
          <a:xfrm>
            <a:off x="2076762" y="5697245"/>
            <a:ext cx="6371570" cy="402959"/>
          </a:xfrm>
          <a:prstGeom prst="rect">
            <a:avLst/>
          </a:prstGeom>
        </p:spPr>
        <p:txBody>
          <a:bodyPr lIns="0" tIns="0" rIns="0" bIns="0" rtlCol="0" anchor="t">
            <a:spAutoFit/>
          </a:bodyPr>
          <a:lstStyle/>
          <a:p>
            <a:pPr algn="l">
              <a:lnSpc>
                <a:spcPts val="3107"/>
              </a:lnSpc>
              <a:spcBef>
                <a:spcPct val="0"/>
              </a:spcBef>
            </a:pPr>
            <a:r>
              <a:rPr lang="en-US" sz="2219">
                <a:solidFill>
                  <a:srgbClr val="000000"/>
                </a:solidFill>
                <a:latin typeface="Poppins Semi-Bold"/>
              </a:rPr>
              <a:t>Expert advisory groups</a:t>
            </a:r>
          </a:p>
        </p:txBody>
      </p:sp>
      <p:sp>
        <p:nvSpPr>
          <p:cNvPr id="26" name="TextBox 26"/>
          <p:cNvSpPr txBox="1"/>
          <p:nvPr/>
        </p:nvSpPr>
        <p:spPr>
          <a:xfrm>
            <a:off x="1135742" y="6755552"/>
            <a:ext cx="593954" cy="397722"/>
          </a:xfrm>
          <a:prstGeom prst="rect">
            <a:avLst/>
          </a:prstGeom>
        </p:spPr>
        <p:txBody>
          <a:bodyPr lIns="0" tIns="0" rIns="0" bIns="0" rtlCol="0" anchor="t">
            <a:spAutoFit/>
          </a:bodyPr>
          <a:lstStyle/>
          <a:p>
            <a:pPr algn="ctr">
              <a:lnSpc>
                <a:spcPts val="2906"/>
              </a:lnSpc>
              <a:spcBef>
                <a:spcPct val="0"/>
              </a:spcBef>
            </a:pPr>
            <a:r>
              <a:rPr lang="en-US" sz="2422">
                <a:solidFill>
                  <a:srgbClr val="FFFFFF"/>
                </a:solidFill>
                <a:latin typeface="Poppins Bold"/>
              </a:rPr>
              <a:t>07</a:t>
            </a:r>
          </a:p>
        </p:txBody>
      </p:sp>
      <p:sp>
        <p:nvSpPr>
          <p:cNvPr id="27" name="TextBox 27"/>
          <p:cNvSpPr txBox="1"/>
          <p:nvPr/>
        </p:nvSpPr>
        <p:spPr>
          <a:xfrm>
            <a:off x="2076762" y="6733883"/>
            <a:ext cx="6884983" cy="402959"/>
          </a:xfrm>
          <a:prstGeom prst="rect">
            <a:avLst/>
          </a:prstGeom>
        </p:spPr>
        <p:txBody>
          <a:bodyPr lIns="0" tIns="0" rIns="0" bIns="0" rtlCol="0" anchor="t">
            <a:spAutoFit/>
          </a:bodyPr>
          <a:lstStyle/>
          <a:p>
            <a:pPr algn="l">
              <a:lnSpc>
                <a:spcPts val="3107"/>
              </a:lnSpc>
              <a:spcBef>
                <a:spcPct val="0"/>
              </a:spcBef>
            </a:pPr>
            <a:r>
              <a:rPr lang="en-US" sz="2219">
                <a:solidFill>
                  <a:srgbClr val="000000"/>
                </a:solidFill>
                <a:latin typeface="Poppins Semi-Bold"/>
              </a:rPr>
              <a:t>Early years prescribing task and finish Group</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1039</Words>
  <Application>Microsoft Office PowerPoint</Application>
  <PresentationFormat>Custom</PresentationFormat>
  <Paragraphs>70</Paragraphs>
  <Slides>3</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vt:i4>
      </vt:variant>
    </vt:vector>
  </HeadingPairs>
  <TitlesOfParts>
    <vt:vector size="13" baseType="lpstr">
      <vt:lpstr>Poppins</vt:lpstr>
      <vt:lpstr>Poppins Medium</vt:lpstr>
      <vt:lpstr>Poppins Semi-Bold</vt:lpstr>
      <vt:lpstr>Canva Sans Bold</vt:lpstr>
      <vt:lpstr>Canva Sans</vt:lpstr>
      <vt:lpstr>Poppins Bold</vt:lpstr>
      <vt:lpstr>Arial</vt:lpstr>
      <vt:lpstr>Calibri</vt:lpstr>
      <vt:lpstr>Aptos</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United Kingdom</dc:title>
  <cp:lastModifiedBy>Minna Eii (NHS South East London ICB)</cp:lastModifiedBy>
  <cp:revision>2</cp:revision>
  <dcterms:created xsi:type="dcterms:W3CDTF">2006-08-16T00:00:00Z</dcterms:created>
  <dcterms:modified xsi:type="dcterms:W3CDTF">2024-05-22T15:18:29Z</dcterms:modified>
  <dc:identifier>DAGF803oAtc</dc:identifier>
</cp:coreProperties>
</file>