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6" r:id="rId1"/>
  </p:sldMasterIdLst>
  <p:sldIdLst>
    <p:sldId id="261" r:id="rId2"/>
    <p:sldId id="260" r:id="rId3"/>
    <p:sldId id="262"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5" autoAdjust="0"/>
    <p:restoredTop sz="94660"/>
  </p:normalViewPr>
  <p:slideViewPr>
    <p:cSldViewPr snapToGrid="0">
      <p:cViewPr varScale="1">
        <p:scale>
          <a:sx n="114" d="100"/>
          <a:sy n="114" d="100"/>
        </p:scale>
        <p:origin x="138" y="3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80D5CB52-2929-4988-93E5-AEC4FF9E7F88}" type="datetimeFigureOut">
              <a:rPr lang="tr-TR" smtClean="0"/>
              <a:t>02.06.2022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BA87E1E-E39D-4DDA-B521-4B84CA1B0046}"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9848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0D5CB52-2929-4988-93E5-AEC4FF9E7F88}" type="datetimeFigureOut">
              <a:rPr lang="tr-TR" smtClean="0"/>
              <a:t>02.06.2022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BA87E1E-E39D-4DDA-B521-4B84CA1B0046}" type="slidenum">
              <a:rPr lang="tr-TR" smtClean="0"/>
              <a:t>‹#›</a:t>
            </a:fld>
            <a:endParaRPr lang="tr-TR"/>
          </a:p>
        </p:txBody>
      </p:sp>
    </p:spTree>
    <p:extLst>
      <p:ext uri="{BB962C8B-B14F-4D97-AF65-F5344CB8AC3E}">
        <p14:creationId xmlns:p14="http://schemas.microsoft.com/office/powerpoint/2010/main" val="362286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0D5CB52-2929-4988-93E5-AEC4FF9E7F88}" type="datetimeFigureOut">
              <a:rPr lang="tr-TR" smtClean="0"/>
              <a:t>02.06.2022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BA87E1E-E39D-4DDA-B521-4B84CA1B0046}"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6828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80D5CB52-2929-4988-93E5-AEC4FF9E7F88}" type="datetimeFigureOut">
              <a:rPr lang="tr-TR" smtClean="0"/>
              <a:t>02.06.2022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BA87E1E-E39D-4DDA-B521-4B84CA1B0046}" type="slidenum">
              <a:rPr lang="tr-TR" smtClean="0"/>
              <a:t>‹#›</a:t>
            </a:fld>
            <a:endParaRPr lang="tr-TR"/>
          </a:p>
        </p:txBody>
      </p:sp>
    </p:spTree>
    <p:extLst>
      <p:ext uri="{BB962C8B-B14F-4D97-AF65-F5344CB8AC3E}">
        <p14:creationId xmlns:p14="http://schemas.microsoft.com/office/powerpoint/2010/main" val="106889714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97280" y="2582334"/>
            <a:ext cx="4937760" cy="33782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217920" y="2582334"/>
            <a:ext cx="4937760" cy="33782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0D5CB52-2929-4988-93E5-AEC4FF9E7F88}" type="datetimeFigureOut">
              <a:rPr lang="tr-TR" smtClean="0"/>
              <a:t>02.06.2022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BA87E1E-E39D-4DDA-B521-4B84CA1B0046}" type="slidenum">
              <a:rPr lang="tr-TR" smtClean="0"/>
              <a:t>‹#›</a:t>
            </a:fld>
            <a:endParaRPr lang="tr-TR"/>
          </a:p>
        </p:txBody>
      </p:sp>
    </p:spTree>
    <p:extLst>
      <p:ext uri="{BB962C8B-B14F-4D97-AF65-F5344CB8AC3E}">
        <p14:creationId xmlns:p14="http://schemas.microsoft.com/office/powerpoint/2010/main" val="154106597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80D5CB52-2929-4988-93E5-AEC4FF9E7F88}" type="datetimeFigureOut">
              <a:rPr lang="tr-TR" smtClean="0"/>
              <a:t>02.06.2022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BA87E1E-E39D-4DDA-B521-4B84CA1B0046}" type="slidenum">
              <a:rPr lang="tr-TR" smtClean="0"/>
              <a:t>‹#›</a:t>
            </a:fld>
            <a:endParaRPr lang="tr-TR"/>
          </a:p>
        </p:txBody>
      </p:sp>
    </p:spTree>
    <p:extLst>
      <p:ext uri="{BB962C8B-B14F-4D97-AF65-F5344CB8AC3E}">
        <p14:creationId xmlns:p14="http://schemas.microsoft.com/office/powerpoint/2010/main" val="3629823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0D5CB52-2929-4988-93E5-AEC4FF9E7F88}" type="datetimeFigureOut">
              <a:rPr lang="tr-TR" smtClean="0"/>
              <a:t>02.06.2022</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6BA87E1E-E39D-4DDA-B521-4B84CA1B0046}" type="slidenum">
              <a:rPr lang="tr-TR" smtClean="0"/>
              <a:t>‹#›</a:t>
            </a:fld>
            <a:endParaRPr lang="tr-TR"/>
          </a:p>
        </p:txBody>
      </p:sp>
    </p:spTree>
    <p:extLst>
      <p:ext uri="{BB962C8B-B14F-4D97-AF65-F5344CB8AC3E}">
        <p14:creationId xmlns:p14="http://schemas.microsoft.com/office/powerpoint/2010/main" val="114623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0D5CB52-2929-4988-93E5-AEC4FF9E7F88}" type="datetimeFigureOut">
              <a:rPr lang="tr-TR" smtClean="0"/>
              <a:t>02.06.2022</a:t>
            </a:fld>
            <a:endParaRPr lang="tr-T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BA87E1E-E39D-4DDA-B521-4B84CA1B0046}" type="slidenum">
              <a:rPr lang="tr-TR" smtClean="0"/>
              <a:t>‹#›</a:t>
            </a:fld>
            <a:endParaRPr lang="tr-TR"/>
          </a:p>
        </p:txBody>
      </p:sp>
    </p:spTree>
    <p:extLst>
      <p:ext uri="{BB962C8B-B14F-4D97-AF65-F5344CB8AC3E}">
        <p14:creationId xmlns:p14="http://schemas.microsoft.com/office/powerpoint/2010/main" val="176151777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80D5CB52-2929-4988-93E5-AEC4FF9E7F88}" type="datetimeFigureOut">
              <a:rPr lang="tr-TR" smtClean="0"/>
              <a:t>02.06.2022</a:t>
            </a:fld>
            <a:endParaRPr lang="tr-T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BA87E1E-E39D-4DDA-B521-4B84CA1B0046}" type="slidenum">
              <a:rPr lang="tr-TR" smtClean="0"/>
              <a:t>‹#›</a:t>
            </a:fld>
            <a:endParaRPr lang="tr-TR"/>
          </a:p>
        </p:txBody>
      </p:sp>
    </p:spTree>
    <p:extLst>
      <p:ext uri="{BB962C8B-B14F-4D97-AF65-F5344CB8AC3E}">
        <p14:creationId xmlns:p14="http://schemas.microsoft.com/office/powerpoint/2010/main" val="539506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0D5CB52-2929-4988-93E5-AEC4FF9E7F88}" type="datetimeFigureOut">
              <a:rPr lang="tr-TR" smtClean="0"/>
              <a:t>02.06.2022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BA87E1E-E39D-4DDA-B521-4B84CA1B0046}" type="slidenum">
              <a:rPr lang="tr-TR" smtClean="0"/>
              <a:t>‹#›</a:t>
            </a:fld>
            <a:endParaRPr lang="tr-TR"/>
          </a:p>
        </p:txBody>
      </p:sp>
    </p:spTree>
    <p:extLst>
      <p:ext uri="{BB962C8B-B14F-4D97-AF65-F5344CB8AC3E}">
        <p14:creationId xmlns:p14="http://schemas.microsoft.com/office/powerpoint/2010/main" val="3986784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0D5CB52-2929-4988-93E5-AEC4FF9E7F88}" type="datetimeFigureOut">
              <a:rPr lang="tr-TR" smtClean="0"/>
              <a:t>02.06.2022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BA87E1E-E39D-4DDA-B521-4B84CA1B0046}" type="slidenum">
              <a:rPr lang="tr-TR" smtClean="0"/>
              <a:t>‹#›</a:t>
            </a:fld>
            <a:endParaRPr lang="tr-TR"/>
          </a:p>
        </p:txBody>
      </p:sp>
    </p:spTree>
    <p:extLst>
      <p:ext uri="{BB962C8B-B14F-4D97-AF65-F5344CB8AC3E}">
        <p14:creationId xmlns:p14="http://schemas.microsoft.com/office/powerpoint/2010/main" val="1737947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0D5CB52-2929-4988-93E5-AEC4FF9E7F88}" type="datetimeFigureOut">
              <a:rPr lang="tr-TR" smtClean="0"/>
              <a:t>02.06.2022</a:t>
            </a:fld>
            <a:endParaRPr lang="tr-T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BA87E1E-E39D-4DDA-B521-4B84CA1B0046}" type="slidenum">
              <a:rPr lang="tr-TR" smtClean="0"/>
              <a:t>‹#›</a:t>
            </a:fld>
            <a:endParaRPr lang="tr-T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1093662"/>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jpeg"/><Relationship Id="rId7"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2.gif"/><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A7E1869-58E1-E5D2-3051-86124D631BD3}"/>
              </a:ext>
            </a:extLst>
          </p:cNvPr>
          <p:cNvSpPr>
            <a:spLocks noGrp="1"/>
          </p:cNvSpPr>
          <p:nvPr>
            <p:ph type="ctrTitle"/>
          </p:nvPr>
        </p:nvSpPr>
        <p:spPr/>
        <p:txBody>
          <a:bodyPr>
            <a:normAutofit/>
          </a:bodyPr>
          <a:lstStyle/>
          <a:p>
            <a:r>
              <a:rPr lang="tr-TR" sz="4000" b="1" dirty="0">
                <a:solidFill>
                  <a:srgbClr val="00B0F0"/>
                </a:solidFill>
              </a:rPr>
              <a:t>TÜRKİYE</a:t>
            </a:r>
            <a:br>
              <a:rPr lang="tr-TR" sz="4000" b="1" dirty="0">
                <a:solidFill>
                  <a:srgbClr val="00B0F0"/>
                </a:solidFill>
              </a:rPr>
            </a:br>
            <a:r>
              <a:rPr lang="tr-TR" sz="4000" b="1" dirty="0">
                <a:solidFill>
                  <a:srgbClr val="00B0F0"/>
                </a:solidFill>
              </a:rPr>
              <a:t>Country </a:t>
            </a:r>
            <a:r>
              <a:rPr lang="tr-TR" sz="4000" b="1" dirty="0" err="1">
                <a:solidFill>
                  <a:srgbClr val="00B0F0"/>
                </a:solidFill>
              </a:rPr>
              <a:t>report</a:t>
            </a:r>
            <a:r>
              <a:rPr lang="tr-TR" sz="4000" b="1" dirty="0">
                <a:solidFill>
                  <a:srgbClr val="00B0F0"/>
                </a:solidFill>
              </a:rPr>
              <a:t> for </a:t>
            </a:r>
            <a:r>
              <a:rPr lang="tr-TR" sz="4000" b="1" dirty="0" err="1">
                <a:solidFill>
                  <a:srgbClr val="00B0F0"/>
                </a:solidFill>
              </a:rPr>
              <a:t>the</a:t>
            </a:r>
            <a:r>
              <a:rPr lang="tr-TR" sz="4000" b="1" dirty="0">
                <a:solidFill>
                  <a:srgbClr val="00B0F0"/>
                </a:solidFill>
              </a:rPr>
              <a:t> GA EAHP 2022</a:t>
            </a:r>
          </a:p>
        </p:txBody>
      </p:sp>
      <p:sp>
        <p:nvSpPr>
          <p:cNvPr id="3" name="Alt Başlık 2">
            <a:extLst>
              <a:ext uri="{FF2B5EF4-FFF2-40B4-BE49-F238E27FC236}">
                <a16:creationId xmlns:a16="http://schemas.microsoft.com/office/drawing/2014/main" id="{C50AF7B3-306B-8489-9EFD-A183D21DAAF5}"/>
              </a:ext>
            </a:extLst>
          </p:cNvPr>
          <p:cNvSpPr>
            <a:spLocks noGrp="1"/>
          </p:cNvSpPr>
          <p:nvPr>
            <p:ph type="subTitle" idx="1"/>
          </p:nvPr>
        </p:nvSpPr>
        <p:spPr/>
        <p:txBody>
          <a:bodyPr>
            <a:normAutofit/>
          </a:bodyPr>
          <a:lstStyle/>
          <a:p>
            <a:pPr algn="r"/>
            <a:r>
              <a:rPr lang="tr-TR" sz="2000" i="1" dirty="0" err="1">
                <a:solidFill>
                  <a:srgbClr val="002060"/>
                </a:solidFill>
              </a:rPr>
              <a:t>delegation</a:t>
            </a:r>
            <a:r>
              <a:rPr lang="tr-TR" sz="2000" i="1" dirty="0">
                <a:solidFill>
                  <a:srgbClr val="002060"/>
                </a:solidFill>
              </a:rPr>
              <a:t>: Arif ÖZDEMİR</a:t>
            </a:r>
          </a:p>
        </p:txBody>
      </p:sp>
      <p:pic>
        <p:nvPicPr>
          <p:cNvPr id="7" name="Resim 6">
            <a:extLst>
              <a:ext uri="{FF2B5EF4-FFF2-40B4-BE49-F238E27FC236}">
                <a16:creationId xmlns:a16="http://schemas.microsoft.com/office/drawing/2014/main" id="{4657F9C4-AA2D-DEB5-9488-C8347631C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898814">
            <a:off x="249447" y="-244467"/>
            <a:ext cx="2323777" cy="1847106"/>
          </a:xfrm>
          <a:prstGeom prst="rect">
            <a:avLst/>
          </a:prstGeom>
        </p:spPr>
      </p:pic>
      <p:pic>
        <p:nvPicPr>
          <p:cNvPr id="8" name="Resim 7">
            <a:extLst>
              <a:ext uri="{FF2B5EF4-FFF2-40B4-BE49-F238E27FC236}">
                <a16:creationId xmlns:a16="http://schemas.microsoft.com/office/drawing/2014/main" id="{4F436907-7985-809A-F827-CA2788A9BC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6200" y="-2243"/>
            <a:ext cx="1767839" cy="1358172"/>
          </a:xfrm>
          <a:prstGeom prst="rect">
            <a:avLst/>
          </a:prstGeom>
        </p:spPr>
      </p:pic>
    </p:spTree>
    <p:extLst>
      <p:ext uri="{BB962C8B-B14F-4D97-AF65-F5344CB8AC3E}">
        <p14:creationId xmlns:p14="http://schemas.microsoft.com/office/powerpoint/2010/main" val="3403441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26200" y="-2243"/>
            <a:ext cx="1767839" cy="1358172"/>
          </a:xfrm>
          <a:prstGeom prst="rect">
            <a:avLst/>
          </a:prstGeom>
        </p:spPr>
      </p:pic>
      <p:sp>
        <p:nvSpPr>
          <p:cNvPr id="6" name="Unvan 5"/>
          <p:cNvSpPr>
            <a:spLocks noGrp="1"/>
          </p:cNvSpPr>
          <p:nvPr>
            <p:ph type="title"/>
          </p:nvPr>
        </p:nvSpPr>
        <p:spPr>
          <a:xfrm>
            <a:off x="2936146" y="67111"/>
            <a:ext cx="6518247" cy="645953"/>
          </a:xfrm>
        </p:spPr>
        <p:txBody>
          <a:bodyPr>
            <a:noAutofit/>
          </a:bodyPr>
          <a:lstStyle/>
          <a:p>
            <a:pPr algn="ctr"/>
            <a:r>
              <a:rPr lang="tr-TR" sz="3200" b="1" dirty="0" err="1">
                <a:solidFill>
                  <a:schemeClr val="accent1"/>
                </a:solidFill>
              </a:rPr>
              <a:t>Turkish</a:t>
            </a:r>
            <a:r>
              <a:rPr lang="tr-TR" sz="3200" b="1" dirty="0">
                <a:solidFill>
                  <a:schemeClr val="accent1"/>
                </a:solidFill>
              </a:rPr>
              <a:t> </a:t>
            </a:r>
            <a:r>
              <a:rPr lang="tr-TR" sz="3200" b="1" dirty="0" err="1">
                <a:solidFill>
                  <a:schemeClr val="accent1"/>
                </a:solidFill>
              </a:rPr>
              <a:t>Pharmacists</a:t>
            </a:r>
            <a:r>
              <a:rPr lang="tr-TR" sz="3200" b="1" dirty="0">
                <a:solidFill>
                  <a:schemeClr val="accent1"/>
                </a:solidFill>
              </a:rPr>
              <a:t>’ </a:t>
            </a:r>
            <a:r>
              <a:rPr lang="tr-TR" sz="3200" b="1" dirty="0" err="1">
                <a:solidFill>
                  <a:schemeClr val="accent1"/>
                </a:solidFill>
              </a:rPr>
              <a:t>Association</a:t>
            </a:r>
            <a:endParaRPr lang="tr-TR" sz="3200" b="1" dirty="0">
              <a:solidFill>
                <a:schemeClr val="accent1"/>
              </a:solidFill>
            </a:endParaRPr>
          </a:p>
        </p:txBody>
      </p:sp>
      <p:sp>
        <p:nvSpPr>
          <p:cNvPr id="7" name="İçerik Yer Tutucusu 6"/>
          <p:cNvSpPr>
            <a:spLocks noGrp="1"/>
          </p:cNvSpPr>
          <p:nvPr>
            <p:ph sz="half" idx="1"/>
          </p:nvPr>
        </p:nvSpPr>
        <p:spPr>
          <a:xfrm>
            <a:off x="627321" y="1984783"/>
            <a:ext cx="5288055" cy="4166779"/>
          </a:xfrm>
        </p:spPr>
        <p:txBody>
          <a:bodyPr>
            <a:normAutofit/>
          </a:bodyPr>
          <a:lstStyle/>
          <a:p>
            <a:pPr>
              <a:buFont typeface="Wingdings" panose="05000000000000000000" pitchFamily="2" charset="2"/>
              <a:buChar char="§"/>
            </a:pPr>
            <a:r>
              <a:rPr lang="tr-TR" sz="1600" dirty="0">
                <a:latin typeface="Berlin Sans FB" panose="020E0602020502020306" pitchFamily="34" charset="0"/>
              </a:rPr>
              <a:t>Turkish Pharmacists’ Association </a:t>
            </a:r>
            <a:r>
              <a:rPr lang="tr-TR" sz="1600" dirty="0" err="1">
                <a:latin typeface="Berlin Sans FB" panose="020E0602020502020306" pitchFamily="34" charset="0"/>
              </a:rPr>
              <a:t>elections</a:t>
            </a:r>
            <a:r>
              <a:rPr lang="tr-TR" sz="1600" dirty="0">
                <a:latin typeface="Berlin Sans FB" panose="020E0602020502020306" pitchFamily="34" charset="0"/>
              </a:rPr>
              <a:t> </a:t>
            </a:r>
            <a:r>
              <a:rPr lang="tr-TR" sz="1600" dirty="0" err="1">
                <a:latin typeface="Berlin Sans FB" panose="020E0602020502020306" pitchFamily="34" charset="0"/>
              </a:rPr>
              <a:t>were</a:t>
            </a:r>
            <a:r>
              <a:rPr lang="tr-TR" sz="1600" dirty="0">
                <a:latin typeface="Berlin Sans FB" panose="020E0602020502020306" pitchFamily="34" charset="0"/>
              </a:rPr>
              <a:t> held. </a:t>
            </a:r>
          </a:p>
          <a:p>
            <a:pPr>
              <a:lnSpc>
                <a:spcPct val="100000"/>
              </a:lnSpc>
              <a:buFont typeface="Wingdings" panose="05000000000000000000" pitchFamily="2" charset="2"/>
              <a:buChar char="§"/>
            </a:pPr>
            <a:r>
              <a:rPr lang="tr-TR" sz="1600" dirty="0">
                <a:latin typeface="Berlin Sans FB" panose="020E0602020502020306" pitchFamily="34" charset="0"/>
              </a:rPr>
              <a:t>President &amp; </a:t>
            </a:r>
            <a:r>
              <a:rPr lang="tr-TR" sz="1600" dirty="0" err="1">
                <a:latin typeface="Berlin Sans FB" panose="020E0602020502020306" pitchFamily="34" charset="0"/>
              </a:rPr>
              <a:t>new</a:t>
            </a:r>
            <a:r>
              <a:rPr lang="tr-TR" sz="1600" dirty="0">
                <a:latin typeface="Berlin Sans FB" panose="020E0602020502020306" pitchFamily="34" charset="0"/>
              </a:rPr>
              <a:t> Executive Board has </a:t>
            </a:r>
            <a:r>
              <a:rPr lang="tr-TR" sz="1600" dirty="0" err="1">
                <a:latin typeface="Berlin Sans FB" panose="020E0602020502020306" pitchFamily="34" charset="0"/>
              </a:rPr>
              <a:t>been</a:t>
            </a:r>
            <a:r>
              <a:rPr lang="tr-TR" sz="1600" dirty="0">
                <a:latin typeface="Berlin Sans FB" panose="020E0602020502020306" pitchFamily="34" charset="0"/>
              </a:rPr>
              <a:t> </a:t>
            </a:r>
            <a:r>
              <a:rPr lang="tr-TR" sz="1600" dirty="0" err="1">
                <a:latin typeface="Berlin Sans FB" panose="020E0602020502020306" pitchFamily="34" charset="0"/>
              </a:rPr>
              <a:t>elected</a:t>
            </a:r>
            <a:r>
              <a:rPr lang="tr-TR" sz="1600" dirty="0">
                <a:latin typeface="Berlin Sans FB" panose="020E0602020502020306" pitchFamily="34" charset="0"/>
              </a:rPr>
              <a:t>. </a:t>
            </a:r>
          </a:p>
          <a:p>
            <a:pPr>
              <a:buFont typeface="Wingdings" panose="05000000000000000000" pitchFamily="2" charset="2"/>
              <a:buChar char="§"/>
            </a:pPr>
            <a:r>
              <a:rPr lang="tr-TR" sz="1600" dirty="0" err="1">
                <a:latin typeface="Berlin Sans FB" panose="020E0602020502020306" pitchFamily="34" charset="0"/>
              </a:rPr>
              <a:t>Studies</a:t>
            </a:r>
            <a:r>
              <a:rPr lang="tr-TR" sz="1600" dirty="0">
                <a:latin typeface="Berlin Sans FB" panose="020E0602020502020306" pitchFamily="34" charset="0"/>
              </a:rPr>
              <a:t> on </a:t>
            </a:r>
            <a:r>
              <a:rPr lang="tr-TR" sz="1600" dirty="0" err="1">
                <a:latin typeface="Berlin Sans FB" panose="020E0602020502020306" pitchFamily="34" charset="0"/>
              </a:rPr>
              <a:t>improvement</a:t>
            </a:r>
            <a:r>
              <a:rPr lang="tr-TR" sz="1600" dirty="0">
                <a:latin typeface="Berlin Sans FB" panose="020E0602020502020306" pitchFamily="34" charset="0"/>
              </a:rPr>
              <a:t> of </a:t>
            </a:r>
            <a:r>
              <a:rPr lang="tr-TR" sz="1600" dirty="0" err="1">
                <a:latin typeface="Berlin Sans FB" panose="020E0602020502020306" pitchFamily="34" charset="0"/>
              </a:rPr>
              <a:t>the</a:t>
            </a:r>
            <a:r>
              <a:rPr lang="tr-TR" sz="1600" dirty="0">
                <a:latin typeface="Berlin Sans FB" panose="020E0602020502020306" pitchFamily="34" charset="0"/>
              </a:rPr>
              <a:t> </a:t>
            </a:r>
            <a:r>
              <a:rPr lang="tr-TR" sz="1600" dirty="0" err="1">
                <a:latin typeface="Berlin Sans FB" panose="020E0602020502020306" pitchFamily="34" charset="0"/>
              </a:rPr>
              <a:t>personal</a:t>
            </a:r>
            <a:r>
              <a:rPr lang="tr-TR" sz="1600" dirty="0">
                <a:latin typeface="Berlin Sans FB" panose="020E0602020502020306" pitchFamily="34" charset="0"/>
              </a:rPr>
              <a:t> </a:t>
            </a:r>
            <a:r>
              <a:rPr lang="tr-TR" sz="1600" dirty="0" err="1">
                <a:latin typeface="Berlin Sans FB" panose="020E0602020502020306" pitchFamily="34" charset="0"/>
              </a:rPr>
              <a:t>rights</a:t>
            </a:r>
            <a:r>
              <a:rPr lang="tr-TR" sz="1600" dirty="0">
                <a:latin typeface="Berlin Sans FB" panose="020E0602020502020306" pitchFamily="34" charset="0"/>
              </a:rPr>
              <a:t> of </a:t>
            </a:r>
            <a:r>
              <a:rPr lang="tr-TR" sz="1600" dirty="0" err="1">
                <a:latin typeface="Berlin Sans FB" panose="020E0602020502020306" pitchFamily="34" charset="0"/>
              </a:rPr>
              <a:t>hospital</a:t>
            </a:r>
            <a:r>
              <a:rPr lang="tr-TR" sz="1600" dirty="0">
                <a:latin typeface="Berlin Sans FB" panose="020E0602020502020306" pitchFamily="34" charset="0"/>
              </a:rPr>
              <a:t> </a:t>
            </a:r>
            <a:r>
              <a:rPr lang="tr-TR" sz="1600" dirty="0" err="1">
                <a:latin typeface="Berlin Sans FB" panose="020E0602020502020306" pitchFamily="34" charset="0"/>
              </a:rPr>
              <a:t>pharmacists</a:t>
            </a:r>
            <a:endParaRPr lang="tr-TR" sz="1600" dirty="0">
              <a:latin typeface="Berlin Sans FB" panose="020E0602020502020306" pitchFamily="34" charset="0"/>
            </a:endParaRPr>
          </a:p>
          <a:p>
            <a:pPr>
              <a:buFont typeface="Wingdings" panose="05000000000000000000" pitchFamily="2" charset="2"/>
              <a:buChar char="§"/>
            </a:pPr>
            <a:r>
              <a:rPr lang="tr-TR" sz="1600" dirty="0">
                <a:latin typeface="Berlin Sans FB" panose="020E0602020502020306" pitchFamily="34" charset="0"/>
              </a:rPr>
              <a:t>Our Section </a:t>
            </a:r>
            <a:r>
              <a:rPr lang="tr-TR" sz="1600" dirty="0" err="1">
                <a:latin typeface="Berlin Sans FB" panose="020E0602020502020306" pitchFamily="34" charset="0"/>
              </a:rPr>
              <a:t>visited</a:t>
            </a:r>
            <a:r>
              <a:rPr lang="tr-TR" sz="1600" dirty="0">
                <a:latin typeface="Berlin Sans FB" panose="020E0602020502020306" pitchFamily="34" charset="0"/>
              </a:rPr>
              <a:t> Director of General Health Services and </a:t>
            </a:r>
            <a:r>
              <a:rPr lang="tr-TR" sz="1600" dirty="0" err="1">
                <a:latin typeface="Berlin Sans FB" panose="020E0602020502020306" pitchFamily="34" charset="0"/>
              </a:rPr>
              <a:t>Departmet</a:t>
            </a:r>
            <a:r>
              <a:rPr lang="tr-TR" sz="1600" dirty="0">
                <a:latin typeface="Berlin Sans FB" panose="020E0602020502020306" pitchFamily="34" charset="0"/>
              </a:rPr>
              <a:t> of Health </a:t>
            </a:r>
            <a:r>
              <a:rPr lang="tr-TR" sz="1600" dirty="0" err="1">
                <a:latin typeface="Berlin Sans FB" panose="020E0602020502020306" pitchFamily="34" charset="0"/>
              </a:rPr>
              <a:t>Professions</a:t>
            </a:r>
            <a:r>
              <a:rPr lang="tr-TR" sz="1600" dirty="0">
                <a:latin typeface="Berlin Sans FB" panose="020E0602020502020306" pitchFamily="34" charset="0"/>
              </a:rPr>
              <a:t>, in </a:t>
            </a:r>
            <a:r>
              <a:rPr lang="tr-TR" sz="1600" dirty="0" err="1">
                <a:latin typeface="Berlin Sans FB" panose="020E0602020502020306" pitchFamily="34" charset="0"/>
              </a:rPr>
              <a:t>ministry</a:t>
            </a:r>
            <a:r>
              <a:rPr lang="tr-TR" sz="1600" dirty="0">
                <a:latin typeface="Berlin Sans FB" panose="020E0602020502020306" pitchFamily="34" charset="0"/>
              </a:rPr>
              <a:t>.</a:t>
            </a:r>
          </a:p>
          <a:p>
            <a:endParaRPr lang="tr-TR" sz="1800" dirty="0">
              <a:solidFill>
                <a:schemeClr val="tx1">
                  <a:lumMod val="85000"/>
                  <a:lumOff val="15000"/>
                </a:schemeClr>
              </a:solidFill>
            </a:endParaRPr>
          </a:p>
          <a:p>
            <a:endParaRPr lang="tr-TR" sz="1800" dirty="0">
              <a:solidFill>
                <a:schemeClr val="tx1">
                  <a:lumMod val="75000"/>
                  <a:lumOff val="25000"/>
                </a:schemeClr>
              </a:solidFill>
            </a:endParaRPr>
          </a:p>
        </p:txBody>
      </p:sp>
      <p:pic>
        <p:nvPicPr>
          <p:cNvPr id="3" name="İçerik Yer Tutucusu 2">
            <a:extLst>
              <a:ext uri="{FF2B5EF4-FFF2-40B4-BE49-F238E27FC236}">
                <a16:creationId xmlns:a16="http://schemas.microsoft.com/office/drawing/2014/main" id="{7FAA62BB-5E15-3996-093E-81FF3420724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96000" y="1998793"/>
            <a:ext cx="5148262" cy="1917541"/>
          </a:xfrm>
        </p:spPr>
      </p:pic>
      <p:sp>
        <p:nvSpPr>
          <p:cNvPr id="13" name="İçerik Yer Tutucusu 6"/>
          <p:cNvSpPr>
            <a:spLocks noGrp="1"/>
          </p:cNvSpPr>
          <p:nvPr>
            <p:ph sz="half" idx="4294967295"/>
          </p:nvPr>
        </p:nvSpPr>
        <p:spPr>
          <a:xfrm>
            <a:off x="0" y="1460500"/>
            <a:ext cx="12192000" cy="452438"/>
          </a:xfrm>
        </p:spPr>
        <p:txBody>
          <a:bodyPr>
            <a:noAutofit/>
          </a:bodyPr>
          <a:lstStyle/>
          <a:p>
            <a:pPr marL="0" indent="0" algn="ctr">
              <a:buNone/>
            </a:pPr>
            <a:r>
              <a:rPr lang="tr-TR" b="1" spc="-50" dirty="0">
                <a:solidFill>
                  <a:srgbClr val="FF0000"/>
                </a:solidFill>
                <a:latin typeface="+mj-lt"/>
                <a:ea typeface="+mj-ea"/>
                <a:cs typeface="+mj-cs"/>
              </a:rPr>
              <a:t>PROJECTS</a:t>
            </a:r>
          </a:p>
        </p:txBody>
      </p:sp>
      <p:pic>
        <p:nvPicPr>
          <p:cNvPr id="10" name="Resim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98814">
            <a:off x="249447" y="-244467"/>
            <a:ext cx="2323777" cy="1847106"/>
          </a:xfrm>
          <a:prstGeom prst="rect">
            <a:avLst/>
          </a:prstGeom>
        </p:spPr>
      </p:pic>
      <p:sp>
        <p:nvSpPr>
          <p:cNvPr id="11" name="Unvan 5"/>
          <p:cNvSpPr txBox="1">
            <a:spLocks/>
          </p:cNvSpPr>
          <p:nvPr/>
        </p:nvSpPr>
        <p:spPr>
          <a:xfrm>
            <a:off x="2937544" y="605404"/>
            <a:ext cx="6518247" cy="645953"/>
          </a:xfrm>
          <a:prstGeom prst="rect">
            <a:avLst/>
          </a:prstGeom>
        </p:spPr>
        <p:txBody>
          <a:bodyPr vert="horz" lIns="91440" tIns="27432" rIns="91440" bIns="45720" rtlCol="0" anchor="b">
            <a:noAutofit/>
          </a:bodyPr>
          <a:lstStyle>
            <a:lvl1pPr algn="l" defTabSz="914400" rtl="0" eaLnBrk="1" latinLnBrk="0" hangingPunct="1">
              <a:lnSpc>
                <a:spcPct val="90000"/>
              </a:lnSpc>
              <a:spcBef>
                <a:spcPct val="0"/>
              </a:spcBef>
              <a:buNone/>
              <a:defRPr sz="4400" b="1" kern="1200" spc="-50" baseline="0">
                <a:solidFill>
                  <a:schemeClr val="accent1"/>
                </a:solidFill>
                <a:latin typeface="+mj-lt"/>
                <a:ea typeface="+mj-ea"/>
                <a:cs typeface="+mj-cs"/>
              </a:defRPr>
            </a:lvl1pPr>
          </a:lstStyle>
          <a:p>
            <a:pPr algn="ctr"/>
            <a:r>
              <a:rPr lang="tr-TR" sz="3200" dirty="0"/>
              <a:t>Country Report</a:t>
            </a:r>
          </a:p>
        </p:txBody>
      </p:sp>
      <p:pic>
        <p:nvPicPr>
          <p:cNvPr id="5" name="Resim 4">
            <a:extLst>
              <a:ext uri="{FF2B5EF4-FFF2-40B4-BE49-F238E27FC236}">
                <a16:creationId xmlns:a16="http://schemas.microsoft.com/office/drawing/2014/main" id="{BDA5BCE1-F3ED-A899-058A-B42D1CA777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292" y="4368880"/>
            <a:ext cx="2332470" cy="1778086"/>
          </a:xfrm>
          <a:prstGeom prst="rect">
            <a:avLst/>
          </a:prstGeom>
        </p:spPr>
      </p:pic>
      <p:pic>
        <p:nvPicPr>
          <p:cNvPr id="17" name="Resim 16">
            <a:extLst>
              <a:ext uri="{FF2B5EF4-FFF2-40B4-BE49-F238E27FC236}">
                <a16:creationId xmlns:a16="http://schemas.microsoft.com/office/drawing/2014/main" id="{716985C2-1136-2708-C455-AB26BD97D1A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47567" y="4359403"/>
            <a:ext cx="2132828" cy="1783437"/>
          </a:xfrm>
          <a:prstGeom prst="rect">
            <a:avLst/>
          </a:prstGeom>
        </p:spPr>
      </p:pic>
      <p:pic>
        <p:nvPicPr>
          <p:cNvPr id="19" name="Resim 18">
            <a:extLst>
              <a:ext uri="{FF2B5EF4-FFF2-40B4-BE49-F238E27FC236}">
                <a16:creationId xmlns:a16="http://schemas.microsoft.com/office/drawing/2014/main" id="{9D693DE1-084D-1E0D-5F3F-FA495DF569B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44200" y="4368880"/>
            <a:ext cx="2672940" cy="1778086"/>
          </a:xfrm>
          <a:prstGeom prst="rect">
            <a:avLst/>
          </a:prstGeom>
        </p:spPr>
      </p:pic>
      <p:pic>
        <p:nvPicPr>
          <p:cNvPr id="21" name="Resim 20">
            <a:extLst>
              <a:ext uri="{FF2B5EF4-FFF2-40B4-BE49-F238E27FC236}">
                <a16:creationId xmlns:a16="http://schemas.microsoft.com/office/drawing/2014/main" id="{6C9E9454-D2B0-A5F8-85BC-9B5661327C1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80945" y="4359403"/>
            <a:ext cx="2276214" cy="1778086"/>
          </a:xfrm>
          <a:prstGeom prst="rect">
            <a:avLst/>
          </a:prstGeom>
        </p:spPr>
      </p:pic>
      <p:pic>
        <p:nvPicPr>
          <p:cNvPr id="23" name="Resim 22">
            <a:extLst>
              <a:ext uri="{FF2B5EF4-FFF2-40B4-BE49-F238E27FC236}">
                <a16:creationId xmlns:a16="http://schemas.microsoft.com/office/drawing/2014/main" id="{A8C8812F-0D06-B372-3127-2EC2BA4ADEF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20964" y="4368880"/>
            <a:ext cx="2373075" cy="1778086"/>
          </a:xfrm>
          <a:prstGeom prst="rect">
            <a:avLst/>
          </a:prstGeom>
        </p:spPr>
      </p:pic>
    </p:spTree>
    <p:extLst>
      <p:ext uri="{BB962C8B-B14F-4D97-AF65-F5344CB8AC3E}">
        <p14:creationId xmlns:p14="http://schemas.microsoft.com/office/powerpoint/2010/main" val="10253024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26200" y="-2243"/>
            <a:ext cx="1767839" cy="1358172"/>
          </a:xfrm>
          <a:prstGeom prst="rect">
            <a:avLst/>
          </a:prstGeom>
        </p:spPr>
      </p:pic>
      <p:sp>
        <p:nvSpPr>
          <p:cNvPr id="6" name="Unvan 5"/>
          <p:cNvSpPr>
            <a:spLocks noGrp="1"/>
          </p:cNvSpPr>
          <p:nvPr>
            <p:ph type="title"/>
          </p:nvPr>
        </p:nvSpPr>
        <p:spPr>
          <a:xfrm>
            <a:off x="2936146" y="67111"/>
            <a:ext cx="6518247" cy="645953"/>
          </a:xfrm>
        </p:spPr>
        <p:txBody>
          <a:bodyPr>
            <a:noAutofit/>
          </a:bodyPr>
          <a:lstStyle/>
          <a:p>
            <a:pPr algn="ctr"/>
            <a:r>
              <a:rPr lang="tr-TR" sz="3200" b="1" dirty="0" err="1">
                <a:solidFill>
                  <a:schemeClr val="accent1"/>
                </a:solidFill>
              </a:rPr>
              <a:t>Turkish</a:t>
            </a:r>
            <a:r>
              <a:rPr lang="tr-TR" sz="3200" b="1" dirty="0">
                <a:solidFill>
                  <a:schemeClr val="accent1"/>
                </a:solidFill>
              </a:rPr>
              <a:t> </a:t>
            </a:r>
            <a:r>
              <a:rPr lang="tr-TR" sz="3200" b="1" dirty="0" err="1">
                <a:solidFill>
                  <a:schemeClr val="accent1"/>
                </a:solidFill>
              </a:rPr>
              <a:t>Pharmacists</a:t>
            </a:r>
            <a:r>
              <a:rPr lang="tr-TR" sz="3200" b="1" dirty="0">
                <a:solidFill>
                  <a:schemeClr val="accent1"/>
                </a:solidFill>
              </a:rPr>
              <a:t>’ </a:t>
            </a:r>
            <a:r>
              <a:rPr lang="tr-TR" sz="3200" b="1" dirty="0" err="1">
                <a:solidFill>
                  <a:schemeClr val="accent1"/>
                </a:solidFill>
              </a:rPr>
              <a:t>Association</a:t>
            </a:r>
            <a:endParaRPr lang="tr-TR" sz="3200" b="1" dirty="0">
              <a:solidFill>
                <a:schemeClr val="accent1"/>
              </a:solidFill>
            </a:endParaRPr>
          </a:p>
        </p:txBody>
      </p:sp>
      <p:sp>
        <p:nvSpPr>
          <p:cNvPr id="7" name="İçerik Yer Tutucusu 6"/>
          <p:cNvSpPr>
            <a:spLocks noGrp="1"/>
          </p:cNvSpPr>
          <p:nvPr>
            <p:ph sz="half" idx="1"/>
          </p:nvPr>
        </p:nvSpPr>
        <p:spPr>
          <a:xfrm>
            <a:off x="627321" y="1984783"/>
            <a:ext cx="9886615" cy="4166779"/>
          </a:xfrm>
        </p:spPr>
        <p:txBody>
          <a:bodyPr>
            <a:normAutofit/>
          </a:bodyPr>
          <a:lstStyle/>
          <a:p>
            <a:pPr>
              <a:buFont typeface="Wingdings" panose="05000000000000000000" pitchFamily="2" charset="2"/>
              <a:buChar char="§"/>
            </a:pPr>
            <a:r>
              <a:rPr lang="tr-TR" sz="1800" dirty="0">
                <a:solidFill>
                  <a:srgbClr val="00B0F0"/>
                </a:solidFill>
                <a:latin typeface="Berlin Sans FB" panose="020E0602020502020306" pitchFamily="34" charset="0"/>
              </a:rPr>
              <a:t>My </a:t>
            </a:r>
            <a:r>
              <a:rPr lang="tr-TR" sz="1800" dirty="0" err="1">
                <a:solidFill>
                  <a:srgbClr val="00B0F0"/>
                </a:solidFill>
                <a:latin typeface="Berlin Sans FB" panose="020E0602020502020306" pitchFamily="34" charset="0"/>
              </a:rPr>
              <a:t>guide</a:t>
            </a:r>
            <a:r>
              <a:rPr lang="tr-TR" sz="1800" dirty="0">
                <a:solidFill>
                  <a:srgbClr val="00B0F0"/>
                </a:solidFill>
                <a:latin typeface="Berlin Sans FB" panose="020E0602020502020306" pitchFamily="34" charset="0"/>
              </a:rPr>
              <a:t> </a:t>
            </a:r>
            <a:r>
              <a:rPr lang="tr-TR" sz="1800" dirty="0" err="1">
                <a:solidFill>
                  <a:srgbClr val="00B0F0"/>
                </a:solidFill>
                <a:latin typeface="Berlin Sans FB" panose="020E0602020502020306" pitchFamily="34" charset="0"/>
              </a:rPr>
              <a:t>pharmacy</a:t>
            </a:r>
            <a:r>
              <a:rPr lang="tr-TR" sz="1800" dirty="0">
                <a:solidFill>
                  <a:srgbClr val="00B0F0"/>
                </a:solidFill>
                <a:latin typeface="Berlin Sans FB" panose="020E0602020502020306" pitchFamily="34" charset="0"/>
              </a:rPr>
              <a:t> program </a:t>
            </a:r>
          </a:p>
          <a:p>
            <a:pPr lvl="1">
              <a:lnSpc>
                <a:spcPct val="100000"/>
              </a:lnSpc>
              <a:buFont typeface="Wingdings" panose="05000000000000000000" pitchFamily="2" charset="2"/>
              <a:buChar char="§"/>
            </a:pPr>
            <a:r>
              <a:rPr lang="tr-TR" sz="1600" dirty="0">
                <a:latin typeface="Berlin Sans FB" panose="020E0602020502020306" pitchFamily="34" charset="0"/>
              </a:rPr>
              <a:t>The </a:t>
            </a:r>
            <a:r>
              <a:rPr lang="tr-TR" sz="1600" dirty="0" err="1">
                <a:latin typeface="Berlin Sans FB" panose="020E0602020502020306" pitchFamily="34" charset="0"/>
              </a:rPr>
              <a:t>potential</a:t>
            </a:r>
            <a:r>
              <a:rPr lang="tr-TR" sz="1600" dirty="0">
                <a:latin typeface="Berlin Sans FB" panose="020E0602020502020306" pitchFamily="34" charset="0"/>
              </a:rPr>
              <a:t> of our Pharmacists in </a:t>
            </a:r>
            <a:r>
              <a:rPr lang="tr-TR" sz="1600" dirty="0" err="1">
                <a:latin typeface="Berlin Sans FB" panose="020E0602020502020306" pitchFamily="34" charset="0"/>
              </a:rPr>
              <a:t>prevention</a:t>
            </a:r>
            <a:r>
              <a:rPr lang="tr-TR" sz="1600" dirty="0">
                <a:latin typeface="Berlin Sans FB" panose="020E0602020502020306" pitchFamily="34" charset="0"/>
              </a:rPr>
              <a:t> , </a:t>
            </a:r>
            <a:r>
              <a:rPr lang="tr-TR" sz="1600" dirty="0" err="1">
                <a:latin typeface="Berlin Sans FB" panose="020E0602020502020306" pitchFamily="34" charset="0"/>
              </a:rPr>
              <a:t>early</a:t>
            </a:r>
            <a:r>
              <a:rPr lang="tr-TR" sz="1600" dirty="0">
                <a:latin typeface="Berlin Sans FB" panose="020E0602020502020306" pitchFamily="34" charset="0"/>
              </a:rPr>
              <a:t> </a:t>
            </a:r>
            <a:r>
              <a:rPr lang="tr-TR" sz="1600" dirty="0" err="1">
                <a:latin typeface="Berlin Sans FB" panose="020E0602020502020306" pitchFamily="34" charset="0"/>
              </a:rPr>
              <a:t>diagnosis</a:t>
            </a:r>
            <a:r>
              <a:rPr lang="tr-TR" sz="1600" dirty="0">
                <a:latin typeface="Berlin Sans FB" panose="020E0602020502020306" pitchFamily="34" charset="0"/>
              </a:rPr>
              <a:t> and </a:t>
            </a:r>
            <a:r>
              <a:rPr lang="tr-TR" sz="1600" dirty="0" err="1">
                <a:latin typeface="Berlin Sans FB" panose="020E0602020502020306" pitchFamily="34" charset="0"/>
              </a:rPr>
              <a:t>patient</a:t>
            </a:r>
            <a:r>
              <a:rPr lang="tr-TR" sz="1600" dirty="0">
                <a:latin typeface="Berlin Sans FB" panose="020E0602020502020306" pitchFamily="34" charset="0"/>
              </a:rPr>
              <a:t> </a:t>
            </a:r>
            <a:r>
              <a:rPr lang="tr-TR" sz="1600" dirty="0" err="1">
                <a:latin typeface="Berlin Sans FB" panose="020E0602020502020306" pitchFamily="34" charset="0"/>
              </a:rPr>
              <a:t>monitoring</a:t>
            </a:r>
            <a:r>
              <a:rPr lang="tr-TR" sz="1600" dirty="0">
                <a:latin typeface="Berlin Sans FB" panose="020E0602020502020306" pitchFamily="34" charset="0"/>
              </a:rPr>
              <a:t>; </a:t>
            </a:r>
            <a:r>
              <a:rPr lang="en-US" sz="1600" dirty="0">
                <a:latin typeface="Berlin Sans FB" panose="020E0602020502020306" pitchFamily="34" charset="0"/>
              </a:rPr>
              <a:t>Our unity to reveal on behalf of our patients, our pharmacists, our profession and the public interest has been realized as part of our vision for the future.</a:t>
            </a:r>
            <a:endParaRPr lang="tr-TR" sz="1600" dirty="0">
              <a:latin typeface="Berlin Sans FB" panose="020E0602020502020306" pitchFamily="34" charset="0"/>
            </a:endParaRPr>
          </a:p>
          <a:p>
            <a:pPr lvl="1">
              <a:lnSpc>
                <a:spcPct val="100000"/>
              </a:lnSpc>
              <a:buFont typeface="Wingdings" panose="05000000000000000000" pitchFamily="2" charset="2"/>
              <a:buChar char="§"/>
            </a:pPr>
            <a:r>
              <a:rPr lang="en-US" sz="1600" dirty="0">
                <a:latin typeface="Berlin Sans FB" panose="020E0602020502020306" pitchFamily="34" charset="0"/>
              </a:rPr>
              <a:t>It is a new pharmacy service model that focuses on continuous professional development in pharmacy services and quality in service delivery, with the consultancy and training support of the Turkish Pharmacists Association, Accreditation Council for Pharmacy Education and </a:t>
            </a:r>
            <a:r>
              <a:rPr lang="en-US" sz="1600" dirty="0" err="1">
                <a:latin typeface="Berlin Sans FB" panose="020E0602020502020306" pitchFamily="34" charset="0"/>
              </a:rPr>
              <a:t>pharmaexpert</a:t>
            </a:r>
            <a:r>
              <a:rPr lang="en-US" sz="1600" dirty="0">
                <a:latin typeface="Berlin Sans FB" panose="020E0602020502020306" pitchFamily="34" charset="0"/>
              </a:rPr>
              <a:t> groups, and the contributions of our volunteer pharmacists in our country.</a:t>
            </a:r>
            <a:endParaRPr lang="tr-TR" sz="1600" dirty="0">
              <a:latin typeface="Berlin Sans FB" panose="020E0602020502020306" pitchFamily="34" charset="0"/>
            </a:endParaRPr>
          </a:p>
          <a:p>
            <a:pPr>
              <a:lnSpc>
                <a:spcPct val="100000"/>
              </a:lnSpc>
              <a:buFont typeface="Wingdings" panose="05000000000000000000" pitchFamily="2" charset="2"/>
              <a:buChar char="§"/>
            </a:pPr>
            <a:r>
              <a:rPr lang="tr-TR" sz="1800" dirty="0">
                <a:solidFill>
                  <a:srgbClr val="00B0F0"/>
                </a:solidFill>
                <a:latin typeface="Berlin Sans FB" panose="020E0602020502020306" pitchFamily="34" charset="0"/>
              </a:rPr>
              <a:t>«Tebeşir» Online </a:t>
            </a:r>
            <a:r>
              <a:rPr lang="tr-TR" sz="1800" dirty="0" err="1">
                <a:solidFill>
                  <a:srgbClr val="00B0F0"/>
                </a:solidFill>
                <a:latin typeface="Berlin Sans FB" panose="020E0602020502020306" pitchFamily="34" charset="0"/>
              </a:rPr>
              <a:t>Education</a:t>
            </a:r>
            <a:r>
              <a:rPr lang="tr-TR" sz="1800" dirty="0">
                <a:solidFill>
                  <a:srgbClr val="00B0F0"/>
                </a:solidFill>
                <a:latin typeface="Berlin Sans FB" panose="020E0602020502020306" pitchFamily="34" charset="0"/>
              </a:rPr>
              <a:t> Program</a:t>
            </a:r>
          </a:p>
          <a:p>
            <a:pPr lvl="1">
              <a:lnSpc>
                <a:spcPct val="100000"/>
              </a:lnSpc>
              <a:buFont typeface="Wingdings" panose="05000000000000000000" pitchFamily="2" charset="2"/>
              <a:buChar char="§"/>
            </a:pPr>
            <a:r>
              <a:rPr lang="en-US" sz="1600" dirty="0">
                <a:solidFill>
                  <a:schemeClr val="tx1">
                    <a:lumMod val="85000"/>
                    <a:lumOff val="15000"/>
                  </a:schemeClr>
                </a:solidFill>
                <a:latin typeface="Berlin Sans FB" panose="020E0602020502020306" pitchFamily="34" charset="0"/>
              </a:rPr>
              <a:t>It is a platform that provides online access to in-service training programs prepared to help pharmacists.</a:t>
            </a:r>
            <a:r>
              <a:rPr lang="en-US" sz="1600" dirty="0">
                <a:latin typeface="Berlin Sans FB" panose="020E0602020502020306" pitchFamily="34" charset="0"/>
              </a:rPr>
              <a:t> With this program, pharmacists can constantly update their professional knowledge and refresh their current knowledge; can develop their personal capacities.</a:t>
            </a:r>
            <a:endParaRPr lang="tr-TR" sz="1600" dirty="0">
              <a:solidFill>
                <a:schemeClr val="tx1">
                  <a:lumMod val="85000"/>
                  <a:lumOff val="15000"/>
                </a:schemeClr>
              </a:solidFill>
              <a:latin typeface="Berlin Sans FB" panose="020E0602020502020306" pitchFamily="34" charset="0"/>
            </a:endParaRPr>
          </a:p>
          <a:p>
            <a:pPr>
              <a:lnSpc>
                <a:spcPct val="100000"/>
              </a:lnSpc>
              <a:buFont typeface="Wingdings" panose="05000000000000000000" pitchFamily="2" charset="2"/>
              <a:buChar char="§"/>
            </a:pPr>
            <a:endParaRPr lang="tr-TR" sz="1800" dirty="0">
              <a:solidFill>
                <a:schemeClr val="tx1">
                  <a:lumMod val="85000"/>
                  <a:lumOff val="15000"/>
                </a:schemeClr>
              </a:solidFill>
              <a:latin typeface="Berlin Sans FB" panose="020E0602020502020306" pitchFamily="34" charset="0"/>
            </a:endParaRPr>
          </a:p>
          <a:p>
            <a:pPr>
              <a:lnSpc>
                <a:spcPct val="100000"/>
              </a:lnSpc>
              <a:buFont typeface="Wingdings" panose="05000000000000000000" pitchFamily="2" charset="2"/>
              <a:buChar char="§"/>
            </a:pPr>
            <a:endParaRPr lang="tr-TR" sz="1800" dirty="0">
              <a:solidFill>
                <a:schemeClr val="tx1">
                  <a:lumMod val="85000"/>
                  <a:lumOff val="15000"/>
                </a:schemeClr>
              </a:solidFill>
              <a:latin typeface="Berlin Sans FB" panose="020E0602020502020306" pitchFamily="34" charset="0"/>
            </a:endParaRPr>
          </a:p>
          <a:p>
            <a:endParaRPr lang="tr-TR" sz="1800" dirty="0">
              <a:solidFill>
                <a:schemeClr val="tx1">
                  <a:lumMod val="75000"/>
                  <a:lumOff val="25000"/>
                </a:schemeClr>
              </a:solidFill>
              <a:latin typeface="Berlin Sans FB" panose="020E0602020502020306" pitchFamily="34" charset="0"/>
            </a:endParaRPr>
          </a:p>
        </p:txBody>
      </p:sp>
      <p:sp>
        <p:nvSpPr>
          <p:cNvPr id="13" name="İçerik Yer Tutucusu 6"/>
          <p:cNvSpPr>
            <a:spLocks noGrp="1"/>
          </p:cNvSpPr>
          <p:nvPr>
            <p:ph sz="half" idx="4294967295"/>
          </p:nvPr>
        </p:nvSpPr>
        <p:spPr>
          <a:xfrm>
            <a:off x="0" y="1460500"/>
            <a:ext cx="12192000" cy="452438"/>
          </a:xfrm>
        </p:spPr>
        <p:txBody>
          <a:bodyPr>
            <a:noAutofit/>
          </a:bodyPr>
          <a:lstStyle/>
          <a:p>
            <a:pPr marL="0" indent="0" algn="ctr">
              <a:buNone/>
            </a:pPr>
            <a:r>
              <a:rPr lang="tr-TR" b="1" spc="-50" dirty="0">
                <a:solidFill>
                  <a:srgbClr val="FF0000"/>
                </a:solidFill>
                <a:latin typeface="+mj-lt"/>
                <a:ea typeface="+mj-ea"/>
                <a:cs typeface="+mj-cs"/>
              </a:rPr>
              <a:t>ONGOING PROJECTS</a:t>
            </a:r>
          </a:p>
        </p:txBody>
      </p:sp>
      <p:pic>
        <p:nvPicPr>
          <p:cNvPr id="10" name="Resi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98814">
            <a:off x="249447" y="-244467"/>
            <a:ext cx="2323777" cy="1847106"/>
          </a:xfrm>
          <a:prstGeom prst="rect">
            <a:avLst/>
          </a:prstGeom>
        </p:spPr>
      </p:pic>
      <p:sp>
        <p:nvSpPr>
          <p:cNvPr id="11" name="Unvan 5"/>
          <p:cNvSpPr txBox="1">
            <a:spLocks/>
          </p:cNvSpPr>
          <p:nvPr/>
        </p:nvSpPr>
        <p:spPr>
          <a:xfrm>
            <a:off x="2937544" y="605404"/>
            <a:ext cx="6518247" cy="645953"/>
          </a:xfrm>
          <a:prstGeom prst="rect">
            <a:avLst/>
          </a:prstGeom>
        </p:spPr>
        <p:txBody>
          <a:bodyPr vert="horz" lIns="91440" tIns="27432" rIns="91440" bIns="45720" rtlCol="0" anchor="b">
            <a:noAutofit/>
          </a:bodyPr>
          <a:lstStyle>
            <a:lvl1pPr algn="l" defTabSz="914400" rtl="0" eaLnBrk="1" latinLnBrk="0" hangingPunct="1">
              <a:lnSpc>
                <a:spcPct val="90000"/>
              </a:lnSpc>
              <a:spcBef>
                <a:spcPct val="0"/>
              </a:spcBef>
              <a:buNone/>
              <a:defRPr sz="4400" b="1" kern="1200" spc="-50" baseline="0">
                <a:solidFill>
                  <a:schemeClr val="accent1"/>
                </a:solidFill>
                <a:latin typeface="+mj-lt"/>
                <a:ea typeface="+mj-ea"/>
                <a:cs typeface="+mj-cs"/>
              </a:defRPr>
            </a:lvl1pPr>
          </a:lstStyle>
          <a:p>
            <a:pPr algn="ctr"/>
            <a:r>
              <a:rPr lang="tr-TR" sz="3200" dirty="0"/>
              <a:t>Country Report</a:t>
            </a:r>
          </a:p>
        </p:txBody>
      </p:sp>
      <p:pic>
        <p:nvPicPr>
          <p:cNvPr id="18" name="Picture 2">
            <a:extLst>
              <a:ext uri="{FF2B5EF4-FFF2-40B4-BE49-F238E27FC236}">
                <a16:creationId xmlns:a16="http://schemas.microsoft.com/office/drawing/2014/main" id="{A3E6D79D-EC4A-DA70-670C-59BCD650115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71648" y="2291811"/>
            <a:ext cx="1392366" cy="132371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Resim 23">
            <a:extLst>
              <a:ext uri="{FF2B5EF4-FFF2-40B4-BE49-F238E27FC236}">
                <a16:creationId xmlns:a16="http://schemas.microsoft.com/office/drawing/2014/main" id="{8E6C95CE-C617-8352-B750-53AE3A9A6FA2}"/>
              </a:ext>
            </a:extLst>
          </p:cNvPr>
          <p:cNvPicPr>
            <a:picLocks noChangeAspect="1"/>
          </p:cNvPicPr>
          <p:nvPr/>
        </p:nvPicPr>
        <p:blipFill rotWithShape="1">
          <a:blip r:embed="rId5"/>
          <a:srcRect l="1643"/>
          <a:stretch/>
        </p:blipFill>
        <p:spPr>
          <a:xfrm>
            <a:off x="8919232" y="5303837"/>
            <a:ext cx="3044782" cy="8477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86511187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theme/theme1.xml><?xml version="1.0" encoding="utf-8"?>
<a:theme xmlns:a="http://schemas.openxmlformats.org/drawingml/2006/main" name="Geçmişe bakış">
  <a:themeElements>
    <a:clrScheme name="Geçmişe bakış">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7498</TotalTime>
  <Words>221</Words>
  <Application>Microsoft Office PowerPoint</Application>
  <PresentationFormat>Geniş ekran</PresentationFormat>
  <Paragraphs>18</Paragraphs>
  <Slides>3</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vt:i4>
      </vt:variant>
    </vt:vector>
  </HeadingPairs>
  <TitlesOfParts>
    <vt:vector size="8" baseType="lpstr">
      <vt:lpstr>Berlin Sans FB</vt:lpstr>
      <vt:lpstr>Calibri</vt:lpstr>
      <vt:lpstr>Calibri Light</vt:lpstr>
      <vt:lpstr>Wingdings</vt:lpstr>
      <vt:lpstr>Geçmişe bakış</vt:lpstr>
      <vt:lpstr>TÜRKİYE Country report for the GA EAHP 2022</vt:lpstr>
      <vt:lpstr>Turkish Pharmacists’ Association</vt:lpstr>
      <vt:lpstr>Turkish Pharmacists’ Association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Turkish Pharmacists’ Association</dc:title>
  <dc:creator>eczarif</dc:creator>
  <cp:lastModifiedBy>eczacı arif</cp:lastModifiedBy>
  <cp:revision>20</cp:revision>
  <dcterms:created xsi:type="dcterms:W3CDTF">2018-05-23T06:42:14Z</dcterms:created>
  <dcterms:modified xsi:type="dcterms:W3CDTF">2022-06-02T11:10:22Z</dcterms:modified>
</cp:coreProperties>
</file>