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08" r:id="rId2"/>
  </p:sldMasterIdLst>
  <p:notesMasterIdLst>
    <p:notesMasterId r:id="rId15"/>
  </p:notesMasterIdLst>
  <p:sldIdLst>
    <p:sldId id="314" r:id="rId3"/>
    <p:sldId id="315" r:id="rId4"/>
    <p:sldId id="316" r:id="rId5"/>
    <p:sldId id="282" r:id="rId6"/>
    <p:sldId id="283" r:id="rId7"/>
    <p:sldId id="308" r:id="rId8"/>
    <p:sldId id="306" r:id="rId9"/>
    <p:sldId id="307" r:id="rId10"/>
    <p:sldId id="311" r:id="rId11"/>
    <p:sldId id="296" r:id="rId12"/>
    <p:sldId id="317" r:id="rId13"/>
    <p:sldId id="312" r:id="rId1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A618"/>
    <a:srgbClr val="004179"/>
    <a:srgbClr val="E0E0E0"/>
    <a:srgbClr val="F380FC"/>
    <a:srgbClr val="B905C7"/>
    <a:srgbClr val="FFFF00"/>
    <a:srgbClr val="3324FC"/>
    <a:srgbClr val="69B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3980CC1-8E66-4A9A-90A4-ED3AECCCA6C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7211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smtClean="0">
                <a:ea typeface="ＭＳ Ｐゴシック"/>
                <a:cs typeface="ＭＳ Ｐゴシック"/>
              </a:rPr>
              <a:t>What is EPF ? What is ASP?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75C869-9C71-440E-A408-CD089C0AD00F}" type="slidenum">
              <a:rPr lang="en-GB" smtClean="0"/>
              <a:pPr>
                <a:defRPr/>
              </a:pPr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7" descr="EAHP_PPT_Vorlage_Titel_obe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425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3071813" y="5643563"/>
            <a:ext cx="528637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1200" dirty="0">
                <a:solidFill>
                  <a:srgbClr val="69BE28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Dr. Roberto Frontini, President EAHP		</a:t>
            </a:r>
            <a:r>
              <a:rPr lang="en-GB" sz="1200" dirty="0">
                <a:solidFill>
                  <a:srgbClr val="00B0F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president@eahp.eu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14375" y="3143250"/>
            <a:ext cx="767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4000"/>
            </a:lvl1pPr>
          </a:lstStyle>
          <a:p>
            <a:pPr marL="342900" indent="-342900" eaLnBrk="0" hangingPunct="0">
              <a:spcBef>
                <a:spcPct val="20000"/>
              </a:spcBef>
              <a:defRPr/>
            </a:pPr>
            <a:endParaRPr lang="en-GB" sz="3200" kern="0" dirty="0">
              <a:solidFill>
                <a:srgbClr val="69BE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4348" y="1357298"/>
            <a:ext cx="7670800" cy="1857388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noProof="0" smtClean="0"/>
              <a:t>Formatvorlage des Untertitelmasters durch Klicken bearbeiten</a:t>
            </a:r>
            <a:endParaRPr lang="en-GB" noProof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14348" y="3643314"/>
            <a:ext cx="7715304" cy="1143000"/>
          </a:xfrm>
          <a:prstGeom prst="rect">
            <a:avLst/>
          </a:prstGeom>
        </p:spPr>
        <p:txBody>
          <a:bodyPr/>
          <a:lstStyle>
            <a:lvl1pPr algn="l"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noProof="0" smtClean="0"/>
              <a:t>Titelmasterformat durch Klicken bearbeiten</a:t>
            </a:r>
            <a:endParaRPr lang="en-GB" noProof="0"/>
          </a:p>
        </p:txBody>
      </p:sp>
      <p:pic>
        <p:nvPicPr>
          <p:cNvPr id="9" name="Bild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856288"/>
            <a:ext cx="823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Mastertextformat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  <a:endParaRPr lang="en-GB" noProof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D4AD4-36DD-4471-BFAF-0FD0502C5E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noProof="0" smtClean="0"/>
              <a:t>Mastertitelformat bearbeiten</a:t>
            </a:r>
            <a:endParaRPr lang="en-GB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noProof="0" smtClean="0"/>
              <a:t>Mastertextformat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F9D58-01FD-430D-9366-B8A46D4997E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smtClean="0"/>
              <a:t>Mastertextformat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  <a:endParaRPr lang="en-GB" noProof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4875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smtClean="0"/>
              <a:t>Mastertextformat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  <a:endParaRPr lang="en-GB" noProof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802BC-0CA8-4180-9425-EAD3F40F8E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smtClean="0"/>
              <a:t>Mastertextformat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smtClean="0"/>
              <a:t>Mastertextformat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  <a:endParaRPr lang="en-GB" noProof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511FE-AF67-408E-A84C-EEE5F8D3108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8B91A-46D0-4803-BFE4-491544889B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C45E7-E495-41F1-86BB-17F2D63A405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noProof="0" smtClean="0"/>
              <a:t>Mastertitelformat bearbeiten</a:t>
            </a:r>
            <a:endParaRPr lang="en-GB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 smtClean="0"/>
              <a:t>Mastertextformat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noProof="0" smtClean="0"/>
              <a:t>Mastertextformat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CB34F-9756-44F0-81D5-38432F89696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0" hangingPunct="0">
              <a:defRPr/>
            </a:pPr>
            <a:r>
              <a:rPr lang="de-DE" kern="0" smtClean="0">
                <a:solidFill>
                  <a:srgbClr val="69BE28"/>
                </a:solidFill>
                <a:latin typeface="Arial"/>
                <a:ea typeface="ＭＳ Ｐゴシック" charset="-128"/>
                <a:cs typeface="Arial"/>
              </a:rPr>
              <a:t>Titelmasterformat durch Klicken bearbeiten</a:t>
            </a:r>
            <a:endParaRPr lang="en-GB" kern="0" dirty="0">
              <a:solidFill>
                <a:srgbClr val="69BE28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noProof="0" smtClean="0"/>
              <a:t>Mastertitelformat bearbeiten</a:t>
            </a:r>
            <a:endParaRPr lang="en-GB" noProof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noProof="0" smtClean="0"/>
              <a:t>Mastertextformat bearbeiten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7C798-49AF-40CC-9CE1-3F04442B1E3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47354-47CA-4CE2-8EE5-FF9DE2BCE4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9413" y="1382713"/>
            <a:ext cx="2090737" cy="5332412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382713"/>
            <a:ext cx="6119813" cy="5332412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CB498-31BC-49DE-84FB-9777DCDC95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380EA-B217-441C-870B-F6B7395BD89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fr-F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© Dr. Roberto Frontini 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15E70-254A-4FEB-9B03-5971B024E782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© Dr. Roberto Frontini 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7FDC9-4707-4A0F-B00C-064E4A14AD3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" hasCustomPrompt="1"/>
          </p:nvPr>
        </p:nvSpPr>
        <p:spPr>
          <a:xfrm>
            <a:off x="251520" y="116632"/>
            <a:ext cx="8640960" cy="44196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 smtClean="0"/>
              <a:t>The review of the Professional Qualifications Directive in 2012</a:t>
            </a:r>
          </a:p>
        </p:txBody>
      </p:sp>
    </p:spTree>
    <p:extLst>
      <p:ext uri="{BB962C8B-B14F-4D97-AF65-F5344CB8AC3E}">
        <p14:creationId xmlns:p14="http://schemas.microsoft.com/office/powerpoint/2010/main" val="812652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E20C4-2655-4E07-AE8F-8BB3E33E9C8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B53B5-8DDE-420B-A35C-8D7ADB39700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CA60E-B695-4277-BA22-66DE6D3F8CF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3E90E-B079-40A0-B14A-5E682594567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0AEE9-A3C3-4AC8-ACFB-47ACE0DE8D85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68016-54B0-407D-A0CC-6A8CA72177B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05B90-B4F1-48DF-ACB9-81BFE2E5155B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A1677-8C3D-4FBF-A9BB-5F6D2572766B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F8BA9-8B17-4E0C-A59C-8ECF2123EF0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8C931-B64C-4881-8D02-D6D1FACB47A0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47077-2468-4588-8CBC-00D915B855CD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468313" y="5084763"/>
            <a:ext cx="820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de-DE" sz="1800"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357313"/>
            <a:ext cx="76771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rgbClr val="165788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08A78F30-2D56-44C6-B78D-D6A99DF945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43438" y="6000750"/>
            <a:ext cx="39290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ct val="20000"/>
              </a:spcBef>
              <a:defRPr lang="en-GB" sz="1200">
                <a:solidFill>
                  <a:srgbClr val="69BE28"/>
                </a:solidFill>
                <a:latin typeface="Arial"/>
                <a:ea typeface="ＭＳ Ｐゴシック" charset="-128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de-DE"/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856288"/>
            <a:ext cx="823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ußzeilenplatzhalter 4"/>
          <p:cNvSpPr txBox="1">
            <a:spLocks/>
          </p:cNvSpPr>
          <p:nvPr userDrawn="1"/>
        </p:nvSpPr>
        <p:spPr>
          <a:xfrm>
            <a:off x="2843808" y="6342165"/>
            <a:ext cx="392906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Garamond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sz="1100" dirty="0" smtClean="0">
                <a:solidFill>
                  <a:srgbClr val="000090"/>
                </a:solidFill>
                <a:latin typeface="Arial"/>
                <a:cs typeface="Arial"/>
              </a:rPr>
              <a:t>© EAHP,  Dr. Roberto Frontini </a:t>
            </a:r>
            <a:endParaRPr lang="de-DE" sz="1100" dirty="0">
              <a:solidFill>
                <a:srgbClr val="000090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2" r:id="rId2"/>
    <p:sldLayoutId id="2147483721" r:id="rId3"/>
    <p:sldLayoutId id="2147483720" r:id="rId4"/>
    <p:sldLayoutId id="2147483719" r:id="rId5"/>
    <p:sldLayoutId id="2147483718" r:id="rId6"/>
    <p:sldLayoutId id="2147483717" r:id="rId7"/>
    <p:sldLayoutId id="2147483716" r:id="rId8"/>
    <p:sldLayoutId id="2147483735" r:id="rId9"/>
    <p:sldLayoutId id="2147483715" r:id="rId10"/>
    <p:sldLayoutId id="2147483736" r:id="rId11"/>
    <p:sldLayoutId id="2147483714" r:id="rId12"/>
    <p:sldLayoutId id="2147483737" r:id="rId13"/>
    <p:sldLayoutId id="2147483738" r:id="rId14"/>
    <p:sldLayoutId id="2147483739" r:id="rId15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/>
          <a:ea typeface="ＭＳ Ｐゴシック" charset="-128"/>
          <a:cs typeface="Arial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600">
          <a:solidFill>
            <a:srgbClr val="165788"/>
          </a:solidFill>
          <a:latin typeface="Arial"/>
          <a:ea typeface="ＭＳ Ｐゴシック" charset="-128"/>
          <a:cs typeface="Arial"/>
        </a:defRPr>
      </a:lvl1pPr>
      <a:lvl2pPr marL="828675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DIN-Regular" pitchFamily="2" charset="0"/>
          <a:ea typeface="ＭＳ Ｐゴシック" charset="-128"/>
          <a:cs typeface="ＭＳ Ｐゴシック"/>
        </a:defRPr>
      </a:lvl2pPr>
      <a:lvl3pPr marL="1236663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DIN_euro" pitchFamily="2" charset="0"/>
          <a:ea typeface="ＭＳ Ｐゴシック" charset="-128"/>
          <a:cs typeface="ＭＳ Ｐゴシック"/>
        </a:defRPr>
      </a:lvl3pPr>
      <a:lvl4pPr marL="164465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DIN_euro" pitchFamily="2" charset="0"/>
          <a:ea typeface="ＭＳ Ｐゴシック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en-GB" smtClean="0"/>
          </a:p>
        </p:txBody>
      </p:sp>
      <p:sp>
        <p:nvSpPr>
          <p:cNvPr id="1638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ct val="20000"/>
              </a:spcBef>
              <a:defRPr sz="1200">
                <a:solidFill>
                  <a:schemeClr val="tx1">
                    <a:tint val="75000"/>
                  </a:schemeClr>
                </a:solidFill>
                <a:latin typeface="Garamond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20000"/>
              </a:spcBef>
              <a:defRPr sz="1200">
                <a:solidFill>
                  <a:schemeClr val="tx1">
                    <a:tint val="75000"/>
                  </a:schemeClr>
                </a:solidFill>
                <a:latin typeface="Garamond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© Dr. Roberto Frontini 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20000"/>
              </a:spcBef>
              <a:defRPr sz="1200">
                <a:solidFill>
                  <a:schemeClr val="tx1">
                    <a:tint val="75000"/>
                  </a:schemeClr>
                </a:solidFill>
                <a:latin typeface="Garamond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5CB8DE9-6B67-4B19-BFED-931A81A89022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2" r:id="rId2"/>
    <p:sldLayoutId id="2147483731" r:id="rId3"/>
    <p:sldLayoutId id="2147483730" r:id="rId4"/>
    <p:sldLayoutId id="2147483729" r:id="rId5"/>
    <p:sldLayoutId id="2147483728" r:id="rId6"/>
    <p:sldLayoutId id="2147483727" r:id="rId7"/>
    <p:sldLayoutId id="2147483726" r:id="rId8"/>
    <p:sldLayoutId id="2147483725" r:id="rId9"/>
    <p:sldLayoutId id="2147483724" r:id="rId10"/>
    <p:sldLayoutId id="214748372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2800" dirty="0" smtClean="0">
                <a:solidFill>
                  <a:schemeClr val="tx2"/>
                </a:solidFill>
                <a:cs typeface="Arial" charset="0"/>
              </a:rPr>
              <a:t>the association for all hospital pharmacists </a:t>
            </a:r>
            <a:br>
              <a:rPr lang="en-GB" sz="2800" dirty="0" smtClean="0">
                <a:solidFill>
                  <a:schemeClr val="tx2"/>
                </a:solidFill>
                <a:cs typeface="Arial" charset="0"/>
              </a:rPr>
            </a:br>
            <a:r>
              <a:rPr lang="en-GB" sz="2800" dirty="0" smtClean="0">
                <a:solidFill>
                  <a:schemeClr val="tx2"/>
                </a:solidFill>
                <a:cs typeface="Arial" charset="0"/>
              </a:rPr>
              <a:t>in Europe</a:t>
            </a:r>
            <a:br>
              <a:rPr lang="en-GB" sz="2800" dirty="0" smtClean="0">
                <a:solidFill>
                  <a:schemeClr val="tx2"/>
                </a:solidFill>
                <a:cs typeface="Arial" charset="0"/>
              </a:rPr>
            </a:br>
            <a:endParaRPr lang="en-GB" sz="2800" dirty="0" smtClean="0">
              <a:solidFill>
                <a:schemeClr val="tx2"/>
              </a:solidFill>
              <a:cs typeface="Arial" charset="0"/>
            </a:endParaRPr>
          </a:p>
          <a:p>
            <a:pPr algn="ctr">
              <a:defRPr/>
            </a:pPr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Hospital Pharmacists making the difference in medication use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5288" y="260350"/>
            <a:ext cx="8435975" cy="1143000"/>
          </a:xfrm>
        </p:spPr>
        <p:txBody>
          <a:bodyPr/>
          <a:lstStyle/>
          <a:p>
            <a:pPr algn="ctr">
              <a:defRPr/>
            </a:pPr>
            <a:r>
              <a:rPr lang="en-GB" dirty="0" smtClean="0"/>
              <a:t>The </a:t>
            </a:r>
            <a:r>
              <a:rPr lang="en-GB" sz="3200" dirty="0" smtClean="0">
                <a:solidFill>
                  <a:srgbClr val="0070C0"/>
                </a:solidFill>
              </a:rPr>
              <a:t>E</a:t>
            </a:r>
            <a:r>
              <a:rPr lang="en-GB" dirty="0" smtClean="0"/>
              <a:t>uropean </a:t>
            </a:r>
            <a:r>
              <a:rPr lang="en-GB" sz="3200" dirty="0" smtClean="0">
                <a:solidFill>
                  <a:srgbClr val="0070C0"/>
                </a:solidFill>
              </a:rPr>
              <a:t>A</a:t>
            </a:r>
            <a:r>
              <a:rPr lang="en-GB" dirty="0" smtClean="0"/>
              <a:t>ssociation of </a:t>
            </a:r>
            <a:r>
              <a:rPr lang="en-GB" sz="3200" dirty="0" smtClean="0">
                <a:solidFill>
                  <a:srgbClr val="0070C0"/>
                </a:solidFill>
              </a:rPr>
              <a:t>H</a:t>
            </a:r>
            <a:r>
              <a:rPr lang="en-GB" dirty="0" smtClean="0"/>
              <a:t>ospital </a:t>
            </a:r>
            <a:r>
              <a:rPr lang="en-GB" sz="3200" dirty="0" smtClean="0">
                <a:solidFill>
                  <a:srgbClr val="0070C0"/>
                </a:solidFill>
              </a:rPr>
              <a:t>P</a:t>
            </a:r>
            <a:r>
              <a:rPr lang="en-GB" dirty="0" smtClean="0"/>
              <a:t>harmacists</a:t>
            </a:r>
            <a:br>
              <a:rPr lang="en-GB" dirty="0" smtClean="0"/>
            </a:br>
            <a:r>
              <a:rPr lang="en-GB" sz="3200" dirty="0">
                <a:solidFill>
                  <a:srgbClr val="0070C0"/>
                </a:solidFill>
              </a:rPr>
              <a:t>EAHP</a:t>
            </a:r>
          </a:p>
        </p:txBody>
      </p:sp>
      <p:sp>
        <p:nvSpPr>
          <p:cNvPr id="32772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71DED3B-FAEA-4654-A007-FA6E5EE52C92}" type="slidenum">
              <a:rPr lang="de-DE" smtClean="0">
                <a:ea typeface="ＭＳ Ｐゴシック"/>
              </a:rPr>
              <a:pPr/>
              <a:t>1</a:t>
            </a:fld>
            <a:endParaRPr lang="de-DE" smtClean="0">
              <a:ea typeface="ＭＳ Ｐゴシック"/>
            </a:endParaRPr>
          </a:p>
        </p:txBody>
      </p:sp>
      <p:pic>
        <p:nvPicPr>
          <p:cNvPr id="75781" name="Picture 5" descr="C:\Users\Roberto\AppData\Local\Microsoft\Windows\Temporary Internet Files\Content.IE5\3AQB8FQ5\MC90018614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648" y="3645024"/>
            <a:ext cx="1737360" cy="1840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643438" y="5300663"/>
            <a:ext cx="3384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u="sng">
                <a:solidFill>
                  <a:srgbClr val="3324FC"/>
                </a:solidFill>
                <a:latin typeface="Arial Black" pitchFamily="34" charset="0"/>
              </a:rPr>
              <a:t>www.eahp.eu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4294967295"/>
          </p:nvPr>
        </p:nvSpPr>
        <p:spPr>
          <a:xfrm>
            <a:off x="827584" y="1052736"/>
            <a:ext cx="7677150" cy="4419600"/>
          </a:xfrm>
        </p:spPr>
        <p:txBody>
          <a:bodyPr/>
          <a:lstStyle/>
          <a:p>
            <a:r>
              <a:rPr lang="en-GB" sz="2400" dirty="0" smtClean="0">
                <a:solidFill>
                  <a:schemeClr val="tx2"/>
                </a:solidFill>
                <a:latin typeface="Arial" charset="0"/>
                <a:ea typeface="ＭＳ Ｐゴシック"/>
                <a:cs typeface="Arial" charset="0"/>
              </a:rPr>
              <a:t>There is a large evidence* reported in high level international literature that the interventions by Hospital Pharmacists improve</a:t>
            </a:r>
          </a:p>
          <a:p>
            <a:endParaRPr lang="en-GB" sz="1200" dirty="0" smtClean="0">
              <a:solidFill>
                <a:schemeClr val="tx2"/>
              </a:solidFill>
              <a:latin typeface="Arial" charset="0"/>
              <a:ea typeface="ＭＳ Ｐゴシック"/>
              <a:cs typeface="Arial" charset="0"/>
            </a:endParaRPr>
          </a:p>
          <a:p>
            <a:pPr>
              <a:buFontTx/>
              <a:buChar char="•"/>
            </a:pPr>
            <a:r>
              <a:rPr lang="en-GB" sz="2800" b="1" dirty="0" smtClean="0">
                <a:solidFill>
                  <a:srgbClr val="58A61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  <a:t>Clinical outcome of patients in different settings</a:t>
            </a:r>
            <a:r>
              <a:rPr lang="en-GB" sz="2800" dirty="0" smtClean="0">
                <a:solidFill>
                  <a:srgbClr val="58A61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  <a:t> </a:t>
            </a:r>
            <a:br>
              <a:rPr lang="en-GB" sz="2800" dirty="0" smtClean="0">
                <a:solidFill>
                  <a:srgbClr val="58A61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</a:br>
            <a:r>
              <a:rPr lang="en-GB" sz="2800" dirty="0" smtClean="0">
                <a:solidFill>
                  <a:srgbClr val="00417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  <a:t>(e.g. ICU, Oncology, Surgery, Internal Medicine, Paediatrics)</a:t>
            </a:r>
          </a:p>
          <a:p>
            <a:pPr>
              <a:buFontTx/>
              <a:buChar char="•"/>
            </a:pPr>
            <a:r>
              <a:rPr lang="en-GB" sz="2800" b="1" dirty="0" smtClean="0">
                <a:solidFill>
                  <a:srgbClr val="58A61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  <a:t>Economic outcome</a:t>
            </a:r>
          </a:p>
          <a:p>
            <a:pPr>
              <a:buFontTx/>
              <a:buChar char="•"/>
            </a:pPr>
            <a:r>
              <a:rPr lang="en-GB" sz="2800" b="1" dirty="0" smtClean="0">
                <a:solidFill>
                  <a:srgbClr val="58A61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  <a:t>Patient safety</a:t>
            </a:r>
          </a:p>
          <a:p>
            <a:endParaRPr lang="en-GB" sz="2800" b="1" dirty="0" smtClean="0">
              <a:solidFill>
                <a:srgbClr val="58A61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/>
              <a:cs typeface="Arial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395288" y="260350"/>
            <a:ext cx="8435975" cy="6477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GB" sz="28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ＭＳ Ｐゴシック"/>
                <a:cs typeface="Arial" charset="0"/>
              </a:rPr>
              <a:t>Hospital Pharmacists making the difference in medication use</a:t>
            </a:r>
          </a:p>
        </p:txBody>
      </p:sp>
      <p:sp>
        <p:nvSpPr>
          <p:cNvPr id="65541" name="Foliennummernplatzhalter 3"/>
          <p:cNvSpPr txBox="1">
            <a:spLocks noGrp="1"/>
          </p:cNvSpPr>
          <p:nvPr/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C26F21D-0C1E-4DE2-8A04-9D28F7DE62F2}" type="slidenum">
              <a:rPr lang="de-DE" sz="1200">
                <a:solidFill>
                  <a:srgbClr val="165788"/>
                </a:solidFill>
                <a:latin typeface="Arial" charset="0"/>
                <a:cs typeface="Arial" charset="0"/>
              </a:rPr>
              <a:pPr algn="r"/>
              <a:t>2</a:t>
            </a:fld>
            <a:endParaRPr lang="de-DE" sz="12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pic>
        <p:nvPicPr>
          <p:cNvPr id="75781" name="Picture 5" descr="C:\Users\Roberto\AppData\Local\Microsoft\Windows\Temporary Internet Files\Content.IE5\3AQB8FQ5\MC90018614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76104" y="4293096"/>
            <a:ext cx="1335441" cy="1414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1403648" y="5589240"/>
            <a:ext cx="4032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charset="0"/>
              </a:rPr>
              <a:t>* For a list visit </a:t>
            </a:r>
            <a:r>
              <a:rPr lang="en-US" sz="1600" b="1" u="sng" dirty="0" err="1">
                <a:solidFill>
                  <a:srgbClr val="3324FC"/>
                </a:solidFill>
                <a:latin typeface="Arial" charset="0"/>
              </a:rPr>
              <a:t>www.eahp.eu</a:t>
            </a:r>
            <a:endParaRPr lang="en-US" sz="1600" b="1" u="sng" dirty="0">
              <a:solidFill>
                <a:srgbClr val="3324FC"/>
              </a:solidFill>
              <a:latin typeface="Arial" charset="0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380EA-B217-441C-870B-F6B7395BD890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GB" sz="2800" dirty="0" smtClean="0">
                <a:solidFill>
                  <a:schemeClr val="tx2"/>
                </a:solidFill>
                <a:latin typeface="Arial" charset="0"/>
                <a:ea typeface="ＭＳ Ｐゴシック"/>
                <a:cs typeface="Arial" charset="0"/>
              </a:rPr>
              <a:t>helps hospital pharmacists from Europe improve health care through</a:t>
            </a:r>
          </a:p>
          <a:p>
            <a:pPr>
              <a:defRPr/>
            </a:pPr>
            <a:r>
              <a:rPr lang="en-GB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ＭＳ Ｐゴシック"/>
                <a:cs typeface="Arial" charset="0"/>
              </a:rPr>
              <a:t>Science and education</a:t>
            </a:r>
          </a:p>
          <a:p>
            <a:pPr>
              <a:defRPr/>
            </a:pPr>
            <a:r>
              <a:rPr lang="en-GB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ＭＳ Ｐゴシック"/>
                <a:cs typeface="Arial" charset="0"/>
              </a:rPr>
              <a:t>Sharing best practice</a:t>
            </a:r>
          </a:p>
          <a:p>
            <a:pPr>
              <a:defRPr/>
            </a:pPr>
            <a:r>
              <a:rPr lang="en-GB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ＭＳ Ｐゴシック"/>
                <a:cs typeface="Arial" charset="0"/>
              </a:rPr>
              <a:t>Collaborating with like-minded organisations</a:t>
            </a:r>
          </a:p>
          <a:p>
            <a:pPr>
              <a:defRPr/>
            </a:pPr>
            <a:r>
              <a:rPr lang="en-GB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ＭＳ Ｐゴシック"/>
                <a:cs typeface="Arial" charset="0"/>
              </a:rPr>
              <a:t>Ensuring patient safety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395288" y="260350"/>
            <a:ext cx="8435975" cy="114300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uropean 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ssociation of 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ospital 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harmacists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796" name="Foliennummernplatzhalter 3"/>
          <p:cNvSpPr txBox="1">
            <a:spLocks noGrp="1"/>
          </p:cNvSpPr>
          <p:nvPr/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1CFF5AF-9B48-465D-BBF6-AC9969F10A5E}" type="slidenum">
              <a:rPr lang="de-DE" sz="1200">
                <a:solidFill>
                  <a:srgbClr val="165788"/>
                </a:solidFill>
                <a:latin typeface="Arial" charset="0"/>
                <a:cs typeface="Arial" charset="0"/>
              </a:rPr>
              <a:pPr algn="r"/>
              <a:t>3</a:t>
            </a:fld>
            <a:endParaRPr lang="de-DE" sz="12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pic>
        <p:nvPicPr>
          <p:cNvPr id="75781" name="Picture 5" descr="C:\Users\Roberto\AppData\Local\Microsoft\Windows\Temporary Internet Files\Content.IE5\3AQB8FQ5\MC90018614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74186" y="3271413"/>
            <a:ext cx="1737359" cy="1840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Foliennummernplatzhalt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380EA-B217-441C-870B-F6B7395BD890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5750" y="274638"/>
            <a:ext cx="8572500" cy="1143000"/>
          </a:xfrm>
        </p:spPr>
        <p:txBody>
          <a:bodyPr/>
          <a:lstStyle/>
          <a:p>
            <a:pPr algn="ctr">
              <a:defRPr/>
            </a:pPr>
            <a:r>
              <a:rPr lang="de-D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European </a:t>
            </a:r>
            <a:r>
              <a:rPr lang="de-DE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Association</a:t>
            </a:r>
            <a:r>
              <a:rPr lang="de-D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of</a:t>
            </a:r>
            <a:r>
              <a:rPr lang="de-D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Hospital </a:t>
            </a:r>
            <a:r>
              <a:rPr lang="de-DE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Pharmacists</a:t>
            </a:r>
            <a:r>
              <a:rPr lang="de-D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(EAHP)</a:t>
            </a:r>
            <a:br>
              <a:rPr lang="de-D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50825" y="836613"/>
            <a:ext cx="8642350" cy="14319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de-DE" kern="0" dirty="0">
              <a:solidFill>
                <a:srgbClr val="69BE2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ＭＳ Ｐゴシック" charset="-128"/>
              <a:cs typeface="Arial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642938" y="1714500"/>
            <a:ext cx="7772400" cy="44196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b="1" kern="0" dirty="0">
                <a:solidFill>
                  <a:schemeClr val="accent2"/>
                </a:solidFill>
                <a:latin typeface="Arial"/>
                <a:ea typeface="ＭＳ Ｐゴシック" charset="-128"/>
                <a:cs typeface="Arial" charset="0"/>
              </a:rPr>
              <a:t>Created in 1972 in The Hague (NL)</a:t>
            </a:r>
            <a:r>
              <a:rPr lang="en-GB" b="1" kern="0" dirty="0">
                <a:solidFill>
                  <a:schemeClr val="accent2"/>
                </a:solidFill>
                <a:latin typeface="Arial"/>
                <a:ea typeface="ＭＳ Ｐゴシック" charset="-128"/>
                <a:cs typeface="Arial" charset="0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Federation of National Associations of P</a:t>
            </a:r>
            <a:r>
              <a:rPr lang="en-GB" b="1" kern="0" dirty="0" err="1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harmacists</a:t>
            </a:r>
            <a:endParaRPr lang="en-GB" b="1" kern="0" dirty="0">
              <a:solidFill>
                <a:srgbClr val="165788"/>
              </a:solidFill>
              <a:latin typeface="Arial"/>
              <a:ea typeface="ＭＳ Ｐゴシック" charset="-128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Members of the Council of Europe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b="1" kern="0" dirty="0" smtClean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32 </a:t>
            </a:r>
            <a:r>
              <a:rPr lang="en-GB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countries: 24 EU + </a:t>
            </a:r>
            <a:r>
              <a:rPr lang="en-GB" b="1" kern="0" dirty="0" smtClean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8 </a:t>
            </a:r>
            <a:r>
              <a:rPr lang="en-GB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outside EU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More than 21,000 Hospital Pharmacists</a:t>
            </a:r>
            <a:r>
              <a:rPr lang="en-GB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 </a:t>
            </a:r>
            <a:br>
              <a:rPr lang="en-GB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</a:br>
            <a:r>
              <a:rPr lang="en-GB" b="1" kern="0" dirty="0">
                <a:solidFill>
                  <a:srgbClr val="165788"/>
                </a:solidFill>
                <a:latin typeface="Arial"/>
                <a:ea typeface="ＭＳ Ｐゴシック" charset="-128"/>
                <a:cs typeface="Arial" charset="0"/>
              </a:rPr>
              <a:t>working in hospitals and other healthcare facilities in Europe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de-DE" kern="0" dirty="0">
              <a:solidFill>
                <a:srgbClr val="165788"/>
              </a:solidFill>
              <a:latin typeface="Arial"/>
              <a:ea typeface="ＭＳ Ｐゴシック" charset="-128"/>
              <a:cs typeface="Arial" charset="0"/>
            </a:endParaRPr>
          </a:p>
        </p:txBody>
      </p:sp>
      <p:sp>
        <p:nvSpPr>
          <p:cNvPr id="33796" name="Foliennummernplatzhalter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5FB156C-FAB2-41DE-8BAE-2CEA2B166449}" type="slidenum">
              <a:rPr lang="de-DE" smtClean="0">
                <a:ea typeface="ＭＳ Ｐゴシック"/>
              </a:rPr>
              <a:pPr/>
              <a:t>4</a:t>
            </a:fld>
            <a:endParaRPr lang="de-DE" smtClean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EAHP Members</a:t>
            </a:r>
            <a:endParaRPr lang="en-GB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79512" y="980728"/>
            <a:ext cx="4724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Austria			Belgium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Bosnia Herzegovina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>
                <a:solidFill>
                  <a:srgbClr val="002060"/>
                </a:solidFill>
                <a:latin typeface="Arial"/>
                <a:ea typeface="ＭＳ Ｐゴシック" charset="-128"/>
                <a:cs typeface="Arial"/>
              </a:rPr>
              <a:t>Bulgaria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Croatia</a:t>
            </a: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			Czech Republic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Denmark		Estonia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Finland			France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Germany		Greece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Hungary		</a:t>
            </a:r>
            <a:r>
              <a:rPr lang="en-US" sz="1800" b="1" kern="0" dirty="0" smtClean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Iceland</a:t>
            </a:r>
            <a:r>
              <a:rPr lang="en-US" sz="1800" b="1" kern="0" dirty="0" smtClean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Ireland</a:t>
            </a: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		Italy</a:t>
            </a: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	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Latvia</a:t>
            </a: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	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Lithuania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Luxembourg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FYROM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 </a:t>
            </a:r>
            <a:endParaRPr lang="en-US" sz="1800" b="1" kern="0" dirty="0" smtClean="0">
              <a:latin typeface="Arial"/>
              <a:ea typeface="ＭＳ Ｐゴシック" charset="-128"/>
              <a:cs typeface="Aria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Malta			Netherlands</a:t>
            </a:r>
            <a:endParaRPr lang="en-US" sz="1800" b="1" kern="0" dirty="0">
              <a:latin typeface="Arial"/>
              <a:ea typeface="ＭＳ Ｐゴシック" charset="-128"/>
              <a:cs typeface="Aria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Norway		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Poland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	</a:t>
            </a:r>
            <a:endParaRPr lang="en-US" sz="1800" b="1" kern="0" dirty="0" smtClean="0">
              <a:latin typeface="Arial"/>
              <a:ea typeface="ＭＳ Ｐゴシック" charset="-128"/>
              <a:cs typeface="Aria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Portugal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	Rumania</a:t>
            </a:r>
            <a:endParaRPr lang="en-US" sz="1800" b="1" kern="0" dirty="0">
              <a:latin typeface="Arial"/>
              <a:ea typeface="ＭＳ Ｐゴシック" charset="-128"/>
              <a:cs typeface="Aria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Serbia</a:t>
            </a:r>
            <a:r>
              <a:rPr lang="en-US" sz="1800" b="1" kern="0" dirty="0" smtClean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		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Slovakia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Slovenia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	Spain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	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Sweden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		</a:t>
            </a:r>
            <a:r>
              <a:rPr lang="en-US" sz="1800" b="1" kern="0" dirty="0" smtClean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Switzerland</a:t>
            </a:r>
            <a:endParaRPr lang="en-US" sz="1800" b="1" kern="0" dirty="0">
              <a:latin typeface="Arial"/>
              <a:ea typeface="ＭＳ Ｐゴシック" charset="-128"/>
              <a:cs typeface="Aria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800" b="1" kern="0" dirty="0" smtClean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Turkey</a:t>
            </a:r>
            <a:r>
              <a:rPr lang="en-US" sz="1800" b="1" kern="0" dirty="0">
                <a:latin typeface="Arial"/>
                <a:ea typeface="ＭＳ Ｐゴシック" charset="-128"/>
                <a:cs typeface="Arial"/>
              </a:rPr>
              <a:t>	</a:t>
            </a:r>
            <a:r>
              <a:rPr lang="en-US" sz="1800" b="1" kern="0" dirty="0" smtClean="0">
                <a:latin typeface="Arial"/>
                <a:ea typeface="ＭＳ Ｐゴシック" charset="-128"/>
                <a:cs typeface="Arial"/>
              </a:rPr>
              <a:t>		</a:t>
            </a:r>
            <a:r>
              <a:rPr lang="en-US" sz="1800" b="1" kern="0" dirty="0" smtClean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United </a:t>
            </a:r>
            <a:r>
              <a:rPr lang="en-US" sz="1800" b="1" kern="0" dirty="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rPr>
              <a:t>Kingdom 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400" b="1" kern="0" dirty="0">
                <a:solidFill>
                  <a:srgbClr val="000066"/>
                </a:solidFill>
                <a:latin typeface="Arial"/>
                <a:ea typeface="ＭＳ Ｐゴシック" charset="-128"/>
                <a:cs typeface="Arial"/>
              </a:rPr>
              <a:t> </a:t>
            </a:r>
            <a:endParaRPr lang="en-US" sz="2400" b="1" kern="0" dirty="0" smtClean="0">
              <a:solidFill>
                <a:srgbClr val="000066"/>
              </a:solidFill>
              <a:latin typeface="Arial"/>
              <a:ea typeface="ＭＳ Ｐゴシック" charset="-128"/>
              <a:cs typeface="Aria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GB" sz="2400" b="1" kern="0" dirty="0">
              <a:solidFill>
                <a:srgbClr val="000066"/>
              </a:solidFill>
              <a:latin typeface="Calibri" pitchFamily="34" charset="0"/>
              <a:ea typeface="ＭＳ Ｐゴシック" charset="-128"/>
              <a:cs typeface="Arial"/>
            </a:endParaRPr>
          </a:p>
        </p:txBody>
      </p:sp>
      <p:sp>
        <p:nvSpPr>
          <p:cNvPr id="34819" name="Foliennummernplatzhalter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9447B47-A659-4441-8DB1-5146ABCCB374}" type="slidenum">
              <a:rPr lang="de-DE" smtClean="0">
                <a:ea typeface="ＭＳ Ｐゴシック"/>
              </a:rPr>
              <a:pPr/>
              <a:t>5</a:t>
            </a:fld>
            <a:endParaRPr lang="de-DE" smtClean="0">
              <a:ea typeface="ＭＳ Ｐゴシック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724128" y="5505326"/>
            <a:ext cx="3096344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kern="0" dirty="0" smtClean="0">
                <a:solidFill>
                  <a:srgbClr val="000066"/>
                </a:solidFill>
                <a:latin typeface="Arial"/>
                <a:ea typeface="ＭＳ Ｐゴシック" charset="-128"/>
                <a:cs typeface="Arial"/>
              </a:rPr>
              <a:t>34 </a:t>
            </a:r>
            <a:r>
              <a:rPr lang="en-US" b="1" kern="0" dirty="0">
                <a:solidFill>
                  <a:srgbClr val="000066"/>
                </a:solidFill>
                <a:latin typeface="Arial"/>
                <a:ea typeface="ＭＳ Ｐゴシック" charset="-128"/>
                <a:cs typeface="Arial"/>
              </a:rPr>
              <a:t>members</a:t>
            </a:r>
            <a:endParaRPr lang="en-US" b="1" kern="0" dirty="0">
              <a:solidFill>
                <a:srgbClr val="000066"/>
              </a:solidFill>
              <a:latin typeface="Calibri" pitchFamily="34" charset="0"/>
              <a:ea typeface="ＭＳ Ｐゴシック" charset="-128"/>
              <a:cs typeface="Arial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078060"/>
            <a:ext cx="4267200" cy="425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prstGeom prst="downArrow">
            <a:avLst/>
          </a:prstGeom>
        </p:spPr>
        <p:txBody>
          <a:bodyPr/>
          <a:lstStyle/>
          <a:p>
            <a:pPr>
              <a:defRPr/>
            </a:pPr>
            <a:r>
              <a:rPr lang="en-GB" dirty="0" smtClean="0"/>
              <a:t>Structure of EAHP</a:t>
            </a:r>
            <a:endParaRPr lang="en-GB" dirty="0"/>
          </a:p>
        </p:txBody>
      </p:sp>
      <p:sp>
        <p:nvSpPr>
          <p:cNvPr id="35842" name="Foliennummernplatzhalt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C0E672A-25A5-4BD1-8C9F-ACE41BB00BB2}" type="slidenum">
              <a:rPr lang="de-DE" smtClean="0">
                <a:ea typeface="ＭＳ Ｐゴシック"/>
              </a:rPr>
              <a:pPr/>
              <a:t>6</a:t>
            </a:fld>
            <a:endParaRPr lang="de-DE" smtClean="0">
              <a:ea typeface="ＭＳ Ｐゴシック"/>
            </a:endParaRPr>
          </a:p>
        </p:txBody>
      </p:sp>
      <p:sp>
        <p:nvSpPr>
          <p:cNvPr id="35844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cxnSp>
        <p:nvCxnSpPr>
          <p:cNvPr id="35846" name="Gerade Verbindung mit Pfeil 9"/>
          <p:cNvCxnSpPr>
            <a:cxnSpLocks noChangeShapeType="1"/>
          </p:cNvCxnSpPr>
          <p:nvPr/>
        </p:nvCxnSpPr>
        <p:spPr bwMode="auto">
          <a:xfrm rot="5400000">
            <a:off x="4429125" y="1701801"/>
            <a:ext cx="142875" cy="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373586"/>
              </p:ext>
            </p:extLst>
          </p:nvPr>
        </p:nvGraphicFramePr>
        <p:xfrm>
          <a:off x="544513" y="1628775"/>
          <a:ext cx="8123237" cy="403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kument" r:id="rId3" imgW="9918700" imgH="5422900" progId="Word.Document.12">
                  <p:embed/>
                </p:oleObj>
              </mc:Choice>
              <mc:Fallback>
                <p:oleObj name="Dokument" r:id="rId3" imgW="9918700" imgH="5422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513" y="1628775"/>
                        <a:ext cx="8123237" cy="4033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611560" y="836712"/>
            <a:ext cx="7992888" cy="369332"/>
          </a:xfrm>
          <a:prstGeom prst="rect">
            <a:avLst/>
          </a:prstGeom>
          <a:solidFill>
            <a:srgbClr val="000090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E0E0E0"/>
                </a:solidFill>
                <a:latin typeface="Arial"/>
                <a:cs typeface="Arial"/>
              </a:rPr>
              <a:t>General Assembly</a:t>
            </a:r>
            <a:endParaRPr lang="en-GB" sz="1800" b="1" dirty="0">
              <a:solidFill>
                <a:srgbClr val="E0E0E0"/>
              </a:solidFill>
              <a:latin typeface="Arial"/>
              <a:cs typeface="Arial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483768" y="1196752"/>
            <a:ext cx="4176464" cy="432048"/>
          </a:xfrm>
          <a:prstGeom prst="downArrow">
            <a:avLst/>
          </a:prstGeom>
          <a:solidFill>
            <a:srgbClr val="3366FF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752975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b="1" dirty="0" smtClean="0">
                <a:solidFill>
                  <a:srgbClr val="000066"/>
                </a:solidFill>
              </a:rPr>
              <a:t>FIP</a:t>
            </a:r>
            <a:r>
              <a:rPr lang="fr-FR" dirty="0" smtClean="0">
                <a:solidFill>
                  <a:srgbClr val="000066"/>
                </a:solidFill>
              </a:rPr>
              <a:t>: the International Pharmaceutical </a:t>
            </a:r>
            <a:r>
              <a:rPr lang="fr-FR" dirty="0" err="1" smtClean="0">
                <a:solidFill>
                  <a:srgbClr val="000066"/>
                </a:solidFill>
              </a:rPr>
              <a:t>Federation</a:t>
            </a:r>
            <a:r>
              <a:rPr lang="fr-FR" dirty="0" smtClean="0">
                <a:solidFill>
                  <a:srgbClr val="000066"/>
                </a:solidFill>
              </a:rPr>
              <a:t>, www.fip.org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b="1" dirty="0" smtClean="0">
                <a:solidFill>
                  <a:srgbClr val="000066"/>
                </a:solidFill>
              </a:rPr>
              <a:t>EPHA</a:t>
            </a:r>
            <a:r>
              <a:rPr lang="fr-FR" dirty="0" smtClean="0">
                <a:solidFill>
                  <a:srgbClr val="000066"/>
                </a:solidFill>
              </a:rPr>
              <a:t>: the </a:t>
            </a:r>
            <a:r>
              <a:rPr lang="fr-FR" dirty="0" err="1" smtClean="0">
                <a:solidFill>
                  <a:srgbClr val="000066"/>
                </a:solidFill>
              </a:rPr>
              <a:t>European</a:t>
            </a:r>
            <a:r>
              <a:rPr lang="fr-FR" dirty="0" smtClean="0">
                <a:solidFill>
                  <a:srgbClr val="000066"/>
                </a:solidFill>
              </a:rPr>
              <a:t> Public </a:t>
            </a:r>
            <a:r>
              <a:rPr lang="fr-FR" dirty="0" err="1" smtClean="0">
                <a:solidFill>
                  <a:srgbClr val="000066"/>
                </a:solidFill>
              </a:rPr>
              <a:t>Health</a:t>
            </a:r>
            <a:r>
              <a:rPr lang="fr-FR" dirty="0" smtClean="0">
                <a:solidFill>
                  <a:srgbClr val="000066"/>
                </a:solidFill>
              </a:rPr>
              <a:t> Alliance, www.epha.org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b="1" dirty="0" smtClean="0">
                <a:solidFill>
                  <a:srgbClr val="000066"/>
                </a:solidFill>
              </a:rPr>
              <a:t>IHE</a:t>
            </a:r>
            <a:r>
              <a:rPr lang="fr-FR" dirty="0" smtClean="0">
                <a:solidFill>
                  <a:srgbClr val="000066"/>
                </a:solidFill>
              </a:rPr>
              <a:t>: </a:t>
            </a:r>
            <a:r>
              <a:rPr lang="fr-FR" dirty="0" err="1" smtClean="0">
                <a:solidFill>
                  <a:srgbClr val="000066"/>
                </a:solidFill>
              </a:rPr>
              <a:t>Integrated</a:t>
            </a:r>
            <a:r>
              <a:rPr lang="fr-FR" dirty="0" smtClean="0">
                <a:solidFill>
                  <a:srgbClr val="000066"/>
                </a:solidFill>
              </a:rPr>
              <a:t> </a:t>
            </a:r>
            <a:r>
              <a:rPr lang="fr-FR" dirty="0" err="1" smtClean="0">
                <a:solidFill>
                  <a:srgbClr val="000066"/>
                </a:solidFill>
              </a:rPr>
              <a:t>Healthcare</a:t>
            </a:r>
            <a:r>
              <a:rPr lang="fr-FR" dirty="0" smtClean="0">
                <a:solidFill>
                  <a:srgbClr val="000066"/>
                </a:solidFill>
              </a:rPr>
              <a:t> Enterprise,  </a:t>
            </a:r>
            <a:br>
              <a:rPr lang="fr-FR" dirty="0" smtClean="0">
                <a:solidFill>
                  <a:srgbClr val="000066"/>
                </a:solidFill>
              </a:rPr>
            </a:br>
            <a:r>
              <a:rPr lang="fr-FR" dirty="0" smtClean="0">
                <a:solidFill>
                  <a:srgbClr val="000066"/>
                </a:solidFill>
              </a:rPr>
              <a:t>www.ihe.net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4800600" cy="94456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EAHP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is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a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member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of 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2AE5055-F826-430B-BCED-B80612A6E4E8}" type="slidenum">
              <a:rPr lang="en-GB" smtClean="0">
                <a:ea typeface="ＭＳ Ｐゴシック"/>
              </a:rPr>
              <a:pPr/>
              <a:t>7</a:t>
            </a:fld>
            <a:endParaRPr lang="en-GB" smtClean="0">
              <a:ea typeface="ＭＳ Ｐゴシック"/>
            </a:endParaRPr>
          </a:p>
        </p:txBody>
      </p:sp>
      <p:pic>
        <p:nvPicPr>
          <p:cNvPr id="15365" name="Picture 5" descr="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1989138"/>
            <a:ext cx="9239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869" name="TextBox 6"/>
          <p:cNvSpPr txBox="1">
            <a:spLocks noChangeArrowheads="1"/>
          </p:cNvSpPr>
          <p:nvPr/>
        </p:nvSpPr>
        <p:spPr bwMode="auto">
          <a:xfrm>
            <a:off x="7162800" y="38100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/>
            </a:r>
            <a:br>
              <a:rPr lang="fr-FR"/>
            </a:br>
            <a:endParaRPr lang="fr-FR"/>
          </a:p>
        </p:txBody>
      </p:sp>
      <p:pic>
        <p:nvPicPr>
          <p:cNvPr id="1536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0072" y="5085184"/>
            <a:ext cx="297180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36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128" y="3501008"/>
            <a:ext cx="1416050" cy="982662"/>
          </a:xfrm>
          <a:prstGeom prst="rect">
            <a:avLst/>
          </a:prstGeom>
          <a:blipFill dpi="0" rotWithShape="0">
            <a:blip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ZoneTexte 3"/>
          <p:cNvSpPr txBox="1">
            <a:spLocks noChangeArrowheads="1"/>
          </p:cNvSpPr>
          <p:nvPr/>
        </p:nvSpPr>
        <p:spPr bwMode="auto">
          <a:xfrm>
            <a:off x="179388" y="2547192"/>
            <a:ext cx="5257800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i="1" dirty="0">
                <a:solidFill>
                  <a:srgbClr val="000066"/>
                </a:solidFill>
                <a:latin typeface="Arial" charset="0"/>
                <a:cs typeface="Arial" charset="0"/>
              </a:rPr>
              <a:t>To name a few of them:</a:t>
            </a:r>
          </a:p>
          <a:p>
            <a:pPr>
              <a:defRPr/>
            </a:pPr>
            <a:endParaRPr lang="en-GB" i="1" dirty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ASHP</a:t>
            </a:r>
            <a:r>
              <a:rPr lang="en-GB" sz="1400" dirty="0">
                <a:solidFill>
                  <a:srgbClr val="000066"/>
                </a:solidFill>
                <a:latin typeface="Arial" charset="0"/>
                <a:cs typeface="Arial" charset="0"/>
              </a:rPr>
              <a:t>, American Society of Health -System Pharmacists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CPME,</a:t>
            </a:r>
            <a:r>
              <a:rPr lang="en-GB" sz="1400" dirty="0">
                <a:solidFill>
                  <a:srgbClr val="000066"/>
                </a:solidFill>
                <a:latin typeface="Arial" charset="0"/>
                <a:cs typeface="Arial" charset="0"/>
              </a:rPr>
              <a:t> Standing Committee of  European Doctors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EAFP</a:t>
            </a:r>
            <a:r>
              <a:rPr lang="en-GB" sz="1400" dirty="0">
                <a:solidFill>
                  <a:srgbClr val="000066"/>
                </a:solidFill>
                <a:latin typeface="Arial" charset="0"/>
                <a:cs typeface="Arial" charset="0"/>
              </a:rPr>
              <a:t>, European Association of Faculties of Pharmacy 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EIPG</a:t>
            </a:r>
            <a:r>
              <a:rPr lang="en-GB" sz="1400" dirty="0">
                <a:solidFill>
                  <a:srgbClr val="000066"/>
                </a:solidFill>
                <a:latin typeface="Arial" charset="0"/>
                <a:cs typeface="Arial" charset="0"/>
              </a:rPr>
              <a:t>, European Industrial Pharmacists Group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EFN,</a:t>
            </a:r>
            <a:r>
              <a:rPr lang="en-GB" sz="1400" dirty="0">
                <a:solidFill>
                  <a:srgbClr val="000066"/>
                </a:solidFill>
                <a:latin typeface="Arial" charset="0"/>
                <a:cs typeface="Arial" charset="0"/>
              </a:rPr>
              <a:t> European Federation of Nurses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EHTEL</a:t>
            </a:r>
            <a:r>
              <a:rPr lang="en-GB" sz="1400" dirty="0">
                <a:solidFill>
                  <a:srgbClr val="000066"/>
                </a:solidFill>
                <a:latin typeface="Arial" charset="0"/>
                <a:cs typeface="Arial" charset="0"/>
              </a:rPr>
              <a:t>, European Health Telematics Association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ESCP</a:t>
            </a:r>
            <a:r>
              <a:rPr lang="en-GB" sz="1400" dirty="0">
                <a:solidFill>
                  <a:srgbClr val="000066"/>
                </a:solidFill>
                <a:latin typeface="Arial" charset="0"/>
                <a:cs typeface="Arial" charset="0"/>
              </a:rPr>
              <a:t>, European Society of Clinical Pharmacist</a:t>
            </a:r>
            <a:r>
              <a:rPr lang="en-GB" sz="1400" dirty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381000"/>
            <a:ext cx="81422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69BE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-128"/>
                <a:cs typeface="Arial" charset="0"/>
              </a:rPr>
              <a:t>EAHP relations with link-minded organizations</a:t>
            </a:r>
          </a:p>
        </p:txBody>
      </p:sp>
      <p:sp>
        <p:nvSpPr>
          <p:cNvPr id="37891" name="ZoneTexte 5"/>
          <p:cNvSpPr txBox="1">
            <a:spLocks noChangeArrowheads="1"/>
          </p:cNvSpPr>
          <p:nvPr/>
        </p:nvSpPr>
        <p:spPr bwMode="auto">
          <a:xfrm>
            <a:off x="4787900" y="4149725"/>
            <a:ext cx="4454525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ESOP</a:t>
            </a:r>
            <a:r>
              <a:rPr lang="en-GB" sz="1400">
                <a:solidFill>
                  <a:srgbClr val="000066"/>
                </a:solidFill>
                <a:latin typeface="Arial" charset="0"/>
                <a:cs typeface="Arial" charset="0"/>
              </a:rPr>
              <a:t>,  European Society of Oncology Pharmacy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EPF</a:t>
            </a:r>
            <a:r>
              <a:rPr lang="en-GB" sz="1400">
                <a:solidFill>
                  <a:srgbClr val="000066"/>
                </a:solidFill>
                <a:latin typeface="Arial" charset="0"/>
                <a:cs typeface="Arial" charset="0"/>
              </a:rPr>
              <a:t>, European Patients Forum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EPSA</a:t>
            </a:r>
            <a:r>
              <a:rPr lang="en-GB" sz="1400">
                <a:solidFill>
                  <a:srgbClr val="000066"/>
                </a:solidFill>
                <a:latin typeface="Arial" charset="0"/>
                <a:cs typeface="Arial" charset="0"/>
              </a:rPr>
              <a:t>, European Pharmacy Students Association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HOPE,</a:t>
            </a:r>
            <a:r>
              <a:rPr lang="en-GB" sz="1400">
                <a:solidFill>
                  <a:srgbClr val="000066"/>
                </a:solidFill>
                <a:latin typeface="Arial" charset="0"/>
                <a:cs typeface="Arial" charset="0"/>
              </a:rPr>
              <a:t> European Hospital and Healthcare Federation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sz="1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PGEU</a:t>
            </a:r>
            <a:r>
              <a:rPr lang="en-GB" sz="1400">
                <a:solidFill>
                  <a:srgbClr val="000066"/>
                </a:solidFill>
                <a:latin typeface="Arial" charset="0"/>
                <a:cs typeface="Arial" charset="0"/>
              </a:rPr>
              <a:t>, Pharmaceutical Group of the EU</a:t>
            </a:r>
            <a:endParaRPr lang="en-GB" sz="20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7892" name="ZoneTexte 6"/>
          <p:cNvSpPr txBox="1">
            <a:spLocks noChangeArrowheads="1"/>
          </p:cNvSpPr>
          <p:nvPr/>
        </p:nvSpPr>
        <p:spPr bwMode="auto">
          <a:xfrm>
            <a:off x="179388" y="1125538"/>
            <a:ext cx="8686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000066"/>
                </a:solidFill>
                <a:latin typeface="Arial" charset="0"/>
                <a:cs typeface="Arial" charset="0"/>
              </a:rPr>
              <a:t>EAHP  exchanges points of view and share projects with many European and international associations representing the healthcare professionals.</a:t>
            </a:r>
          </a:p>
        </p:txBody>
      </p:sp>
      <p:sp>
        <p:nvSpPr>
          <p:cNvPr id="37893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4079644-CFAA-4DAE-9053-0936A0387592}" type="slidenum">
              <a:rPr lang="en-GB" smtClean="0">
                <a:ea typeface="ＭＳ Ｐゴシック"/>
              </a:rPr>
              <a:pPr/>
              <a:t>8</a:t>
            </a:fld>
            <a:endParaRPr lang="en-GB" smtClean="0">
              <a:ea typeface="ＭＳ Ｐゴシック"/>
            </a:endParaRPr>
          </a:p>
        </p:txBody>
      </p:sp>
      <p:pic>
        <p:nvPicPr>
          <p:cNvPr id="74757" name="Picture 5" descr="C:\Users\Roberto\AppData\Local\Microsoft\Windows\Temporary Internet Files\Content.IE5\KXGSE95O\MP900438369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2492375"/>
            <a:ext cx="2225675" cy="147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Code </a:t>
            </a:r>
            <a:r>
              <a:rPr lang="en-GB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of conducts</a:t>
            </a: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GB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  <a:t>Integrity of EAHP</a:t>
            </a:r>
          </a:p>
          <a:p>
            <a:pPr>
              <a:defRPr/>
            </a:pPr>
            <a:endParaRPr lang="en-GB" dirty="0" smtClean="0">
              <a:latin typeface="Arial" charset="0"/>
              <a:ea typeface="ＭＳ Ｐゴシック"/>
              <a:cs typeface="Arial" charset="0"/>
            </a:endParaRPr>
          </a:p>
          <a:p>
            <a:pPr>
              <a:defRPr/>
            </a:pPr>
            <a:r>
              <a:rPr lang="en-GB" dirty="0" smtClean="0">
                <a:latin typeface="Arial" charset="0"/>
                <a:ea typeface="ＭＳ Ｐゴシック"/>
                <a:cs typeface="Arial" charset="0"/>
              </a:rPr>
              <a:t>The major income of the association is based on industry sponsorship</a:t>
            </a:r>
          </a:p>
          <a:p>
            <a:pPr>
              <a:defRPr/>
            </a:pPr>
            <a:r>
              <a:rPr lang="en-GB" dirty="0" smtClean="0">
                <a:latin typeface="Arial" charset="0"/>
                <a:ea typeface="ＭＳ Ｐゴシック"/>
                <a:cs typeface="Arial" charset="0"/>
                <a:sym typeface="Wingdings 3" pitchFamily="18" charset="2"/>
              </a:rPr>
              <a:t>	 Risk to be influenced by industry and loss of independence and reputation of EAHP</a:t>
            </a:r>
          </a:p>
          <a:p>
            <a:pPr>
              <a:defRPr/>
            </a:pPr>
            <a:endParaRPr lang="en-GB" dirty="0" smtClean="0">
              <a:latin typeface="Arial" charset="0"/>
              <a:ea typeface="ＭＳ Ｐゴシック"/>
              <a:cs typeface="Arial" charset="0"/>
              <a:sym typeface="Wingdings 3" pitchFamily="18" charset="2"/>
            </a:endParaRPr>
          </a:p>
          <a:p>
            <a:pPr>
              <a:defRPr/>
            </a:pPr>
            <a:r>
              <a:rPr lang="en-GB" dirty="0" smtClean="0">
                <a:latin typeface="Arial" charset="0"/>
                <a:ea typeface="ＭＳ Ｐゴシック"/>
                <a:cs typeface="Arial" charset="0"/>
                <a:sym typeface="Wingdings 3" pitchFamily="18" charset="2"/>
              </a:rPr>
              <a:t>Code of conducts</a:t>
            </a:r>
            <a:endParaRPr lang="en-GB" dirty="0" smtClean="0">
              <a:latin typeface="Arial" charset="0"/>
              <a:ea typeface="ＭＳ Ｐゴシック"/>
              <a:cs typeface="Arial" charset="0"/>
            </a:endParaRPr>
          </a:p>
        </p:txBody>
      </p:sp>
      <p:sp>
        <p:nvSpPr>
          <p:cNvPr id="40963" name="Foliennummernplatzhalter 3"/>
          <p:cNvSpPr txBox="1">
            <a:spLocks noGrp="1"/>
          </p:cNvSpPr>
          <p:nvPr/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CBB1118-349A-4975-9186-06C20CA00093}" type="slidenum">
              <a:rPr lang="de-DE" sz="1200">
                <a:solidFill>
                  <a:srgbClr val="165788"/>
                </a:solidFill>
                <a:latin typeface="Arial" charset="0"/>
                <a:cs typeface="Arial" charset="0"/>
              </a:rPr>
              <a:pPr algn="r"/>
              <a:t>9</a:t>
            </a:fld>
            <a:endParaRPr lang="de-DE" sz="12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pic>
        <p:nvPicPr>
          <p:cNvPr id="40964" name="Picture 2" descr="C:\Users\Roberto\AppData\Local\Microsoft\Windows\Temporary Internet Files\Content.IE5\5Q1P3FE8\MP900438805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2360" y="4293096"/>
            <a:ext cx="863600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</p:pic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380EA-B217-441C-870B-F6B7395BD890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latin typeface="Arial" charset="0"/>
                <a:cs typeface="Arial" charset="0"/>
              </a:rPr>
              <a:t>Code of conduct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1124744"/>
            <a:ext cx="7677150" cy="4419600"/>
          </a:xfrm>
        </p:spPr>
        <p:txBody>
          <a:bodyPr/>
          <a:lstStyle/>
          <a:p>
            <a:pPr marL="0" indent="0">
              <a:defRPr/>
            </a:pPr>
            <a:r>
              <a:rPr lang="en-GB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/>
                <a:cs typeface="Arial" charset="0"/>
              </a:rPr>
              <a:t>Key points of the code of conduct</a:t>
            </a:r>
            <a:r>
              <a:rPr lang="en-GB" sz="2400" dirty="0" smtClean="0">
                <a:latin typeface="Arial" charset="0"/>
                <a:ea typeface="ＭＳ Ｐゴシック"/>
                <a:cs typeface="Arial" charset="0"/>
              </a:rPr>
              <a:t>:</a:t>
            </a:r>
          </a:p>
          <a:p>
            <a:pPr marL="0" indent="0">
              <a:buFontTx/>
              <a:buChar char="•"/>
              <a:defRPr/>
            </a:pPr>
            <a:r>
              <a:rPr lang="en-GB" sz="2000" dirty="0" smtClean="0">
                <a:latin typeface="Arial" charset="0"/>
                <a:ea typeface="ＭＳ Ｐゴシック"/>
                <a:cs typeface="Arial" charset="0"/>
              </a:rPr>
              <a:t> All funds from industry are to be truly unrestricted</a:t>
            </a:r>
          </a:p>
          <a:p>
            <a:pPr marL="839788" lvl="1" indent="-317500">
              <a:buSzPct val="110000"/>
              <a:buFont typeface="Garamond" pitchFamily="18" charset="0"/>
              <a:buAutoNum type="alphaLcParenR"/>
              <a:defRPr/>
            </a:pPr>
            <a:r>
              <a:rPr lang="en-GB" sz="2000" dirty="0" smtClean="0">
                <a:latin typeface="Arial Narrow" pitchFamily="34" charset="0"/>
                <a:ea typeface="ＭＳ Ｐゴシック"/>
                <a:cs typeface="Arial" charset="0"/>
              </a:rPr>
              <a:t>EAHP might also have positions unfavourable to the sponsor</a:t>
            </a:r>
          </a:p>
          <a:p>
            <a:pPr marL="839788" lvl="1" indent="-317500">
              <a:buSzPct val="110000"/>
              <a:buFont typeface="Garamond" pitchFamily="18" charset="0"/>
              <a:buAutoNum type="alphaLcParenR"/>
              <a:defRPr/>
            </a:pPr>
            <a:r>
              <a:rPr lang="en-US" sz="2000" dirty="0" smtClean="0">
                <a:latin typeface="Arial Narrow" pitchFamily="34" charset="0"/>
                <a:ea typeface="ＭＳ Ｐゴシック"/>
                <a:cs typeface="Arial" charset="0"/>
              </a:rPr>
              <a:t>Proposed industry support for a project should not alter the agendas of EAHP</a:t>
            </a:r>
          </a:p>
          <a:p>
            <a:pPr marL="839788" lvl="1" indent="-317500">
              <a:buSzPct val="110000"/>
              <a:buFont typeface="Garamond" pitchFamily="18" charset="0"/>
              <a:buAutoNum type="alphaLcParenR"/>
              <a:defRPr/>
            </a:pPr>
            <a:r>
              <a:rPr lang="en-US" sz="2000" dirty="0" smtClean="0">
                <a:latin typeface="Arial Narrow" pitchFamily="34" charset="0"/>
                <a:ea typeface="ＭＳ Ｐゴシック"/>
                <a:cs typeface="Arial" charset="0"/>
              </a:rPr>
              <a:t>No single industry source should be responsible for the majority of total industry funding</a:t>
            </a:r>
            <a:r>
              <a:rPr lang="en-US" sz="2000" dirty="0" smtClean="0">
                <a:latin typeface="Arial" charset="0"/>
                <a:ea typeface="ＭＳ Ｐゴシック"/>
                <a:cs typeface="Arial" charset="0"/>
              </a:rPr>
              <a:t>. </a:t>
            </a:r>
            <a:endParaRPr lang="de-DE" sz="2000" dirty="0" smtClean="0">
              <a:latin typeface="Arial" charset="0"/>
              <a:ea typeface="ＭＳ Ｐゴシック"/>
              <a:cs typeface="Arial" charset="0"/>
            </a:endParaRPr>
          </a:p>
          <a:p>
            <a:pPr marL="0" indent="0">
              <a:buSzPct val="110000"/>
              <a:buFont typeface="Garamond" pitchFamily="18" charset="0"/>
              <a:buChar char="•"/>
              <a:defRPr/>
            </a:pPr>
            <a:r>
              <a:rPr lang="en-GB" sz="2000" dirty="0" smtClean="0">
                <a:latin typeface="Arial" charset="0"/>
                <a:ea typeface="ＭＳ Ｐゴシック"/>
                <a:cs typeface="Arial" charset="0"/>
              </a:rPr>
              <a:t> No sharing of addresses with sponsors</a:t>
            </a:r>
          </a:p>
          <a:p>
            <a:pPr marL="0" indent="0">
              <a:buSzPct val="110000"/>
              <a:buFont typeface="Garamond" pitchFamily="18" charset="0"/>
              <a:buChar char="•"/>
              <a:defRPr/>
            </a:pPr>
            <a:r>
              <a:rPr lang="en-GB" sz="2000" dirty="0" smtClean="0">
                <a:latin typeface="Arial" charset="0"/>
                <a:ea typeface="ＭＳ Ｐゴシック"/>
                <a:cs typeface="Arial" charset="0"/>
              </a:rPr>
              <a:t> No logo of EAHP together with a sponsor’s logo on education material</a:t>
            </a:r>
          </a:p>
          <a:p>
            <a:pPr marL="0" indent="0">
              <a:buSzPct val="110000"/>
              <a:buFont typeface="Garamond" pitchFamily="18" charset="0"/>
              <a:buChar char="•"/>
              <a:defRPr/>
            </a:pPr>
            <a:r>
              <a:rPr lang="en-GB" sz="2000" dirty="0" smtClean="0">
                <a:latin typeface="Arial" charset="0"/>
                <a:ea typeface="ＭＳ Ｐゴシック"/>
                <a:cs typeface="Arial" charset="0"/>
              </a:rPr>
              <a:t> Disclosure of conflict of interest for board members and staff </a:t>
            </a:r>
            <a:br>
              <a:rPr lang="en-GB" sz="2000" dirty="0" smtClean="0">
                <a:latin typeface="Arial" charset="0"/>
                <a:ea typeface="ＭＳ Ｐゴシック"/>
                <a:cs typeface="Arial" charset="0"/>
              </a:rPr>
            </a:br>
            <a:r>
              <a:rPr lang="en-GB" sz="2000" dirty="0" smtClean="0">
                <a:latin typeface="Arial" charset="0"/>
                <a:ea typeface="ＭＳ Ｐゴシック"/>
                <a:cs typeface="Arial" charset="0"/>
              </a:rPr>
              <a:t>(no financial relationships)</a:t>
            </a:r>
          </a:p>
          <a:p>
            <a:pPr marL="0" indent="0">
              <a:buSzPct val="110000"/>
              <a:buFont typeface="Garamond" pitchFamily="18" charset="0"/>
              <a:buAutoNum type="arabicParenR"/>
              <a:defRPr/>
            </a:pPr>
            <a:endParaRPr lang="en-GB" sz="2400" dirty="0" smtClean="0">
              <a:latin typeface="Arial" charset="0"/>
              <a:ea typeface="ＭＳ Ｐゴシック"/>
              <a:cs typeface="Arial" charset="0"/>
            </a:endParaRPr>
          </a:p>
          <a:p>
            <a:pPr marL="0" indent="0">
              <a:buFont typeface="Garamond" pitchFamily="18" charset="0"/>
              <a:buAutoNum type="arabicParenR"/>
              <a:defRPr/>
            </a:pPr>
            <a:endParaRPr lang="en-GB" sz="2400" dirty="0" smtClean="0">
              <a:latin typeface="Arial" charset="0"/>
              <a:ea typeface="ＭＳ Ｐゴシック"/>
              <a:cs typeface="Arial" charset="0"/>
            </a:endParaRPr>
          </a:p>
        </p:txBody>
      </p:sp>
      <p:sp>
        <p:nvSpPr>
          <p:cNvPr id="43011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62022F0-C084-4F57-B5D9-827DF37E3EB7}" type="slidenum">
              <a:rPr lang="de-DE" smtClean="0">
                <a:ea typeface="ＭＳ Ｐゴシック"/>
              </a:rPr>
              <a:pPr/>
              <a:t>10</a:t>
            </a:fld>
            <a:endParaRPr lang="de-DE" smtClean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593576"/>
            <a:ext cx="8640960" cy="4419600"/>
          </a:xfrm>
        </p:spPr>
        <p:txBody>
          <a:bodyPr/>
          <a:lstStyle/>
          <a:p>
            <a:pPr algn="ctr"/>
            <a:r>
              <a:rPr lang="en-GB" sz="2800" dirty="0">
                <a:solidFill>
                  <a:srgbClr val="69BE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For more information and materials…</a:t>
            </a:r>
            <a:br>
              <a:rPr lang="en-GB" sz="2800" dirty="0">
                <a:solidFill>
                  <a:srgbClr val="69BE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endParaRPr lang="en-GB" sz="2800" dirty="0">
              <a:solidFill>
                <a:srgbClr val="69BE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algn="ctr"/>
            <a:r>
              <a:rPr lang="en-GB" dirty="0" smtClean="0"/>
              <a:t>Contact </a:t>
            </a:r>
            <a:r>
              <a:rPr lang="en-GB" b="1" dirty="0" smtClean="0"/>
              <a:t>Richard Price</a:t>
            </a:r>
          </a:p>
          <a:p>
            <a:pPr algn="ctr"/>
            <a:r>
              <a:rPr lang="en-GB" dirty="0" smtClean="0"/>
              <a:t>Policy and Advocacy Officer EAHP</a:t>
            </a:r>
          </a:p>
          <a:p>
            <a:pPr algn="ctr"/>
            <a:endParaRPr lang="en-GB" dirty="0"/>
          </a:p>
          <a:p>
            <a:pPr algn="ctr"/>
            <a:r>
              <a:rPr lang="en-GB" dirty="0" err="1" smtClean="0"/>
              <a:t>po@eahp</a:t>
            </a:r>
            <a:endParaRPr lang="en-GB" dirty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Phone	+32 2 741 68 35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0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Vortrag_Schluss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71500" y="1000125"/>
            <a:ext cx="7777163" cy="47688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28625" y="357188"/>
            <a:ext cx="8228013" cy="579437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Arial Black" pitchFamily="34" charset="0"/>
              </a:rPr>
              <a:t>Thank you very much for your attention!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0" y="1357313"/>
          <a:ext cx="1627188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7" name="Zeichnung" r:id="rId5" imgW="1952640" imgH="2286000" progId="">
                  <p:embed/>
                </p:oleObj>
              </mc:Choice>
              <mc:Fallback>
                <p:oleObj name="Zeichnung" r:id="rId5" imgW="1952640" imgH="22860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57313"/>
                        <a:ext cx="1627188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8353425" y="1557338"/>
          <a:ext cx="7905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8" name="Zeichnung" r:id="rId7" imgW="790560" imgH="2286000" progId="">
                  <p:embed/>
                </p:oleObj>
              </mc:Choice>
              <mc:Fallback>
                <p:oleObj name="Zeichnung" r:id="rId7" imgW="790560" imgH="2286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3425" y="1557338"/>
                        <a:ext cx="7905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Foliennummernplatzhalter 7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818B2CC-8E14-44F4-88A3-B13B8C774252}" type="slidenum">
              <a:rPr lang="de-DE" smtClean="0">
                <a:ea typeface="ＭＳ Ｐゴシック"/>
              </a:rPr>
              <a:pPr/>
              <a:t>12</a:t>
            </a:fld>
            <a:endParaRPr lang="de-DE" smtClean="0">
              <a:ea typeface="ＭＳ Ｐゴシック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 advAuto="0"/>
    </p:bldLst>
  </p:timing>
</p:sld>
</file>

<file path=ppt/theme/theme1.xml><?xml version="1.0" encoding="utf-8"?>
<a:theme xmlns:a="http://schemas.openxmlformats.org/drawingml/2006/main" name="Powerpointvorlage">
  <a:themeElements>
    <a:clrScheme name="Powerpoint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vorla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lnDef>
  </a:objectDefaults>
  <a:extraClrSchemeLst>
    <a:extraClrScheme>
      <a:clrScheme name="Powerpoint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418</Words>
  <Application>Microsoft Office PowerPoint</Application>
  <PresentationFormat>Bildschirmpräsentation (4:3)</PresentationFormat>
  <Paragraphs>105</Paragraphs>
  <Slides>12</Slides>
  <Notes>2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Powerpointvorlage</vt:lpstr>
      <vt:lpstr>Benutzerdefiniertes Design</vt:lpstr>
      <vt:lpstr>Dokument</vt:lpstr>
      <vt:lpstr>Zeichnung</vt:lpstr>
      <vt:lpstr>The European Association of Hospital Pharmacists EAHP</vt:lpstr>
      <vt:lpstr>Hospital Pharmacists making the difference in medication use</vt:lpstr>
      <vt:lpstr>The European Association of Hospital Pharmacists</vt:lpstr>
      <vt:lpstr>European Association of Hospital Pharmacists (EAHP) </vt:lpstr>
      <vt:lpstr>EAHP Members</vt:lpstr>
      <vt:lpstr>Structure of EAHP</vt:lpstr>
      <vt:lpstr>EAHP is a member of </vt:lpstr>
      <vt:lpstr>PowerPoint-Präsentation</vt:lpstr>
      <vt:lpstr>Code of conducts</vt:lpstr>
      <vt:lpstr>Code of conduct</vt:lpstr>
      <vt:lpstr>PowerPoint-Präsentation</vt:lpstr>
      <vt:lpstr>Thank you very much for your attention!</vt:lpstr>
    </vt:vector>
  </TitlesOfParts>
  <Company>metronom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Julia</dc:creator>
  <cp:lastModifiedBy>Roberto</cp:lastModifiedBy>
  <cp:revision>205</cp:revision>
  <dcterms:created xsi:type="dcterms:W3CDTF">2009-10-23T15:43:41Z</dcterms:created>
  <dcterms:modified xsi:type="dcterms:W3CDTF">2013-05-11T17:06:55Z</dcterms:modified>
</cp:coreProperties>
</file>