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1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6" r:id="rId3"/>
    <p:sldId id="263" r:id="rId4"/>
    <p:sldId id="265" r:id="rId5"/>
    <p:sldId id="261" r:id="rId6"/>
    <p:sldId id="264" r:id="rId7"/>
    <p:sldId id="267" r:id="rId8"/>
    <p:sldId id="269" r:id="rId9"/>
    <p:sldId id="268" r:id="rId10"/>
    <p:sldId id="273" r:id="rId11"/>
    <p:sldId id="274" r:id="rId12"/>
    <p:sldId id="275" r:id="rId13"/>
    <p:sldId id="272" r:id="rId14"/>
    <p:sldId id="271" r:id="rId15"/>
  </p:sldIdLst>
  <p:sldSz cx="12195175" cy="6859588"/>
  <p:notesSz cx="6858000" cy="9144000"/>
  <p:defaultTextStyle>
    <a:defPPr>
      <a:defRPr lang="da-DK"/>
    </a:defPPr>
    <a:lvl1pPr marL="0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42">
          <p15:clr>
            <a:srgbClr val="A4A3A4"/>
          </p15:clr>
        </p15:guide>
        <p15:guide id="3" orient="horz" pos="1140" userDrawn="1">
          <p15:clr>
            <a:srgbClr val="A4A3A4"/>
          </p15:clr>
        </p15:guide>
        <p15:guide id="4" pos="3837">
          <p15:clr>
            <a:srgbClr val="A4A3A4"/>
          </p15:clr>
        </p15:guide>
        <p15:guide id="5" pos="598">
          <p15:clr>
            <a:srgbClr val="A4A3A4"/>
          </p15:clr>
        </p15:guide>
        <p15:guide id="6" pos="757">
          <p15:clr>
            <a:srgbClr val="A4A3A4"/>
          </p15:clr>
        </p15:guide>
        <p15:guide id="7" pos="2367">
          <p15:clr>
            <a:srgbClr val="A4A3A4"/>
          </p15:clr>
        </p15:guide>
        <p15:guide id="8" pos="7350">
          <p15:clr>
            <a:srgbClr val="A4A3A4"/>
          </p15:clr>
        </p15:guide>
        <p15:guide id="9" orient="horz" pos="323">
          <p15:clr>
            <a:srgbClr val="A4A3A4"/>
          </p15:clr>
        </p15:guide>
        <p15:guide id="10" orient="horz" pos="3748">
          <p15:clr>
            <a:srgbClr val="A4A3A4"/>
          </p15:clr>
        </p15:guide>
        <p15:guide id="11" orient="horz" pos="1139">
          <p15:clr>
            <a:srgbClr val="A4A3A4"/>
          </p15:clr>
        </p15:guide>
        <p15:guide id="12" pos="8">
          <p15:clr>
            <a:srgbClr val="A4A3A4"/>
          </p15:clr>
        </p15:guide>
        <p15:guide id="13" pos="73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171933-4619-4E11-9A3F-F7608DF75F80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yst layout 2 - Markering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Lyst layout 2 - Markering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yst layout 2 - Markering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yst layout 2 - Marker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yst layout 2 - Markering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D03447BB-5D67-496B-8E87-E561075AD55C}" styleName="Mørkt layout 1 - Markering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FECB4D8-DB02-4DC6-A0A2-4F2EBAE1DC90}" styleName="Mellemlayout 1 - Markerin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llemlayout 1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Mørkt layout 2 - Markering 3/Markerin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E171933-4619-4E11-9A3F-F7608DF75F80}" styleName="Mellemlayout 1 - Markerin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llemlayout 2 - Marker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yst layout 2 - Markering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llemlayout 1 - Markering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693" autoAdjust="0"/>
    <p:restoredTop sz="83488" autoAdjust="0"/>
  </p:normalViewPr>
  <p:slideViewPr>
    <p:cSldViewPr snapToObjects="1" showGuides="1">
      <p:cViewPr varScale="1">
        <p:scale>
          <a:sx n="79" d="100"/>
          <a:sy n="79" d="100"/>
        </p:scale>
        <p:origin x="126" y="450"/>
      </p:cViewPr>
      <p:guideLst>
        <p:guide orient="horz" pos="2160"/>
        <p:guide orient="horz" pos="4042"/>
        <p:guide orient="horz" pos="1140"/>
        <p:guide pos="3837"/>
        <p:guide pos="598"/>
        <p:guide pos="757"/>
        <p:guide pos="2367"/>
        <p:guide pos="7350"/>
        <p:guide orient="horz" pos="323"/>
        <p:guide orient="horz" pos="3748"/>
        <p:guide orient="horz" pos="1139"/>
        <p:guide pos="8"/>
        <p:guide pos="73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 showGuides="1">
      <p:cViewPr varScale="1">
        <p:scale>
          <a:sx n="108" d="100"/>
          <a:sy n="108" d="100"/>
        </p:scale>
        <p:origin x="-351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3964E-7CEC-4513-BBAB-0B50B3D065D9}" type="datetimeFigureOut">
              <a:rPr lang="da-DK" smtClean="0"/>
              <a:t>10-03-2017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B0FBD-4B5F-424F-970F-B49AF55A90C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23195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0FAAE2-EE97-4DD9-8C8F-FE5BD8773016}" type="datetimeFigureOut">
              <a:rPr lang="da-DK" smtClean="0"/>
              <a:t>10-03-2017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CB4DC0-9D30-4C90-AB4A-F61D52A9DA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6138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B4DC0-9D30-4C90-AB4A-F61D52A9DABA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4343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Hello</a:t>
            </a:r>
            <a:r>
              <a:rPr lang="da-DK" dirty="0"/>
              <a:t>.</a:t>
            </a:r>
          </a:p>
          <a:p>
            <a:r>
              <a:rPr lang="da-DK" dirty="0"/>
              <a:t>My </a:t>
            </a:r>
            <a:r>
              <a:rPr lang="da-DK" dirty="0" err="1"/>
              <a:t>name</a:t>
            </a:r>
            <a:r>
              <a:rPr lang="da-DK" dirty="0"/>
              <a:t> is Karina Bentzen</a:t>
            </a:r>
            <a:r>
              <a:rPr lang="da-DK" baseline="0" dirty="0"/>
              <a:t> </a:t>
            </a:r>
            <a:r>
              <a:rPr lang="da-DK" dirty="0"/>
              <a:t>and I </a:t>
            </a:r>
            <a:r>
              <a:rPr lang="da-DK" dirty="0" err="1"/>
              <a:t>work</a:t>
            </a:r>
            <a:r>
              <a:rPr lang="da-DK" dirty="0"/>
              <a:t> at AMGROS in Denmark. </a:t>
            </a:r>
          </a:p>
          <a:p>
            <a:r>
              <a:rPr lang="da-DK" dirty="0"/>
              <a:t>At AMGROS </a:t>
            </a:r>
            <a:r>
              <a:rPr lang="da-DK" dirty="0" err="1"/>
              <a:t>we</a:t>
            </a:r>
            <a:r>
              <a:rPr lang="da-DK" dirty="0"/>
              <a:t> </a:t>
            </a:r>
            <a:r>
              <a:rPr lang="da-DK" dirty="0" err="1"/>
              <a:t>make</a:t>
            </a:r>
            <a:r>
              <a:rPr lang="da-DK" dirty="0"/>
              <a:t> EU tenders for </a:t>
            </a:r>
            <a:r>
              <a:rPr lang="da-DK" baseline="0" dirty="0" err="1"/>
              <a:t>almost</a:t>
            </a:r>
            <a:r>
              <a:rPr lang="da-DK" baseline="0" dirty="0"/>
              <a:t> all </a:t>
            </a:r>
            <a:r>
              <a:rPr lang="da-DK" baseline="0" dirty="0" err="1"/>
              <a:t>medicines</a:t>
            </a:r>
            <a:r>
              <a:rPr lang="da-DK" baseline="0" dirty="0"/>
              <a:t> </a:t>
            </a:r>
            <a:r>
              <a:rPr lang="da-DK" baseline="0" dirty="0" err="1"/>
              <a:t>used</a:t>
            </a:r>
            <a:r>
              <a:rPr lang="da-DK" baseline="0" dirty="0"/>
              <a:t> in public hospitals in Denmark.  </a:t>
            </a:r>
          </a:p>
          <a:p>
            <a:endParaRPr lang="da-DK" baseline="0" dirty="0"/>
          </a:p>
          <a:p>
            <a:r>
              <a:rPr lang="da-DK" baseline="0" dirty="0"/>
              <a:t>I am a </a:t>
            </a:r>
            <a:r>
              <a:rPr lang="da-DK" baseline="0" dirty="0" err="1"/>
              <a:t>pharmacist</a:t>
            </a:r>
            <a:r>
              <a:rPr lang="da-DK" baseline="0" dirty="0"/>
              <a:t> – and </a:t>
            </a:r>
            <a:r>
              <a:rPr lang="da-DK" baseline="0" dirty="0" err="1"/>
              <a:t>before</a:t>
            </a:r>
            <a:r>
              <a:rPr lang="da-DK" baseline="0" dirty="0"/>
              <a:t> I </a:t>
            </a:r>
            <a:r>
              <a:rPr lang="da-DK" baseline="0" dirty="0" err="1"/>
              <a:t>started</a:t>
            </a:r>
            <a:r>
              <a:rPr lang="da-DK" baseline="0" dirty="0"/>
              <a:t> </a:t>
            </a:r>
            <a:r>
              <a:rPr lang="da-DK" baseline="0" dirty="0" err="1"/>
              <a:t>working</a:t>
            </a:r>
            <a:r>
              <a:rPr lang="da-DK" baseline="0" dirty="0"/>
              <a:t> as a tender specialist at AMGROS, I </a:t>
            </a:r>
            <a:r>
              <a:rPr lang="da-DK" baseline="0" dirty="0" err="1"/>
              <a:t>spent</a:t>
            </a:r>
            <a:r>
              <a:rPr lang="da-DK" baseline="0" dirty="0"/>
              <a:t> 10 </a:t>
            </a:r>
            <a:r>
              <a:rPr lang="da-DK" baseline="0" dirty="0" err="1"/>
              <a:t>years</a:t>
            </a:r>
            <a:r>
              <a:rPr lang="da-DK" baseline="0" dirty="0"/>
              <a:t> as a </a:t>
            </a:r>
            <a:r>
              <a:rPr lang="da-DK" baseline="0" dirty="0" err="1"/>
              <a:t>clinical</a:t>
            </a:r>
            <a:r>
              <a:rPr lang="da-DK" baseline="0" dirty="0"/>
              <a:t> </a:t>
            </a:r>
            <a:r>
              <a:rPr lang="da-DK" baseline="0" dirty="0" err="1"/>
              <a:t>pharmacist</a:t>
            </a:r>
            <a:r>
              <a:rPr lang="da-DK" baseline="0" dirty="0"/>
              <a:t> at a public hospital. 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B4DC0-9D30-4C90-AB4A-F61D52A9DABA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7241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 am </a:t>
            </a:r>
            <a:r>
              <a:rPr lang="da-DK" dirty="0" err="1"/>
              <a:t>here</a:t>
            </a:r>
            <a:r>
              <a:rPr lang="da-DK" dirty="0"/>
              <a:t> to </a:t>
            </a:r>
            <a:r>
              <a:rPr lang="da-DK" dirty="0" err="1"/>
              <a:t>tell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a </a:t>
            </a:r>
            <a:r>
              <a:rPr lang="da-DK" dirty="0" err="1"/>
              <a:t>little</a:t>
            </a:r>
            <a:r>
              <a:rPr lang="da-DK" baseline="0" dirty="0"/>
              <a:t> </a:t>
            </a:r>
            <a:r>
              <a:rPr lang="da-DK" baseline="0" dirty="0" err="1"/>
              <a:t>about</a:t>
            </a:r>
            <a:r>
              <a:rPr lang="da-DK" baseline="0" dirty="0"/>
              <a:t> the </a:t>
            </a:r>
            <a:r>
              <a:rPr lang="da-DK" baseline="0" dirty="0" err="1"/>
              <a:t>successful</a:t>
            </a:r>
            <a:r>
              <a:rPr lang="da-DK" baseline="0" dirty="0"/>
              <a:t> </a:t>
            </a:r>
            <a:r>
              <a:rPr lang="da-DK" baseline="0" dirty="0" err="1"/>
              <a:t>introduction</a:t>
            </a:r>
            <a:r>
              <a:rPr lang="da-DK" baseline="0" dirty="0"/>
              <a:t> of </a:t>
            </a:r>
            <a:r>
              <a:rPr lang="da-DK" baseline="0" dirty="0" err="1"/>
              <a:t>Biosimilar</a:t>
            </a:r>
            <a:r>
              <a:rPr lang="da-DK" baseline="0" dirty="0"/>
              <a:t> </a:t>
            </a:r>
            <a:r>
              <a:rPr lang="da-DK" baseline="0" dirty="0" err="1"/>
              <a:t>medicines</a:t>
            </a:r>
            <a:r>
              <a:rPr lang="da-DK" baseline="0" dirty="0"/>
              <a:t> in Denmark. </a:t>
            </a:r>
          </a:p>
          <a:p>
            <a:r>
              <a:rPr lang="da-DK" dirty="0" err="1"/>
              <a:t>Biosimilars</a:t>
            </a:r>
            <a:r>
              <a:rPr lang="da-DK" dirty="0"/>
              <a:t> </a:t>
            </a:r>
            <a:r>
              <a:rPr lang="da-DK" dirty="0" err="1"/>
              <a:t>were</a:t>
            </a:r>
            <a:r>
              <a:rPr lang="da-DK" dirty="0"/>
              <a:t> </a:t>
            </a:r>
            <a:r>
              <a:rPr lang="da-DK" dirty="0" err="1"/>
              <a:t>introduced</a:t>
            </a:r>
            <a:r>
              <a:rPr lang="da-DK" dirty="0"/>
              <a:t> in </a:t>
            </a:r>
            <a:r>
              <a:rPr lang="da-DK" dirty="0" err="1"/>
              <a:t>neighboring</a:t>
            </a:r>
            <a:r>
              <a:rPr lang="da-DK" dirty="0"/>
              <a:t> </a:t>
            </a:r>
            <a:r>
              <a:rPr lang="da-DK" dirty="0" err="1"/>
              <a:t>countries</a:t>
            </a:r>
            <a:r>
              <a:rPr lang="da-DK" dirty="0"/>
              <a:t> </a:t>
            </a:r>
            <a:r>
              <a:rPr lang="da-DK" dirty="0" err="1"/>
              <a:t>around</a:t>
            </a:r>
            <a:r>
              <a:rPr lang="da-DK" baseline="0" dirty="0"/>
              <a:t> 6 </a:t>
            </a:r>
            <a:r>
              <a:rPr lang="da-DK" baseline="0" dirty="0" err="1"/>
              <a:t>months</a:t>
            </a:r>
            <a:r>
              <a:rPr lang="da-DK" baseline="0" dirty="0"/>
              <a:t> </a:t>
            </a:r>
            <a:r>
              <a:rPr lang="da-DK" baseline="0" dirty="0" err="1"/>
              <a:t>before</a:t>
            </a:r>
            <a:r>
              <a:rPr lang="da-DK" baseline="0" dirty="0"/>
              <a:t> the patents </a:t>
            </a:r>
            <a:r>
              <a:rPr lang="da-DK" baseline="0" dirty="0" err="1"/>
              <a:t>expired</a:t>
            </a:r>
            <a:r>
              <a:rPr lang="da-DK" baseline="0" dirty="0"/>
              <a:t> in Denmark.   Price </a:t>
            </a:r>
            <a:r>
              <a:rPr lang="da-DK" baseline="0" dirty="0" err="1"/>
              <a:t>reductions</a:t>
            </a:r>
            <a:r>
              <a:rPr lang="da-DK" baseline="0" dirty="0"/>
              <a:t> of </a:t>
            </a:r>
            <a:r>
              <a:rPr lang="da-DK" baseline="0" dirty="0" err="1"/>
              <a:t>around</a:t>
            </a:r>
            <a:r>
              <a:rPr lang="da-DK" baseline="0" dirty="0"/>
              <a:t> 60 percent </a:t>
            </a:r>
            <a:r>
              <a:rPr lang="da-DK" baseline="0" dirty="0" err="1"/>
              <a:t>were</a:t>
            </a:r>
            <a:r>
              <a:rPr lang="da-DK" baseline="0" dirty="0"/>
              <a:t> </a:t>
            </a:r>
            <a:r>
              <a:rPr lang="da-DK" baseline="0" dirty="0" err="1"/>
              <a:t>seen</a:t>
            </a:r>
            <a:r>
              <a:rPr lang="da-DK" baseline="0" dirty="0"/>
              <a:t>, so </a:t>
            </a:r>
            <a:r>
              <a:rPr lang="da-DK" baseline="0" dirty="0" err="1"/>
              <a:t>we</a:t>
            </a:r>
            <a:r>
              <a:rPr lang="da-DK" baseline="0" dirty="0"/>
              <a:t> </a:t>
            </a:r>
            <a:r>
              <a:rPr lang="da-DK" baseline="0" dirty="0" err="1"/>
              <a:t>knew</a:t>
            </a:r>
            <a:r>
              <a:rPr lang="da-DK" baseline="0" dirty="0"/>
              <a:t> </a:t>
            </a:r>
            <a:r>
              <a:rPr lang="da-DK" baseline="0" dirty="0" err="1"/>
              <a:t>there</a:t>
            </a:r>
            <a:r>
              <a:rPr lang="da-DK" baseline="0" dirty="0"/>
              <a:t> </a:t>
            </a:r>
            <a:r>
              <a:rPr lang="da-DK" baseline="0" dirty="0" err="1"/>
              <a:t>was</a:t>
            </a:r>
            <a:r>
              <a:rPr lang="da-DK" baseline="0" dirty="0"/>
              <a:t> a potential to save a </a:t>
            </a:r>
            <a:r>
              <a:rPr lang="da-DK" baseline="0" dirty="0" err="1"/>
              <a:t>lot</a:t>
            </a:r>
            <a:r>
              <a:rPr lang="da-DK" baseline="0" dirty="0"/>
              <a:t> of </a:t>
            </a:r>
            <a:r>
              <a:rPr lang="da-DK" baseline="0" dirty="0" err="1"/>
              <a:t>money</a:t>
            </a:r>
            <a:r>
              <a:rPr lang="da-DK" baseline="0" dirty="0"/>
              <a:t>.  </a:t>
            </a:r>
          </a:p>
          <a:p>
            <a:r>
              <a:rPr lang="da-DK" baseline="0" dirty="0" err="1"/>
              <a:t>However</a:t>
            </a:r>
            <a:r>
              <a:rPr lang="da-DK" baseline="0" dirty="0"/>
              <a:t>… </a:t>
            </a:r>
            <a:r>
              <a:rPr lang="da-DK" baseline="0" dirty="0" err="1"/>
              <a:t>we</a:t>
            </a:r>
            <a:r>
              <a:rPr lang="da-DK" baseline="0" dirty="0"/>
              <a:t> </a:t>
            </a:r>
            <a:r>
              <a:rPr lang="da-DK" baseline="0" dirty="0" err="1"/>
              <a:t>knew</a:t>
            </a:r>
            <a:r>
              <a:rPr lang="da-DK" baseline="0" dirty="0"/>
              <a:t> </a:t>
            </a:r>
            <a:r>
              <a:rPr lang="da-DK" baseline="0" dirty="0" err="1"/>
              <a:t>that</a:t>
            </a:r>
            <a:r>
              <a:rPr lang="da-DK" baseline="0" dirty="0"/>
              <a:t> </a:t>
            </a:r>
            <a:r>
              <a:rPr lang="da-DK" baseline="0" dirty="0" err="1"/>
              <a:t>there</a:t>
            </a:r>
            <a:r>
              <a:rPr lang="da-DK" baseline="0" dirty="0"/>
              <a:t> </a:t>
            </a:r>
            <a:r>
              <a:rPr lang="da-DK" baseline="0" dirty="0" err="1"/>
              <a:t>were</a:t>
            </a:r>
            <a:r>
              <a:rPr lang="da-DK" baseline="0" dirty="0"/>
              <a:t> a </a:t>
            </a:r>
            <a:r>
              <a:rPr lang="da-DK" baseline="0" dirty="0" err="1"/>
              <a:t>lot</a:t>
            </a:r>
            <a:r>
              <a:rPr lang="da-DK" baseline="0" dirty="0"/>
              <a:t> of </a:t>
            </a:r>
            <a:r>
              <a:rPr lang="da-DK" baseline="0" dirty="0" err="1"/>
              <a:t>insecurities</a:t>
            </a:r>
            <a:r>
              <a:rPr lang="da-DK" baseline="0" dirty="0"/>
              <a:t> </a:t>
            </a:r>
            <a:r>
              <a:rPr lang="da-DK" baseline="0" dirty="0" err="1"/>
              <a:t>about</a:t>
            </a:r>
            <a:r>
              <a:rPr lang="da-DK" baseline="0" dirty="0"/>
              <a:t> </a:t>
            </a:r>
            <a:r>
              <a:rPr lang="da-DK" baseline="0" dirty="0" err="1"/>
              <a:t>what</a:t>
            </a:r>
            <a:r>
              <a:rPr lang="da-DK" baseline="0" dirty="0"/>
              <a:t> </a:t>
            </a:r>
            <a:r>
              <a:rPr lang="da-DK" baseline="0" dirty="0" err="1"/>
              <a:t>biosimilar</a:t>
            </a:r>
            <a:r>
              <a:rPr lang="da-DK" baseline="0" dirty="0"/>
              <a:t> </a:t>
            </a:r>
            <a:r>
              <a:rPr lang="da-DK" baseline="0" dirty="0" err="1"/>
              <a:t>medicines</a:t>
            </a:r>
            <a:r>
              <a:rPr lang="da-DK" baseline="0" dirty="0"/>
              <a:t> ”</a:t>
            </a:r>
            <a:r>
              <a:rPr lang="da-DK" baseline="0" dirty="0" err="1"/>
              <a:t>really</a:t>
            </a:r>
            <a:r>
              <a:rPr lang="da-DK" baseline="0" dirty="0"/>
              <a:t>” </a:t>
            </a:r>
            <a:r>
              <a:rPr lang="da-DK" baseline="0" dirty="0" err="1"/>
              <a:t>were</a:t>
            </a:r>
            <a:r>
              <a:rPr lang="da-DK" baseline="0" dirty="0"/>
              <a:t>.  </a:t>
            </a:r>
            <a:r>
              <a:rPr lang="da-DK" baseline="0" dirty="0" err="1"/>
              <a:t>Both</a:t>
            </a:r>
            <a:r>
              <a:rPr lang="da-DK" baseline="0" dirty="0"/>
              <a:t> </a:t>
            </a:r>
            <a:r>
              <a:rPr lang="da-DK" baseline="0" dirty="0" err="1"/>
              <a:t>among</a:t>
            </a:r>
            <a:r>
              <a:rPr lang="da-DK" baseline="0" dirty="0"/>
              <a:t> </a:t>
            </a:r>
            <a:r>
              <a:rPr lang="da-DK" baseline="0" dirty="0" err="1"/>
              <a:t>healthcare</a:t>
            </a:r>
            <a:r>
              <a:rPr lang="da-DK" baseline="0" dirty="0"/>
              <a:t> professionals and patients. </a:t>
            </a:r>
          </a:p>
          <a:p>
            <a:r>
              <a:rPr lang="da-DK" baseline="0" dirty="0" err="1"/>
              <a:t>These</a:t>
            </a:r>
            <a:r>
              <a:rPr lang="da-DK" baseline="0" dirty="0"/>
              <a:t> </a:t>
            </a:r>
            <a:r>
              <a:rPr lang="da-DK" baseline="0" dirty="0" err="1"/>
              <a:t>insecurities</a:t>
            </a:r>
            <a:r>
              <a:rPr lang="da-DK" baseline="0" dirty="0"/>
              <a:t> had to </a:t>
            </a:r>
            <a:r>
              <a:rPr lang="da-DK" baseline="0" dirty="0" err="1"/>
              <a:t>be</a:t>
            </a:r>
            <a:r>
              <a:rPr lang="da-DK" baseline="0" dirty="0"/>
              <a:t> </a:t>
            </a:r>
            <a:r>
              <a:rPr lang="da-DK" baseline="0" dirty="0" err="1"/>
              <a:t>dealth</a:t>
            </a:r>
            <a:r>
              <a:rPr lang="da-DK" baseline="0" dirty="0"/>
              <a:t> with - if </a:t>
            </a:r>
            <a:r>
              <a:rPr lang="da-DK" baseline="0" dirty="0" err="1"/>
              <a:t>we</a:t>
            </a:r>
            <a:r>
              <a:rPr lang="da-DK" baseline="0" dirty="0"/>
              <a:t> </a:t>
            </a:r>
            <a:r>
              <a:rPr lang="da-DK" baseline="0" dirty="0" err="1"/>
              <a:t>were</a:t>
            </a:r>
            <a:r>
              <a:rPr lang="da-DK" baseline="0" dirty="0"/>
              <a:t> to </a:t>
            </a:r>
            <a:r>
              <a:rPr lang="da-DK" baseline="0" dirty="0" err="1"/>
              <a:t>take</a:t>
            </a:r>
            <a:r>
              <a:rPr lang="da-DK" baseline="0" dirty="0"/>
              <a:t> </a:t>
            </a:r>
            <a:r>
              <a:rPr lang="da-DK" baseline="0" dirty="0" err="1"/>
              <a:t>full</a:t>
            </a:r>
            <a:r>
              <a:rPr lang="da-DK" baseline="0" dirty="0"/>
              <a:t> </a:t>
            </a:r>
            <a:r>
              <a:rPr lang="da-DK" baseline="0" dirty="0" err="1"/>
              <a:t>advantage</a:t>
            </a:r>
            <a:r>
              <a:rPr lang="da-DK" baseline="0" dirty="0"/>
              <a:t> of the </a:t>
            </a:r>
            <a:r>
              <a:rPr lang="da-DK" baseline="0" dirty="0" err="1"/>
              <a:t>lower</a:t>
            </a:r>
            <a:r>
              <a:rPr lang="da-DK" baseline="0" dirty="0"/>
              <a:t> </a:t>
            </a:r>
            <a:r>
              <a:rPr lang="da-DK" baseline="0" dirty="0" err="1"/>
              <a:t>prices</a:t>
            </a:r>
            <a:r>
              <a:rPr lang="da-DK" baseline="0" dirty="0"/>
              <a:t>. </a:t>
            </a:r>
          </a:p>
          <a:p>
            <a:r>
              <a:rPr lang="da-DK" baseline="0" dirty="0"/>
              <a:t> 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B4DC0-9D30-4C90-AB4A-F61D52A9DABA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752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So on </a:t>
            </a:r>
            <a:r>
              <a:rPr lang="da-DK" dirty="0" err="1"/>
              <a:t>this</a:t>
            </a:r>
            <a:r>
              <a:rPr lang="da-DK" baseline="0" dirty="0"/>
              <a:t> </a:t>
            </a:r>
            <a:r>
              <a:rPr lang="da-DK" baseline="0" dirty="0" err="1"/>
              <a:t>ground</a:t>
            </a:r>
            <a:r>
              <a:rPr lang="da-DK" baseline="0" dirty="0"/>
              <a:t> a </a:t>
            </a:r>
            <a:r>
              <a:rPr lang="da-DK" baseline="0" dirty="0" err="1"/>
              <a:t>special</a:t>
            </a:r>
            <a:r>
              <a:rPr lang="da-DK" baseline="0" dirty="0"/>
              <a:t> </a:t>
            </a:r>
            <a:r>
              <a:rPr lang="da-DK" baseline="0" dirty="0" err="1"/>
              <a:t>taskforce</a:t>
            </a:r>
            <a:r>
              <a:rPr lang="da-DK" baseline="0" dirty="0"/>
              <a:t> </a:t>
            </a:r>
            <a:r>
              <a:rPr lang="da-DK" baseline="0" dirty="0" err="1"/>
              <a:t>was</a:t>
            </a:r>
            <a:r>
              <a:rPr lang="da-DK" baseline="0" dirty="0"/>
              <a:t> </a:t>
            </a:r>
            <a:r>
              <a:rPr lang="da-DK" baseline="0" dirty="0" err="1"/>
              <a:t>appointed</a:t>
            </a:r>
            <a:r>
              <a:rPr lang="da-DK" baseline="0" dirty="0"/>
              <a:t>.  </a:t>
            </a:r>
          </a:p>
          <a:p>
            <a:r>
              <a:rPr lang="da-DK" baseline="0" dirty="0"/>
              <a:t>The </a:t>
            </a:r>
            <a:r>
              <a:rPr lang="da-DK" baseline="0" dirty="0" err="1"/>
              <a:t>aim</a:t>
            </a:r>
            <a:r>
              <a:rPr lang="da-DK" baseline="0" dirty="0"/>
              <a:t> for the ”</a:t>
            </a:r>
            <a:r>
              <a:rPr lang="da-DK" baseline="0" dirty="0" err="1"/>
              <a:t>Taskforce</a:t>
            </a:r>
            <a:r>
              <a:rPr lang="da-DK" baseline="0" dirty="0"/>
              <a:t> for the </a:t>
            </a:r>
            <a:r>
              <a:rPr lang="da-DK" baseline="0" dirty="0" err="1"/>
              <a:t>introduction</a:t>
            </a:r>
            <a:r>
              <a:rPr lang="da-DK" baseline="0" dirty="0"/>
              <a:t> of </a:t>
            </a:r>
            <a:r>
              <a:rPr lang="da-DK" baseline="0" dirty="0" err="1"/>
              <a:t>biosimilars</a:t>
            </a:r>
            <a:r>
              <a:rPr lang="da-DK" baseline="0" dirty="0"/>
              <a:t>”  </a:t>
            </a:r>
            <a:r>
              <a:rPr lang="da-DK" baseline="0" dirty="0" err="1"/>
              <a:t>was</a:t>
            </a:r>
            <a:r>
              <a:rPr lang="da-DK" baseline="0" dirty="0"/>
              <a:t> to </a:t>
            </a:r>
            <a:r>
              <a:rPr lang="da-DK" baseline="0" dirty="0" err="1"/>
              <a:t>enhance</a:t>
            </a:r>
            <a:r>
              <a:rPr lang="da-DK" baseline="0" dirty="0"/>
              <a:t> </a:t>
            </a:r>
            <a:r>
              <a:rPr lang="da-DK" baseline="0" dirty="0" err="1"/>
              <a:t>knowledge</a:t>
            </a:r>
            <a:r>
              <a:rPr lang="da-DK" baseline="0" dirty="0"/>
              <a:t> of </a:t>
            </a:r>
            <a:r>
              <a:rPr lang="da-DK" baseline="0" dirty="0" err="1"/>
              <a:t>biosimilar</a:t>
            </a:r>
            <a:r>
              <a:rPr lang="da-DK" baseline="0" dirty="0"/>
              <a:t> </a:t>
            </a:r>
            <a:r>
              <a:rPr lang="da-DK" baseline="0" dirty="0" err="1"/>
              <a:t>medicines</a:t>
            </a:r>
            <a:r>
              <a:rPr lang="da-DK" baseline="0" dirty="0"/>
              <a:t> </a:t>
            </a:r>
            <a:r>
              <a:rPr lang="da-DK" baseline="0" dirty="0" err="1"/>
              <a:t>among</a:t>
            </a:r>
            <a:r>
              <a:rPr lang="da-DK" baseline="0" dirty="0"/>
              <a:t> </a:t>
            </a:r>
            <a:r>
              <a:rPr lang="da-DK" baseline="0" dirty="0" err="1"/>
              <a:t>healthcare</a:t>
            </a:r>
            <a:r>
              <a:rPr lang="da-DK" baseline="0" dirty="0"/>
              <a:t> professionals and </a:t>
            </a:r>
            <a:r>
              <a:rPr lang="da-DK" baseline="0" dirty="0" err="1"/>
              <a:t>thereby</a:t>
            </a:r>
            <a:r>
              <a:rPr lang="da-DK" baseline="0" dirty="0"/>
              <a:t> </a:t>
            </a:r>
            <a:r>
              <a:rPr lang="da-DK" baseline="0" dirty="0" err="1"/>
              <a:t>prepare</a:t>
            </a:r>
            <a:r>
              <a:rPr lang="da-DK" baseline="0" dirty="0"/>
              <a:t> the </a:t>
            </a:r>
            <a:r>
              <a:rPr lang="da-DK" baseline="0" dirty="0" err="1"/>
              <a:t>implementation</a:t>
            </a:r>
            <a:r>
              <a:rPr lang="da-DK" baseline="0" dirty="0"/>
              <a:t> of </a:t>
            </a:r>
            <a:r>
              <a:rPr lang="da-DK" baseline="0" dirty="0" err="1"/>
              <a:t>biosimilars</a:t>
            </a:r>
            <a:r>
              <a:rPr lang="da-DK" baseline="0" dirty="0"/>
              <a:t> in the </a:t>
            </a:r>
            <a:r>
              <a:rPr lang="da-DK" baseline="0" dirty="0" err="1"/>
              <a:t>clinical</a:t>
            </a:r>
            <a:r>
              <a:rPr lang="da-DK" baseline="0" dirty="0"/>
              <a:t> </a:t>
            </a:r>
            <a:r>
              <a:rPr lang="da-DK" baseline="0" dirty="0" err="1"/>
              <a:t>setting</a:t>
            </a:r>
            <a:r>
              <a:rPr lang="da-DK" baseline="0" dirty="0"/>
              <a:t>. 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B4DC0-9D30-4C90-AB4A-F61D52A9DABA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2463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taskforce</a:t>
            </a:r>
            <a:r>
              <a:rPr lang="da-DK" dirty="0"/>
              <a:t> </a:t>
            </a:r>
            <a:r>
              <a:rPr lang="da-DK" dirty="0" err="1"/>
              <a:t>consisted</a:t>
            </a:r>
            <a:r>
              <a:rPr lang="da-DK" baseline="0" dirty="0"/>
              <a:t> of </a:t>
            </a:r>
          </a:p>
          <a:p>
            <a:r>
              <a:rPr lang="da-DK" baseline="0" dirty="0" err="1"/>
              <a:t>physicians</a:t>
            </a:r>
            <a:r>
              <a:rPr lang="da-DK" baseline="0" dirty="0"/>
              <a:t> </a:t>
            </a:r>
            <a:r>
              <a:rPr lang="da-DK" baseline="0" dirty="0" err="1"/>
              <a:t>including</a:t>
            </a:r>
            <a:r>
              <a:rPr lang="da-DK" baseline="0" dirty="0"/>
              <a:t> </a:t>
            </a:r>
            <a:r>
              <a:rPr lang="da-DK" baseline="0" dirty="0" err="1"/>
              <a:t>clinical</a:t>
            </a:r>
            <a:r>
              <a:rPr lang="da-DK" baseline="0" dirty="0"/>
              <a:t> </a:t>
            </a:r>
            <a:r>
              <a:rPr lang="da-DK" baseline="0" dirty="0" err="1"/>
              <a:t>pharmacologists</a:t>
            </a:r>
            <a:r>
              <a:rPr lang="da-DK" baseline="0" dirty="0"/>
              <a:t>, </a:t>
            </a:r>
          </a:p>
          <a:p>
            <a:r>
              <a:rPr lang="da-DK" baseline="0" dirty="0" err="1"/>
              <a:t>pharmacists</a:t>
            </a:r>
            <a:r>
              <a:rPr lang="da-DK" baseline="0" dirty="0"/>
              <a:t>, </a:t>
            </a:r>
          </a:p>
          <a:p>
            <a:r>
              <a:rPr lang="da-DK" baseline="0" dirty="0"/>
              <a:t>drug tender specialists </a:t>
            </a:r>
          </a:p>
          <a:p>
            <a:r>
              <a:rPr lang="da-DK" baseline="0" dirty="0"/>
              <a:t>and </a:t>
            </a:r>
            <a:r>
              <a:rPr lang="da-DK" baseline="0" dirty="0" err="1"/>
              <a:t>staff</a:t>
            </a:r>
            <a:r>
              <a:rPr lang="da-DK" baseline="0" dirty="0"/>
              <a:t> from ”RADS” - the ”</a:t>
            </a:r>
            <a:r>
              <a:rPr lang="da-DK" baseline="0" dirty="0" err="1"/>
              <a:t>Council</a:t>
            </a:r>
            <a:r>
              <a:rPr lang="da-DK" baseline="0" dirty="0"/>
              <a:t> for the </a:t>
            </a:r>
            <a:r>
              <a:rPr lang="da-DK" baseline="0" dirty="0" err="1"/>
              <a:t>Use</a:t>
            </a:r>
            <a:r>
              <a:rPr lang="da-DK" baseline="0" dirty="0"/>
              <a:t> of </a:t>
            </a:r>
            <a:r>
              <a:rPr lang="da-DK" baseline="0" dirty="0" err="1"/>
              <a:t>Expensive</a:t>
            </a:r>
            <a:r>
              <a:rPr lang="da-DK" baseline="0" dirty="0"/>
              <a:t> Hospital Drugs”  - </a:t>
            </a:r>
            <a:r>
              <a:rPr lang="da-DK" baseline="0" dirty="0" err="1"/>
              <a:t>who</a:t>
            </a:r>
            <a:r>
              <a:rPr lang="da-DK" baseline="0" dirty="0"/>
              <a:t> </a:t>
            </a:r>
            <a:r>
              <a:rPr lang="da-DK" baseline="0" dirty="0" err="1"/>
              <a:t>issue</a:t>
            </a:r>
            <a:r>
              <a:rPr lang="da-DK" baseline="0" dirty="0"/>
              <a:t> national </a:t>
            </a:r>
            <a:r>
              <a:rPr lang="da-DK" baseline="0" dirty="0" err="1"/>
              <a:t>treatment</a:t>
            </a:r>
            <a:r>
              <a:rPr lang="da-DK" baseline="0" dirty="0"/>
              <a:t> guidelines in Denmark. </a:t>
            </a:r>
          </a:p>
          <a:p>
            <a:endParaRPr lang="da-DK" baseline="0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B4DC0-9D30-4C90-AB4A-F61D52A9DABA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5583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Planning the introduction of the first biosimilar in Denmark – biosimilar infliximab – started more than a year prior to the granting of marketing authorization. </a:t>
            </a:r>
          </a:p>
          <a:p>
            <a:endParaRPr lang="en-US" dirty="0"/>
          </a:p>
          <a:p>
            <a:r>
              <a:rPr lang="da-DK" dirty="0"/>
              <a:t>The </a:t>
            </a:r>
            <a:r>
              <a:rPr lang="da-DK" dirty="0" err="1"/>
              <a:t>Taskforce</a:t>
            </a:r>
            <a:r>
              <a:rPr lang="da-DK" dirty="0"/>
              <a:t> </a:t>
            </a:r>
            <a:r>
              <a:rPr lang="da-DK" dirty="0" err="1"/>
              <a:t>arranged</a:t>
            </a:r>
            <a:r>
              <a:rPr lang="da-DK" dirty="0"/>
              <a:t> seminars on </a:t>
            </a:r>
            <a:r>
              <a:rPr lang="da-DK" dirty="0" err="1"/>
              <a:t>biosimilars</a:t>
            </a:r>
            <a:r>
              <a:rPr lang="da-DK" baseline="0" dirty="0"/>
              <a:t> for </a:t>
            </a:r>
            <a:r>
              <a:rPr lang="da-DK" baseline="0" dirty="0" err="1"/>
              <a:t>clinicians</a:t>
            </a:r>
            <a:r>
              <a:rPr lang="da-DK" baseline="0" dirty="0"/>
              <a:t> and specialists from the </a:t>
            </a:r>
            <a:r>
              <a:rPr lang="da-DK" baseline="0" dirty="0" err="1"/>
              <a:t>clinical</a:t>
            </a:r>
            <a:r>
              <a:rPr lang="da-DK" baseline="0" dirty="0"/>
              <a:t> </a:t>
            </a:r>
            <a:r>
              <a:rPr lang="da-DK" baseline="0" dirty="0" err="1"/>
              <a:t>setting</a:t>
            </a:r>
            <a:r>
              <a:rPr lang="da-DK" baseline="0" dirty="0"/>
              <a:t>.  </a:t>
            </a:r>
          </a:p>
          <a:p>
            <a:r>
              <a:rPr lang="da-DK" baseline="0" dirty="0" err="1"/>
              <a:t>Leading</a:t>
            </a:r>
            <a:r>
              <a:rPr lang="da-DK" baseline="0" dirty="0"/>
              <a:t> specialists held </a:t>
            </a:r>
            <a:r>
              <a:rPr lang="da-DK" baseline="0" dirty="0" err="1"/>
              <a:t>lectures</a:t>
            </a:r>
            <a:r>
              <a:rPr lang="da-DK" baseline="0" dirty="0"/>
              <a:t> on </a:t>
            </a:r>
            <a:r>
              <a:rPr lang="da-DK" baseline="0" dirty="0" err="1"/>
              <a:t>biosimilars</a:t>
            </a:r>
            <a:r>
              <a:rPr lang="da-DK" baseline="0" dirty="0"/>
              <a:t> and on the </a:t>
            </a:r>
            <a:r>
              <a:rPr lang="da-DK" baseline="0" dirty="0" err="1"/>
              <a:t>process</a:t>
            </a:r>
            <a:r>
              <a:rPr lang="da-DK" baseline="0" dirty="0"/>
              <a:t> in EMA </a:t>
            </a:r>
            <a:r>
              <a:rPr lang="da-DK" baseline="0" dirty="0" err="1"/>
              <a:t>leading</a:t>
            </a:r>
            <a:r>
              <a:rPr lang="da-DK" baseline="0" dirty="0"/>
              <a:t> to marketing </a:t>
            </a:r>
            <a:r>
              <a:rPr lang="da-DK" baseline="0" dirty="0" err="1"/>
              <a:t>authorisation</a:t>
            </a:r>
            <a:r>
              <a:rPr lang="da-DK" baseline="0" dirty="0"/>
              <a:t> – </a:t>
            </a:r>
            <a:r>
              <a:rPr lang="da-DK" baseline="0" dirty="0" err="1"/>
              <a:t>which</a:t>
            </a:r>
            <a:r>
              <a:rPr lang="da-DK" baseline="0" dirty="0"/>
              <a:t> </a:t>
            </a:r>
            <a:r>
              <a:rPr lang="da-DK" baseline="0" dirty="0" err="1"/>
              <a:t>requirements</a:t>
            </a:r>
            <a:r>
              <a:rPr lang="da-DK" baseline="0" dirty="0"/>
              <a:t> the </a:t>
            </a:r>
            <a:r>
              <a:rPr lang="da-DK" baseline="0" dirty="0" err="1"/>
              <a:t>manufacturer</a:t>
            </a:r>
            <a:r>
              <a:rPr lang="da-DK" baseline="0" dirty="0"/>
              <a:t> have to </a:t>
            </a:r>
            <a:r>
              <a:rPr lang="da-DK" baseline="0" dirty="0" err="1"/>
              <a:t>apply</a:t>
            </a:r>
            <a:r>
              <a:rPr lang="da-DK" baseline="0" dirty="0"/>
              <a:t> to – </a:t>
            </a:r>
            <a:r>
              <a:rPr lang="da-DK" baseline="0" dirty="0" err="1"/>
              <a:t>which</a:t>
            </a:r>
            <a:r>
              <a:rPr lang="da-DK" baseline="0" dirty="0"/>
              <a:t> studies </a:t>
            </a:r>
            <a:r>
              <a:rPr lang="da-DK" baseline="0" dirty="0" err="1"/>
              <a:t>they</a:t>
            </a:r>
            <a:r>
              <a:rPr lang="da-DK" baseline="0" dirty="0"/>
              <a:t> have to do – </a:t>
            </a:r>
            <a:r>
              <a:rPr lang="da-DK" baseline="0" dirty="0" err="1"/>
              <a:t>extrapolation</a:t>
            </a:r>
            <a:r>
              <a:rPr lang="da-DK" baseline="0" dirty="0"/>
              <a:t> of data and so </a:t>
            </a:r>
            <a:r>
              <a:rPr lang="da-DK" baseline="0" dirty="0" err="1"/>
              <a:t>forth</a:t>
            </a:r>
            <a:r>
              <a:rPr lang="da-DK" baseline="0" dirty="0"/>
              <a:t>. </a:t>
            </a:r>
          </a:p>
          <a:p>
            <a:r>
              <a:rPr lang="da-DK" baseline="0" dirty="0" err="1"/>
              <a:t>Later</a:t>
            </a:r>
            <a:r>
              <a:rPr lang="da-DK" baseline="0" dirty="0"/>
              <a:t> meetings </a:t>
            </a:r>
            <a:r>
              <a:rPr lang="da-DK" baseline="0" dirty="0" err="1"/>
              <a:t>were</a:t>
            </a:r>
            <a:r>
              <a:rPr lang="da-DK" baseline="0" dirty="0"/>
              <a:t> held with specialists from the </a:t>
            </a:r>
            <a:r>
              <a:rPr lang="da-DK" baseline="0" dirty="0" err="1"/>
              <a:t>clinical</a:t>
            </a:r>
            <a:r>
              <a:rPr lang="da-DK" baseline="0" dirty="0"/>
              <a:t> </a:t>
            </a:r>
            <a:r>
              <a:rPr lang="da-DK" baseline="0" dirty="0" err="1"/>
              <a:t>setting</a:t>
            </a:r>
            <a:r>
              <a:rPr lang="da-DK" baseline="0" dirty="0"/>
              <a:t> to </a:t>
            </a:r>
            <a:r>
              <a:rPr lang="da-DK" baseline="0" dirty="0" err="1"/>
              <a:t>discuss</a:t>
            </a:r>
            <a:r>
              <a:rPr lang="da-DK" baseline="0" dirty="0"/>
              <a:t> the </a:t>
            </a:r>
            <a:r>
              <a:rPr lang="da-DK" baseline="0" dirty="0" err="1"/>
              <a:t>introduction</a:t>
            </a:r>
            <a:r>
              <a:rPr lang="da-DK" baseline="0" dirty="0"/>
              <a:t> of </a:t>
            </a:r>
            <a:r>
              <a:rPr lang="da-DK" baseline="0" dirty="0" err="1"/>
              <a:t>biosimilar</a:t>
            </a:r>
            <a:r>
              <a:rPr lang="da-DK" baseline="0" dirty="0"/>
              <a:t> </a:t>
            </a:r>
            <a:r>
              <a:rPr lang="da-DK" baseline="0" dirty="0" err="1"/>
              <a:t>medicines</a:t>
            </a:r>
            <a:r>
              <a:rPr lang="da-DK" baseline="0" dirty="0"/>
              <a:t> – and to </a:t>
            </a:r>
            <a:r>
              <a:rPr lang="da-DK" baseline="0" dirty="0" err="1"/>
              <a:t>discuss</a:t>
            </a:r>
            <a:r>
              <a:rPr lang="da-DK" baseline="0" dirty="0"/>
              <a:t> </a:t>
            </a:r>
            <a:r>
              <a:rPr lang="da-DK" baseline="0" dirty="0" err="1"/>
              <a:t>switching</a:t>
            </a:r>
            <a:r>
              <a:rPr lang="da-DK" baseline="0" dirty="0"/>
              <a:t> patients to </a:t>
            </a:r>
            <a:r>
              <a:rPr lang="da-DK" baseline="0" dirty="0" err="1"/>
              <a:t>biosimilar</a:t>
            </a:r>
            <a:r>
              <a:rPr lang="da-DK" baseline="0" dirty="0"/>
              <a:t> </a:t>
            </a:r>
            <a:r>
              <a:rPr lang="da-DK" baseline="0" dirty="0" err="1"/>
              <a:t>medicines</a:t>
            </a:r>
            <a:r>
              <a:rPr lang="da-DK" baseline="0" dirty="0"/>
              <a:t>. 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B4DC0-9D30-4C90-AB4A-F61D52A9DABA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211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specialists from the clinical setting a</a:t>
            </a:r>
            <a:r>
              <a:rPr lang="en-US" baseline="0" dirty="0"/>
              <a:t>greed on terms for switching – and based on this the “Council for the Use of Expensive Hospital Medicines” issued a </a:t>
            </a:r>
            <a:r>
              <a:rPr lang="en-US" dirty="0"/>
              <a:t>recommendation to switch to biosimilar medicine - taking into account the individual patient</a:t>
            </a:r>
            <a:r>
              <a:rPr lang="en-US" baseline="0" dirty="0"/>
              <a:t> history.  </a:t>
            </a:r>
          </a:p>
          <a:p>
            <a:r>
              <a:rPr lang="en-US" baseline="0" dirty="0"/>
              <a:t>The councils national treatment guidelines and  recommendations have to be complied to by every clinician in public hospitals in Denmark. </a:t>
            </a:r>
          </a:p>
          <a:p>
            <a:endParaRPr lang="en-US" baseline="0" dirty="0"/>
          </a:p>
          <a:p>
            <a:r>
              <a:rPr lang="en-US" baseline="0" dirty="0"/>
              <a:t>It basically said that all new patients starting treatment with infliximab or </a:t>
            </a:r>
            <a:r>
              <a:rPr lang="en-US" baseline="0" dirty="0" err="1"/>
              <a:t>etanercept</a:t>
            </a:r>
            <a:r>
              <a:rPr lang="en-US" baseline="0" dirty="0"/>
              <a:t> has to start treatment with the cheapest alternative (</a:t>
            </a:r>
            <a:r>
              <a:rPr lang="en-US" baseline="0" dirty="0" err="1"/>
              <a:t>ie</a:t>
            </a:r>
            <a:r>
              <a:rPr lang="en-US" baseline="0" dirty="0"/>
              <a:t> biosimilar infliximab or biosimilar </a:t>
            </a:r>
            <a:r>
              <a:rPr lang="en-US" baseline="0" dirty="0" err="1"/>
              <a:t>etanercept</a:t>
            </a:r>
            <a:r>
              <a:rPr lang="en-US" baseline="0" dirty="0"/>
              <a:t>) – and all patients being currently treated with infliximab or </a:t>
            </a:r>
            <a:r>
              <a:rPr lang="en-US" baseline="0" dirty="0" err="1"/>
              <a:t>etanercept</a:t>
            </a:r>
            <a:r>
              <a:rPr lang="en-US" baseline="0" dirty="0"/>
              <a:t> should switch to the cheapest alternative (</a:t>
            </a:r>
            <a:r>
              <a:rPr lang="en-US" baseline="0" dirty="0" err="1"/>
              <a:t>ie</a:t>
            </a:r>
            <a:r>
              <a:rPr lang="en-US" baseline="0" dirty="0"/>
              <a:t> biosimilar infliximab or biosimilar </a:t>
            </a:r>
            <a:r>
              <a:rPr lang="en-US" baseline="0" dirty="0" err="1"/>
              <a:t>etanercept</a:t>
            </a:r>
            <a:r>
              <a:rPr lang="en-US" baseline="0" dirty="0"/>
              <a:t>) unless special circumstances applies to that individual patient. </a:t>
            </a:r>
          </a:p>
          <a:p>
            <a:endParaRPr lang="en-US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B4DC0-9D30-4C90-AB4A-F61D52A9DABA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9115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aseline="0" dirty="0" err="1"/>
              <a:t>Based</a:t>
            </a:r>
            <a:r>
              <a:rPr lang="da-DK" baseline="0" dirty="0"/>
              <a:t> on the seminars and meetings the </a:t>
            </a:r>
            <a:r>
              <a:rPr lang="da-DK" baseline="0" dirty="0" err="1"/>
              <a:t>Taskforce</a:t>
            </a:r>
            <a:r>
              <a:rPr lang="da-DK" baseline="0" dirty="0"/>
              <a:t> made </a:t>
            </a:r>
            <a:r>
              <a:rPr lang="da-DK" baseline="0" dirty="0" err="1"/>
              <a:t>educational</a:t>
            </a:r>
            <a:r>
              <a:rPr lang="da-DK" baseline="0" dirty="0"/>
              <a:t> </a:t>
            </a:r>
            <a:r>
              <a:rPr lang="da-DK" baseline="0" dirty="0" err="1"/>
              <a:t>materials</a:t>
            </a:r>
            <a:r>
              <a:rPr lang="da-DK" baseline="0" dirty="0"/>
              <a:t> for doctors and nurses. The </a:t>
            </a:r>
            <a:r>
              <a:rPr lang="da-DK" baseline="0" dirty="0" err="1"/>
              <a:t>material</a:t>
            </a:r>
            <a:r>
              <a:rPr lang="da-DK" baseline="0" dirty="0"/>
              <a:t> </a:t>
            </a:r>
            <a:r>
              <a:rPr lang="da-DK" baseline="0" dirty="0" err="1"/>
              <a:t>included</a:t>
            </a:r>
            <a:r>
              <a:rPr lang="da-DK" baseline="0" dirty="0"/>
              <a:t> a general </a:t>
            </a:r>
            <a:r>
              <a:rPr lang="da-DK" baseline="0" dirty="0" err="1"/>
              <a:t>introduction</a:t>
            </a:r>
            <a:r>
              <a:rPr lang="da-DK" baseline="0" dirty="0"/>
              <a:t> to </a:t>
            </a:r>
            <a:r>
              <a:rPr lang="da-DK" baseline="0" dirty="0" err="1"/>
              <a:t>what</a:t>
            </a:r>
            <a:r>
              <a:rPr lang="da-DK" baseline="0" dirty="0"/>
              <a:t> </a:t>
            </a:r>
            <a:r>
              <a:rPr lang="da-DK" baseline="0" dirty="0" err="1"/>
              <a:t>biosimilar</a:t>
            </a:r>
            <a:r>
              <a:rPr lang="da-DK" baseline="0" dirty="0"/>
              <a:t> </a:t>
            </a:r>
            <a:r>
              <a:rPr lang="da-DK" baseline="0" dirty="0" err="1"/>
              <a:t>medicine</a:t>
            </a:r>
            <a:r>
              <a:rPr lang="da-DK" baseline="0" dirty="0"/>
              <a:t> is. </a:t>
            </a:r>
          </a:p>
          <a:p>
            <a:endParaRPr lang="en-US" baseline="0" dirty="0"/>
          </a:p>
          <a:p>
            <a:r>
              <a:rPr lang="en-US" baseline="0" dirty="0"/>
              <a:t>Later - after the introduction of biosimilar infliximab - we came to realize that there were some issues with information material for the patients – each region had made their own patient material. </a:t>
            </a:r>
          </a:p>
          <a:p>
            <a:r>
              <a:rPr lang="en-US" baseline="0" dirty="0"/>
              <a:t>The Taskforce therefore set about to make patient information materials about </a:t>
            </a:r>
            <a:r>
              <a:rPr lang="en-US" baseline="0" dirty="0" err="1"/>
              <a:t>biosimilars</a:t>
            </a:r>
            <a:r>
              <a:rPr lang="en-US" baseline="0" dirty="0"/>
              <a:t> before the next biosimilar medicine was introduced.  This was done involving patient associations. </a:t>
            </a:r>
            <a:endParaRPr lang="da-DK" baseline="0" dirty="0"/>
          </a:p>
          <a:p>
            <a:endParaRPr lang="da-DK" baseline="0" dirty="0"/>
          </a:p>
          <a:p>
            <a:r>
              <a:rPr lang="da-DK" baseline="0" dirty="0"/>
              <a:t>The </a:t>
            </a:r>
            <a:r>
              <a:rPr lang="da-DK" baseline="0" dirty="0" err="1"/>
              <a:t>taskforce</a:t>
            </a:r>
            <a:r>
              <a:rPr lang="da-DK" baseline="0" dirty="0"/>
              <a:t> </a:t>
            </a:r>
            <a:r>
              <a:rPr lang="da-DK" baseline="0" dirty="0" err="1"/>
              <a:t>also</a:t>
            </a:r>
            <a:r>
              <a:rPr lang="da-DK" baseline="0" dirty="0"/>
              <a:t> made a Q &amp; A website </a:t>
            </a:r>
            <a:r>
              <a:rPr lang="da-DK" baseline="0" dirty="0" err="1"/>
              <a:t>answering</a:t>
            </a:r>
            <a:r>
              <a:rPr lang="da-DK" baseline="0" dirty="0"/>
              <a:t> </a:t>
            </a:r>
            <a:r>
              <a:rPr lang="da-DK" baseline="0" dirty="0" err="1"/>
              <a:t>some</a:t>
            </a:r>
            <a:r>
              <a:rPr lang="da-DK" baseline="0" dirty="0"/>
              <a:t> of the most </a:t>
            </a:r>
            <a:r>
              <a:rPr lang="da-DK" baseline="0" dirty="0" err="1"/>
              <a:t>frequent</a:t>
            </a:r>
            <a:r>
              <a:rPr lang="da-DK" baseline="0" dirty="0"/>
              <a:t> </a:t>
            </a:r>
            <a:r>
              <a:rPr lang="da-DK" baseline="0" dirty="0" err="1"/>
              <a:t>questions</a:t>
            </a:r>
            <a:r>
              <a:rPr lang="da-DK" baseline="0" dirty="0"/>
              <a:t> </a:t>
            </a:r>
            <a:r>
              <a:rPr lang="da-DK" baseline="0" dirty="0" err="1"/>
              <a:t>encountered</a:t>
            </a:r>
            <a:r>
              <a:rPr lang="da-DK" baseline="0" dirty="0"/>
              <a:t> in the </a:t>
            </a:r>
            <a:r>
              <a:rPr lang="da-DK" baseline="0" dirty="0" err="1"/>
              <a:t>clinic</a:t>
            </a:r>
            <a:r>
              <a:rPr lang="da-DK" baseline="0" dirty="0"/>
              <a:t> and </a:t>
            </a:r>
            <a:r>
              <a:rPr lang="da-DK" baseline="0" dirty="0" err="1"/>
              <a:t>among</a:t>
            </a:r>
            <a:r>
              <a:rPr lang="da-DK" baseline="0" dirty="0"/>
              <a:t> patients.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B4DC0-9D30-4C90-AB4A-F61D52A9DABA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6855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patent for</a:t>
            </a:r>
            <a:r>
              <a:rPr lang="da-DK" baseline="0" dirty="0"/>
              <a:t> </a:t>
            </a:r>
            <a:r>
              <a:rPr lang="da-DK" baseline="0" dirty="0" err="1"/>
              <a:t>infliximab</a:t>
            </a:r>
            <a:r>
              <a:rPr lang="da-DK" baseline="0" dirty="0"/>
              <a:t> </a:t>
            </a:r>
            <a:r>
              <a:rPr lang="da-DK" baseline="0" dirty="0" err="1"/>
              <a:t>expired</a:t>
            </a:r>
            <a:r>
              <a:rPr lang="da-DK" baseline="0" dirty="0"/>
              <a:t> in Denmark in </a:t>
            </a:r>
            <a:r>
              <a:rPr lang="da-DK" baseline="0" dirty="0" err="1"/>
              <a:t>early</a:t>
            </a:r>
            <a:r>
              <a:rPr lang="da-DK" baseline="0" dirty="0"/>
              <a:t> 2015 – and AMGROS made a tender as </a:t>
            </a:r>
            <a:r>
              <a:rPr lang="da-DK" baseline="0" dirty="0" err="1"/>
              <a:t>soon</a:t>
            </a:r>
            <a:r>
              <a:rPr lang="da-DK" baseline="0" dirty="0"/>
              <a:t> as </a:t>
            </a:r>
            <a:r>
              <a:rPr lang="da-DK" baseline="0" dirty="0" err="1"/>
              <a:t>possible</a:t>
            </a:r>
            <a:r>
              <a:rPr lang="da-DK" baseline="0" dirty="0"/>
              <a:t> </a:t>
            </a:r>
            <a:r>
              <a:rPr lang="da-DK" baseline="0" dirty="0" err="1"/>
              <a:t>after</a:t>
            </a:r>
            <a:r>
              <a:rPr lang="da-DK" baseline="0" dirty="0"/>
              <a:t> </a:t>
            </a:r>
            <a:r>
              <a:rPr lang="da-DK" baseline="0" dirty="0" err="1"/>
              <a:t>that</a:t>
            </a:r>
            <a:r>
              <a:rPr lang="da-DK" baseline="0" dirty="0"/>
              <a:t>. </a:t>
            </a:r>
          </a:p>
          <a:p>
            <a:r>
              <a:rPr lang="da-DK" baseline="0" dirty="0" err="1"/>
              <a:t>Both</a:t>
            </a:r>
            <a:r>
              <a:rPr lang="da-DK" baseline="0" dirty="0"/>
              <a:t> </a:t>
            </a:r>
            <a:r>
              <a:rPr lang="da-DK" baseline="0" dirty="0" err="1"/>
              <a:t>suppliers</a:t>
            </a:r>
            <a:r>
              <a:rPr lang="da-DK" baseline="0" dirty="0"/>
              <a:t> of the </a:t>
            </a:r>
            <a:r>
              <a:rPr lang="da-DK" baseline="0" dirty="0" err="1"/>
              <a:t>biosimilar</a:t>
            </a:r>
            <a:r>
              <a:rPr lang="da-DK" baseline="0" dirty="0"/>
              <a:t> </a:t>
            </a:r>
            <a:r>
              <a:rPr lang="da-DK" baseline="0" dirty="0" err="1"/>
              <a:t>infliximab</a:t>
            </a:r>
            <a:r>
              <a:rPr lang="da-DK" baseline="0" dirty="0"/>
              <a:t> from </a:t>
            </a:r>
            <a:r>
              <a:rPr lang="da-DK" baseline="0" dirty="0" err="1"/>
              <a:t>Celltrion</a:t>
            </a:r>
            <a:r>
              <a:rPr lang="da-DK" baseline="0" dirty="0"/>
              <a:t> – </a:t>
            </a:r>
            <a:r>
              <a:rPr lang="da-DK" baseline="0" dirty="0" err="1"/>
              <a:t>Inflectra</a:t>
            </a:r>
            <a:r>
              <a:rPr lang="da-DK" baseline="0" dirty="0"/>
              <a:t> and </a:t>
            </a:r>
            <a:r>
              <a:rPr lang="da-DK" baseline="0" dirty="0" err="1"/>
              <a:t>Remsima</a:t>
            </a:r>
            <a:r>
              <a:rPr lang="da-DK" baseline="0" dirty="0"/>
              <a:t> – made a bid on the tender – as </a:t>
            </a:r>
            <a:r>
              <a:rPr lang="da-DK" baseline="0" dirty="0" err="1"/>
              <a:t>well</a:t>
            </a:r>
            <a:r>
              <a:rPr lang="da-DK" baseline="0" dirty="0"/>
              <a:t> as the </a:t>
            </a:r>
            <a:r>
              <a:rPr lang="da-DK" baseline="0" dirty="0" err="1"/>
              <a:t>originator</a:t>
            </a:r>
            <a:r>
              <a:rPr lang="da-DK" baseline="0" dirty="0"/>
              <a:t> </a:t>
            </a:r>
            <a:r>
              <a:rPr lang="da-DK" baseline="0" dirty="0" err="1"/>
              <a:t>Remicade</a:t>
            </a:r>
            <a:r>
              <a:rPr lang="da-DK" baseline="0" dirty="0"/>
              <a:t>. </a:t>
            </a:r>
          </a:p>
          <a:p>
            <a:endParaRPr lang="da-DK" baseline="0" dirty="0"/>
          </a:p>
          <a:p>
            <a:r>
              <a:rPr lang="da-DK" baseline="0" dirty="0"/>
              <a:t>A </a:t>
            </a:r>
            <a:r>
              <a:rPr lang="da-DK" baseline="0" dirty="0" err="1"/>
              <a:t>contract</a:t>
            </a:r>
            <a:r>
              <a:rPr lang="da-DK" baseline="0" dirty="0"/>
              <a:t> </a:t>
            </a:r>
            <a:r>
              <a:rPr lang="da-DK" baseline="0" dirty="0" err="1"/>
              <a:t>was</a:t>
            </a:r>
            <a:r>
              <a:rPr lang="da-DK" baseline="0" dirty="0"/>
              <a:t> made with the </a:t>
            </a:r>
            <a:r>
              <a:rPr lang="da-DK" baseline="0" dirty="0" err="1"/>
              <a:t>cheapest</a:t>
            </a:r>
            <a:r>
              <a:rPr lang="da-DK" baseline="0" dirty="0"/>
              <a:t> </a:t>
            </a:r>
            <a:r>
              <a:rPr lang="da-DK" baseline="0" dirty="0" err="1"/>
              <a:t>biosimilar</a:t>
            </a:r>
            <a:r>
              <a:rPr lang="da-DK" baseline="0" dirty="0"/>
              <a:t> - </a:t>
            </a:r>
            <a:r>
              <a:rPr lang="da-DK" baseline="0" dirty="0" err="1"/>
              <a:t>Remsima</a:t>
            </a:r>
            <a:r>
              <a:rPr lang="da-DK" baseline="0" dirty="0"/>
              <a:t> – as </a:t>
            </a:r>
            <a:r>
              <a:rPr lang="da-DK" baseline="0" dirty="0" err="1"/>
              <a:t>well</a:t>
            </a:r>
            <a:r>
              <a:rPr lang="da-DK" baseline="0" dirty="0"/>
              <a:t> as with the </a:t>
            </a:r>
            <a:r>
              <a:rPr lang="da-DK" baseline="0" dirty="0" err="1"/>
              <a:t>originator</a:t>
            </a:r>
            <a:r>
              <a:rPr lang="da-DK" baseline="0" dirty="0"/>
              <a:t> </a:t>
            </a:r>
            <a:r>
              <a:rPr lang="da-DK" baseline="0" dirty="0" err="1"/>
              <a:t>Remicade</a:t>
            </a:r>
            <a:r>
              <a:rPr lang="da-DK" baseline="0" dirty="0"/>
              <a:t> for </a:t>
            </a:r>
            <a:r>
              <a:rPr lang="da-DK" baseline="0" dirty="0" err="1"/>
              <a:t>those</a:t>
            </a:r>
            <a:r>
              <a:rPr lang="da-DK" baseline="0" dirty="0"/>
              <a:t> patients </a:t>
            </a:r>
            <a:r>
              <a:rPr lang="da-DK" baseline="0" dirty="0" err="1"/>
              <a:t>that</a:t>
            </a:r>
            <a:r>
              <a:rPr lang="da-DK" baseline="0" dirty="0"/>
              <a:t> </a:t>
            </a:r>
            <a:r>
              <a:rPr lang="da-DK" baseline="0" dirty="0" err="1"/>
              <a:t>were</a:t>
            </a:r>
            <a:r>
              <a:rPr lang="da-DK" baseline="0" dirty="0"/>
              <a:t> not </a:t>
            </a:r>
            <a:r>
              <a:rPr lang="da-DK" baseline="0" dirty="0" err="1"/>
              <a:t>eligible</a:t>
            </a:r>
            <a:r>
              <a:rPr lang="da-DK" baseline="0" dirty="0"/>
              <a:t> for </a:t>
            </a:r>
            <a:r>
              <a:rPr lang="da-DK" baseline="0" dirty="0" err="1"/>
              <a:t>switching</a:t>
            </a:r>
            <a:r>
              <a:rPr lang="da-DK" baseline="0" dirty="0"/>
              <a:t>.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B4DC0-9D30-4C90-AB4A-F61D52A9DABA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0978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what did we achieve? </a:t>
            </a:r>
          </a:p>
          <a:p>
            <a:r>
              <a:rPr lang="en-US" dirty="0"/>
              <a:t>Biosimilar infliximab</a:t>
            </a:r>
            <a:r>
              <a:rPr lang="en-US" baseline="0" dirty="0"/>
              <a:t> </a:t>
            </a:r>
            <a:r>
              <a:rPr lang="en-US" dirty="0"/>
              <a:t>was adopted into the Danish market after a very quick introduction. The market share of the biosimilar was 95% within 4 months. After two years the market share for </a:t>
            </a:r>
            <a:r>
              <a:rPr lang="en-US" dirty="0" err="1"/>
              <a:t>Remsima</a:t>
            </a:r>
            <a:r>
              <a:rPr lang="en-US" dirty="0"/>
              <a:t> is steady at 97 - 98 %</a:t>
            </a:r>
            <a:r>
              <a:rPr lang="en-US" baseline="0" dirty="0"/>
              <a:t>. </a:t>
            </a:r>
          </a:p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B4DC0-9D30-4C90-AB4A-F61D52A9DABA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8475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Next</a:t>
            </a:r>
            <a:r>
              <a:rPr lang="da-DK" dirty="0"/>
              <a:t> </a:t>
            </a:r>
            <a:r>
              <a:rPr lang="da-DK" dirty="0" err="1"/>
              <a:t>biosimilar</a:t>
            </a:r>
            <a:r>
              <a:rPr lang="da-DK" dirty="0"/>
              <a:t> </a:t>
            </a:r>
            <a:r>
              <a:rPr lang="da-DK" dirty="0" err="1"/>
              <a:t>medicine</a:t>
            </a:r>
            <a:r>
              <a:rPr lang="da-DK" dirty="0"/>
              <a:t> to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introduced</a:t>
            </a:r>
            <a:r>
              <a:rPr lang="da-DK" dirty="0"/>
              <a:t> </a:t>
            </a:r>
            <a:r>
              <a:rPr lang="da-DK" dirty="0" err="1"/>
              <a:t>into</a:t>
            </a:r>
            <a:r>
              <a:rPr lang="da-DK" baseline="0" dirty="0"/>
              <a:t> the Danish </a:t>
            </a:r>
            <a:r>
              <a:rPr lang="da-DK" baseline="0" dirty="0" err="1"/>
              <a:t>market</a:t>
            </a:r>
            <a:r>
              <a:rPr lang="da-DK" baseline="0" dirty="0"/>
              <a:t> </a:t>
            </a:r>
            <a:r>
              <a:rPr lang="da-DK" baseline="0" dirty="0" err="1"/>
              <a:t>was</a:t>
            </a:r>
            <a:r>
              <a:rPr lang="da-DK" baseline="0" dirty="0"/>
              <a:t> </a:t>
            </a:r>
            <a:r>
              <a:rPr lang="da-DK" baseline="0" dirty="0" err="1"/>
              <a:t>etanercept</a:t>
            </a:r>
            <a:r>
              <a:rPr lang="da-DK" baseline="0" dirty="0"/>
              <a:t> – just </a:t>
            </a:r>
            <a:r>
              <a:rPr lang="da-DK" baseline="0" dirty="0" err="1"/>
              <a:t>one</a:t>
            </a:r>
            <a:r>
              <a:rPr lang="da-DK" baseline="0" dirty="0"/>
              <a:t> </a:t>
            </a:r>
            <a:r>
              <a:rPr lang="da-DK" baseline="0" dirty="0" err="1"/>
              <a:t>year</a:t>
            </a:r>
            <a:r>
              <a:rPr lang="da-DK" baseline="0" dirty="0"/>
              <a:t> </a:t>
            </a:r>
            <a:r>
              <a:rPr lang="da-DK" baseline="0" dirty="0" err="1"/>
              <a:t>after</a:t>
            </a:r>
            <a:r>
              <a:rPr lang="da-DK" baseline="0" dirty="0"/>
              <a:t> </a:t>
            </a:r>
            <a:r>
              <a:rPr lang="da-DK" baseline="0" dirty="0" err="1"/>
              <a:t>infliximab</a:t>
            </a:r>
            <a:r>
              <a:rPr lang="da-DK" baseline="0" dirty="0"/>
              <a:t>. </a:t>
            </a:r>
          </a:p>
          <a:p>
            <a:endParaRPr lang="da-DK" baseline="0" dirty="0"/>
          </a:p>
          <a:p>
            <a:r>
              <a:rPr lang="da-DK" baseline="0" dirty="0" err="1"/>
              <a:t>Like</a:t>
            </a:r>
            <a:r>
              <a:rPr lang="da-DK" baseline="0" dirty="0"/>
              <a:t> with </a:t>
            </a:r>
            <a:r>
              <a:rPr lang="da-DK" baseline="0" dirty="0" err="1"/>
              <a:t>infliximab</a:t>
            </a:r>
            <a:r>
              <a:rPr lang="da-DK" baseline="0" dirty="0"/>
              <a:t> AMGROS made a tender – and </a:t>
            </a:r>
            <a:r>
              <a:rPr lang="da-DK" baseline="0" dirty="0" err="1"/>
              <a:t>contracts</a:t>
            </a:r>
            <a:r>
              <a:rPr lang="da-DK" baseline="0" dirty="0"/>
              <a:t> with </a:t>
            </a:r>
            <a:r>
              <a:rPr lang="da-DK" baseline="0" dirty="0" err="1"/>
              <a:t>both</a:t>
            </a:r>
            <a:r>
              <a:rPr lang="da-DK" baseline="0" dirty="0"/>
              <a:t> the </a:t>
            </a:r>
            <a:r>
              <a:rPr lang="da-DK" baseline="0" dirty="0" err="1"/>
              <a:t>biosimilar</a:t>
            </a:r>
            <a:r>
              <a:rPr lang="da-DK" baseline="0" dirty="0"/>
              <a:t> – </a:t>
            </a:r>
            <a:r>
              <a:rPr lang="da-DK" baseline="0" dirty="0" err="1"/>
              <a:t>Benepali</a:t>
            </a:r>
            <a:r>
              <a:rPr lang="da-DK" baseline="0" dirty="0"/>
              <a:t> - as </a:t>
            </a:r>
            <a:r>
              <a:rPr lang="da-DK" baseline="0" dirty="0" err="1"/>
              <a:t>well</a:t>
            </a:r>
            <a:r>
              <a:rPr lang="da-DK" baseline="0" dirty="0"/>
              <a:t> as the </a:t>
            </a:r>
            <a:r>
              <a:rPr lang="da-DK" baseline="0" dirty="0" err="1"/>
              <a:t>originator</a:t>
            </a:r>
            <a:r>
              <a:rPr lang="da-DK" baseline="0" dirty="0"/>
              <a:t> </a:t>
            </a:r>
            <a:r>
              <a:rPr lang="da-DK" baseline="0" dirty="0" err="1"/>
              <a:t>Enbrel</a:t>
            </a:r>
            <a:r>
              <a:rPr lang="da-DK" baseline="0" dirty="0"/>
              <a:t> for </a:t>
            </a:r>
            <a:r>
              <a:rPr lang="da-DK" baseline="0" dirty="0" err="1"/>
              <a:t>those</a:t>
            </a:r>
            <a:r>
              <a:rPr lang="da-DK" baseline="0" dirty="0"/>
              <a:t> patients </a:t>
            </a:r>
            <a:r>
              <a:rPr lang="da-DK" baseline="0" dirty="0" err="1"/>
              <a:t>that</a:t>
            </a:r>
            <a:r>
              <a:rPr lang="da-DK" baseline="0" dirty="0"/>
              <a:t> </a:t>
            </a:r>
            <a:r>
              <a:rPr lang="da-DK" baseline="0" dirty="0" err="1"/>
              <a:t>were</a:t>
            </a:r>
            <a:r>
              <a:rPr lang="da-DK" baseline="0" dirty="0"/>
              <a:t> not </a:t>
            </a:r>
            <a:r>
              <a:rPr lang="da-DK" baseline="0" dirty="0" err="1"/>
              <a:t>eligible</a:t>
            </a:r>
            <a:r>
              <a:rPr lang="da-DK" baseline="0" dirty="0"/>
              <a:t> for </a:t>
            </a:r>
            <a:r>
              <a:rPr lang="da-DK" baseline="0" dirty="0" err="1"/>
              <a:t>switching</a:t>
            </a:r>
            <a:r>
              <a:rPr lang="da-DK" baseline="0" dirty="0"/>
              <a:t>. 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B4DC0-9D30-4C90-AB4A-F61D52A9DABA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14444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Introduction</a:t>
            </a:r>
            <a:r>
              <a:rPr lang="da-DK" baseline="0" dirty="0"/>
              <a:t> of </a:t>
            </a:r>
            <a:r>
              <a:rPr lang="da-DK" baseline="0" dirty="0" err="1"/>
              <a:t>biosimilar</a:t>
            </a:r>
            <a:r>
              <a:rPr lang="da-DK" baseline="0" dirty="0"/>
              <a:t> </a:t>
            </a:r>
            <a:r>
              <a:rPr lang="da-DK" baseline="0" dirty="0" err="1"/>
              <a:t>etanercept</a:t>
            </a:r>
            <a:r>
              <a:rPr lang="da-DK" baseline="0" dirty="0"/>
              <a:t> </a:t>
            </a:r>
            <a:r>
              <a:rPr lang="da-DK" baseline="0" dirty="0" err="1"/>
              <a:t>was</a:t>
            </a:r>
            <a:r>
              <a:rPr lang="da-DK" baseline="0" dirty="0"/>
              <a:t> </a:t>
            </a:r>
            <a:r>
              <a:rPr lang="da-DK" baseline="0" dirty="0" err="1"/>
              <a:t>even</a:t>
            </a:r>
            <a:r>
              <a:rPr lang="da-DK" baseline="0" dirty="0"/>
              <a:t> </a:t>
            </a:r>
            <a:r>
              <a:rPr lang="da-DK" baseline="0" dirty="0" err="1"/>
              <a:t>quicker</a:t>
            </a:r>
            <a:r>
              <a:rPr lang="da-DK" baseline="0" dirty="0"/>
              <a:t> </a:t>
            </a:r>
            <a:r>
              <a:rPr lang="da-DK" baseline="0" dirty="0" err="1"/>
              <a:t>than</a:t>
            </a:r>
            <a:r>
              <a:rPr lang="da-DK" baseline="0" dirty="0"/>
              <a:t> the </a:t>
            </a:r>
            <a:r>
              <a:rPr lang="da-DK" baseline="0" dirty="0" err="1"/>
              <a:t>introduction</a:t>
            </a:r>
            <a:r>
              <a:rPr lang="da-DK" baseline="0" dirty="0"/>
              <a:t> of </a:t>
            </a:r>
            <a:r>
              <a:rPr lang="da-DK" baseline="0" dirty="0" err="1"/>
              <a:t>infliximab</a:t>
            </a:r>
            <a:r>
              <a:rPr lang="da-DK" baseline="0" dirty="0"/>
              <a:t>.  In the </a:t>
            </a:r>
            <a:r>
              <a:rPr lang="da-DK" baseline="0" dirty="0" err="1"/>
              <a:t>third</a:t>
            </a:r>
            <a:r>
              <a:rPr lang="da-DK" baseline="0" dirty="0"/>
              <a:t> </a:t>
            </a:r>
            <a:r>
              <a:rPr lang="da-DK" baseline="0" dirty="0" err="1"/>
              <a:t>month</a:t>
            </a:r>
            <a:r>
              <a:rPr lang="da-DK" baseline="0" dirty="0"/>
              <a:t> </a:t>
            </a:r>
            <a:r>
              <a:rPr lang="da-DK" baseline="0" dirty="0" err="1"/>
              <a:t>after</a:t>
            </a:r>
            <a:r>
              <a:rPr lang="da-DK" baseline="0" dirty="0"/>
              <a:t> </a:t>
            </a:r>
            <a:r>
              <a:rPr lang="da-DK" baseline="0" dirty="0" err="1"/>
              <a:t>introduction</a:t>
            </a:r>
            <a:r>
              <a:rPr lang="da-DK" baseline="0" dirty="0"/>
              <a:t> most patients had </a:t>
            </a:r>
            <a:r>
              <a:rPr lang="da-DK" baseline="0" dirty="0" err="1"/>
              <a:t>been</a:t>
            </a:r>
            <a:r>
              <a:rPr lang="da-DK" baseline="0" dirty="0"/>
              <a:t> </a:t>
            </a:r>
            <a:r>
              <a:rPr lang="da-DK" baseline="0" dirty="0" err="1"/>
              <a:t>switched</a:t>
            </a:r>
            <a:r>
              <a:rPr lang="da-DK" baseline="0" dirty="0"/>
              <a:t> to the </a:t>
            </a:r>
            <a:r>
              <a:rPr lang="da-DK" baseline="0" dirty="0" err="1"/>
              <a:t>biosimilar</a:t>
            </a:r>
            <a:r>
              <a:rPr lang="da-DK" baseline="0" dirty="0"/>
              <a:t> - </a:t>
            </a:r>
            <a:r>
              <a:rPr lang="da-DK" baseline="0" dirty="0" err="1"/>
              <a:t>Benepali</a:t>
            </a:r>
            <a:r>
              <a:rPr lang="da-DK" baseline="0" dirty="0"/>
              <a:t>.  </a:t>
            </a:r>
            <a:r>
              <a:rPr lang="da-DK" baseline="0" dirty="0" err="1"/>
              <a:t>After</a:t>
            </a:r>
            <a:r>
              <a:rPr lang="da-DK" baseline="0" dirty="0"/>
              <a:t> </a:t>
            </a:r>
            <a:r>
              <a:rPr lang="da-DK" baseline="0" dirty="0" err="1"/>
              <a:t>nearly</a:t>
            </a:r>
            <a:r>
              <a:rPr lang="da-DK" baseline="0" dirty="0"/>
              <a:t> a </a:t>
            </a:r>
            <a:r>
              <a:rPr lang="da-DK" baseline="0" dirty="0" err="1"/>
              <a:t>year</a:t>
            </a:r>
            <a:r>
              <a:rPr lang="da-DK" baseline="0" dirty="0"/>
              <a:t> the </a:t>
            </a:r>
            <a:r>
              <a:rPr lang="da-DK" baseline="0" dirty="0" err="1"/>
              <a:t>market</a:t>
            </a:r>
            <a:r>
              <a:rPr lang="da-DK" baseline="0" dirty="0"/>
              <a:t> </a:t>
            </a:r>
            <a:r>
              <a:rPr lang="da-DK" baseline="0" dirty="0" err="1"/>
              <a:t>share</a:t>
            </a:r>
            <a:r>
              <a:rPr lang="da-DK" baseline="0" dirty="0"/>
              <a:t> of </a:t>
            </a:r>
            <a:r>
              <a:rPr lang="da-DK" baseline="0" dirty="0" err="1"/>
              <a:t>biosimilar</a:t>
            </a:r>
            <a:r>
              <a:rPr lang="da-DK" baseline="0" dirty="0"/>
              <a:t> </a:t>
            </a:r>
            <a:r>
              <a:rPr lang="da-DK" baseline="0" dirty="0" err="1"/>
              <a:t>etanercept</a:t>
            </a:r>
            <a:r>
              <a:rPr lang="da-DK" baseline="0" dirty="0"/>
              <a:t> is </a:t>
            </a:r>
            <a:r>
              <a:rPr lang="da-DK" baseline="0" dirty="0" err="1"/>
              <a:t>steady</a:t>
            </a:r>
            <a:r>
              <a:rPr lang="da-DK" baseline="0" dirty="0"/>
              <a:t> at </a:t>
            </a:r>
            <a:r>
              <a:rPr lang="da-DK" baseline="0" dirty="0" err="1"/>
              <a:t>around</a:t>
            </a:r>
            <a:r>
              <a:rPr lang="da-DK" baseline="0" dirty="0"/>
              <a:t> 90 %.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B4DC0-9D30-4C90-AB4A-F61D52A9DABA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69783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There</a:t>
            </a:r>
            <a:r>
              <a:rPr lang="da-DK" dirty="0"/>
              <a:t> </a:t>
            </a:r>
            <a:r>
              <a:rPr lang="da-DK" dirty="0" err="1"/>
              <a:t>was</a:t>
            </a:r>
            <a:r>
              <a:rPr lang="da-DK" dirty="0"/>
              <a:t> a large </a:t>
            </a:r>
            <a:r>
              <a:rPr lang="da-DK" dirty="0" err="1"/>
              <a:t>price</a:t>
            </a:r>
            <a:r>
              <a:rPr lang="da-DK" dirty="0"/>
              <a:t> difference</a:t>
            </a:r>
            <a:r>
              <a:rPr lang="da-DK" baseline="0" dirty="0"/>
              <a:t> </a:t>
            </a:r>
            <a:r>
              <a:rPr lang="da-DK" baseline="0" dirty="0" err="1"/>
              <a:t>between</a:t>
            </a:r>
            <a:r>
              <a:rPr lang="da-DK" baseline="0" dirty="0"/>
              <a:t> the </a:t>
            </a:r>
            <a:r>
              <a:rPr lang="da-DK" baseline="0" dirty="0" err="1"/>
              <a:t>prices</a:t>
            </a:r>
            <a:r>
              <a:rPr lang="da-DK" baseline="0" dirty="0"/>
              <a:t> </a:t>
            </a:r>
            <a:r>
              <a:rPr lang="da-DK" baseline="0" dirty="0" err="1"/>
              <a:t>previously</a:t>
            </a:r>
            <a:r>
              <a:rPr lang="da-DK" baseline="0" dirty="0"/>
              <a:t> </a:t>
            </a:r>
            <a:r>
              <a:rPr lang="da-DK" baseline="0" dirty="0" err="1"/>
              <a:t>paid</a:t>
            </a:r>
            <a:r>
              <a:rPr lang="da-DK" baseline="0" dirty="0"/>
              <a:t> for the </a:t>
            </a:r>
            <a:r>
              <a:rPr lang="da-DK" baseline="0" dirty="0" err="1"/>
              <a:t>originator</a:t>
            </a:r>
            <a:r>
              <a:rPr lang="da-DK" baseline="0" dirty="0"/>
              <a:t> – and the new tender </a:t>
            </a:r>
            <a:r>
              <a:rPr lang="da-DK" baseline="0" dirty="0" err="1"/>
              <a:t>prices</a:t>
            </a:r>
            <a:r>
              <a:rPr lang="da-DK" baseline="0" dirty="0"/>
              <a:t> for the </a:t>
            </a:r>
            <a:r>
              <a:rPr lang="da-DK" baseline="0" dirty="0" err="1"/>
              <a:t>biosimilar</a:t>
            </a:r>
            <a:r>
              <a:rPr lang="da-DK" baseline="0" dirty="0"/>
              <a:t> </a:t>
            </a:r>
            <a:r>
              <a:rPr lang="da-DK" baseline="0" dirty="0" err="1"/>
              <a:t>medicines</a:t>
            </a:r>
            <a:r>
              <a:rPr lang="da-DK" baseline="0" dirty="0"/>
              <a:t>. </a:t>
            </a:r>
          </a:p>
          <a:p>
            <a:r>
              <a:rPr lang="da-DK" baseline="0" dirty="0"/>
              <a:t>For </a:t>
            </a:r>
            <a:r>
              <a:rPr lang="da-DK" baseline="0" dirty="0" err="1"/>
              <a:t>both</a:t>
            </a:r>
            <a:r>
              <a:rPr lang="da-DK" baseline="0" dirty="0"/>
              <a:t> </a:t>
            </a:r>
            <a:r>
              <a:rPr lang="da-DK" baseline="0" dirty="0" err="1"/>
              <a:t>medicines</a:t>
            </a:r>
            <a:r>
              <a:rPr lang="da-DK" baseline="0" dirty="0"/>
              <a:t> the </a:t>
            </a:r>
            <a:r>
              <a:rPr lang="da-DK" baseline="0" dirty="0" err="1"/>
              <a:t>reduction</a:t>
            </a:r>
            <a:r>
              <a:rPr lang="da-DK" baseline="0" dirty="0"/>
              <a:t> </a:t>
            </a:r>
            <a:r>
              <a:rPr lang="da-DK" baseline="0" dirty="0" err="1"/>
              <a:t>was</a:t>
            </a:r>
            <a:r>
              <a:rPr lang="da-DK" baseline="0" dirty="0"/>
              <a:t> </a:t>
            </a:r>
            <a:r>
              <a:rPr lang="da-DK" baseline="0" dirty="0" err="1"/>
              <a:t>approximately</a:t>
            </a:r>
            <a:r>
              <a:rPr lang="da-DK" baseline="0" dirty="0"/>
              <a:t> 60 %. </a:t>
            </a:r>
          </a:p>
          <a:p>
            <a:endParaRPr lang="da-DK" baseline="0" dirty="0"/>
          </a:p>
          <a:p>
            <a:r>
              <a:rPr lang="da-DK" baseline="0" dirty="0"/>
              <a:t>The </a:t>
            </a:r>
            <a:r>
              <a:rPr lang="da-DK" baseline="0" dirty="0" err="1"/>
              <a:t>quick</a:t>
            </a:r>
            <a:r>
              <a:rPr lang="da-DK" baseline="0" dirty="0"/>
              <a:t> </a:t>
            </a:r>
            <a:r>
              <a:rPr lang="da-DK" baseline="0" dirty="0" err="1"/>
              <a:t>inplementation</a:t>
            </a:r>
            <a:r>
              <a:rPr lang="da-DK" baseline="0" dirty="0"/>
              <a:t> of the </a:t>
            </a:r>
            <a:r>
              <a:rPr lang="da-DK" baseline="0" dirty="0" err="1"/>
              <a:t>biosimilar</a:t>
            </a:r>
            <a:r>
              <a:rPr lang="da-DK" baseline="0" dirty="0"/>
              <a:t> </a:t>
            </a:r>
            <a:r>
              <a:rPr lang="da-DK" baseline="0" dirty="0" err="1"/>
              <a:t>medicines</a:t>
            </a:r>
            <a:r>
              <a:rPr lang="da-DK" baseline="0" dirty="0"/>
              <a:t> in the </a:t>
            </a:r>
            <a:r>
              <a:rPr lang="da-DK" baseline="0" dirty="0" err="1"/>
              <a:t>clinic</a:t>
            </a:r>
            <a:r>
              <a:rPr lang="da-DK" baseline="0" dirty="0"/>
              <a:t> </a:t>
            </a:r>
            <a:r>
              <a:rPr lang="da-DK" baseline="0" dirty="0" err="1"/>
              <a:t>allowed</a:t>
            </a:r>
            <a:r>
              <a:rPr lang="da-DK" baseline="0" dirty="0"/>
              <a:t> </a:t>
            </a:r>
            <a:r>
              <a:rPr lang="da-DK" baseline="0" dirty="0" err="1"/>
              <a:t>us</a:t>
            </a:r>
            <a:r>
              <a:rPr lang="da-DK" baseline="0" dirty="0"/>
              <a:t> to </a:t>
            </a:r>
            <a:r>
              <a:rPr lang="da-DK" baseline="0" dirty="0" err="1"/>
              <a:t>make</a:t>
            </a:r>
            <a:r>
              <a:rPr lang="da-DK" baseline="0" dirty="0"/>
              <a:t> the most of the </a:t>
            </a:r>
            <a:r>
              <a:rPr lang="da-DK" baseline="0" dirty="0" err="1"/>
              <a:t>price</a:t>
            </a:r>
            <a:r>
              <a:rPr lang="da-DK" baseline="0" dirty="0"/>
              <a:t> </a:t>
            </a:r>
            <a:r>
              <a:rPr lang="da-DK" baseline="0" dirty="0" err="1"/>
              <a:t>reductions</a:t>
            </a:r>
            <a:r>
              <a:rPr lang="da-DK" baseline="0" dirty="0"/>
              <a:t> – with an </a:t>
            </a:r>
            <a:r>
              <a:rPr lang="da-DK" baseline="0" dirty="0" err="1"/>
              <a:t>annual</a:t>
            </a:r>
            <a:r>
              <a:rPr lang="da-DK" baseline="0" dirty="0"/>
              <a:t> </a:t>
            </a:r>
            <a:r>
              <a:rPr lang="da-DK" baseline="0" dirty="0" err="1"/>
              <a:t>saving</a:t>
            </a:r>
            <a:r>
              <a:rPr lang="da-DK" baseline="0" dirty="0"/>
              <a:t> on </a:t>
            </a:r>
          </a:p>
          <a:p>
            <a:r>
              <a:rPr lang="da-DK" baseline="0" dirty="0" err="1"/>
              <a:t>infliximab</a:t>
            </a:r>
            <a:r>
              <a:rPr lang="da-DK" baseline="0" dirty="0"/>
              <a:t> of </a:t>
            </a:r>
            <a:r>
              <a:rPr lang="da-DK" baseline="0" dirty="0" err="1"/>
              <a:t>approx</a:t>
            </a:r>
            <a:r>
              <a:rPr lang="da-DK" baseline="0" dirty="0"/>
              <a:t>. 22 million Euros in the </a:t>
            </a:r>
            <a:r>
              <a:rPr lang="da-DK" baseline="0" dirty="0" err="1"/>
              <a:t>first</a:t>
            </a:r>
            <a:r>
              <a:rPr lang="da-DK" baseline="0" dirty="0"/>
              <a:t> </a:t>
            </a:r>
            <a:r>
              <a:rPr lang="da-DK" baseline="0" dirty="0" err="1"/>
              <a:t>year</a:t>
            </a:r>
            <a:r>
              <a:rPr lang="da-DK" baseline="0" dirty="0"/>
              <a:t> </a:t>
            </a:r>
            <a:r>
              <a:rPr lang="da-DK" baseline="0" dirty="0" err="1"/>
              <a:t>after</a:t>
            </a:r>
            <a:r>
              <a:rPr lang="da-DK" baseline="0" dirty="0"/>
              <a:t> </a:t>
            </a:r>
            <a:r>
              <a:rPr lang="da-DK" baseline="0" dirty="0" err="1"/>
              <a:t>introduction</a:t>
            </a:r>
            <a:r>
              <a:rPr lang="da-DK" baseline="0" dirty="0"/>
              <a:t> </a:t>
            </a:r>
          </a:p>
          <a:p>
            <a:r>
              <a:rPr lang="da-DK" baseline="0" dirty="0"/>
              <a:t>– and an </a:t>
            </a:r>
            <a:r>
              <a:rPr lang="da-DK" baseline="0" dirty="0" err="1"/>
              <a:t>estimated</a:t>
            </a:r>
            <a:r>
              <a:rPr lang="da-DK" baseline="0" dirty="0"/>
              <a:t> </a:t>
            </a:r>
            <a:r>
              <a:rPr lang="da-DK" baseline="0" dirty="0" err="1"/>
              <a:t>annual</a:t>
            </a:r>
            <a:r>
              <a:rPr lang="da-DK" baseline="0" dirty="0"/>
              <a:t> </a:t>
            </a:r>
            <a:r>
              <a:rPr lang="da-DK" baseline="0" dirty="0" err="1"/>
              <a:t>saving</a:t>
            </a:r>
            <a:r>
              <a:rPr lang="da-DK" baseline="0" dirty="0"/>
              <a:t> of 15 million Euros in the </a:t>
            </a:r>
            <a:r>
              <a:rPr lang="da-DK" baseline="0" dirty="0" err="1"/>
              <a:t>first</a:t>
            </a:r>
            <a:r>
              <a:rPr lang="da-DK" baseline="0" dirty="0"/>
              <a:t> </a:t>
            </a:r>
            <a:r>
              <a:rPr lang="da-DK" baseline="0" dirty="0" err="1"/>
              <a:t>year</a:t>
            </a:r>
            <a:r>
              <a:rPr lang="da-DK" baseline="0" dirty="0"/>
              <a:t> of </a:t>
            </a:r>
            <a:r>
              <a:rPr lang="da-DK" baseline="0" dirty="0" err="1"/>
              <a:t>using</a:t>
            </a:r>
            <a:r>
              <a:rPr lang="da-DK" baseline="0" dirty="0"/>
              <a:t> </a:t>
            </a:r>
            <a:r>
              <a:rPr lang="da-DK" baseline="0" dirty="0" err="1"/>
              <a:t>biosimilar</a:t>
            </a:r>
            <a:r>
              <a:rPr lang="da-DK" baseline="0" dirty="0"/>
              <a:t> </a:t>
            </a:r>
            <a:r>
              <a:rPr lang="da-DK" baseline="0" dirty="0" err="1"/>
              <a:t>etanercept</a:t>
            </a:r>
            <a:r>
              <a:rPr lang="da-DK" baseline="0" dirty="0"/>
              <a:t>.  </a:t>
            </a:r>
          </a:p>
          <a:p>
            <a:endParaRPr lang="da-DK" baseline="0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B4DC0-9D30-4C90-AB4A-F61D52A9DABA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5085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And</a:t>
            </a:r>
            <a:r>
              <a:rPr lang="da-DK" baseline="0" dirty="0"/>
              <a:t> </a:t>
            </a:r>
            <a:r>
              <a:rPr lang="da-DK" baseline="0" dirty="0" err="1"/>
              <a:t>now</a:t>
            </a:r>
            <a:r>
              <a:rPr lang="da-DK" baseline="0" dirty="0"/>
              <a:t> </a:t>
            </a:r>
            <a:r>
              <a:rPr lang="da-DK" baseline="0" dirty="0" err="1"/>
              <a:t>what</a:t>
            </a:r>
            <a:r>
              <a:rPr lang="da-DK" baseline="0" dirty="0"/>
              <a:t>?   </a:t>
            </a:r>
          </a:p>
          <a:p>
            <a:r>
              <a:rPr lang="da-DK" baseline="0" dirty="0"/>
              <a:t>It </a:t>
            </a:r>
            <a:r>
              <a:rPr lang="da-DK" baseline="0" dirty="0" err="1"/>
              <a:t>would</a:t>
            </a:r>
            <a:r>
              <a:rPr lang="da-DK" baseline="0" dirty="0"/>
              <a:t> </a:t>
            </a:r>
            <a:r>
              <a:rPr lang="da-DK" baseline="0" dirty="0" err="1"/>
              <a:t>be</a:t>
            </a:r>
            <a:r>
              <a:rPr lang="da-DK" baseline="0" dirty="0"/>
              <a:t> </a:t>
            </a:r>
            <a:r>
              <a:rPr lang="da-DK" baseline="0" dirty="0" err="1"/>
              <a:t>nice</a:t>
            </a:r>
            <a:r>
              <a:rPr lang="da-DK" baseline="0" dirty="0"/>
              <a:t> to just </a:t>
            </a:r>
            <a:r>
              <a:rPr lang="da-DK" baseline="0" dirty="0" err="1"/>
              <a:t>lean</a:t>
            </a:r>
            <a:r>
              <a:rPr lang="da-DK" baseline="0" dirty="0"/>
              <a:t> back and sip a cup of </a:t>
            </a:r>
            <a:r>
              <a:rPr lang="da-DK" baseline="0" dirty="0" err="1"/>
              <a:t>coffee</a:t>
            </a:r>
            <a:r>
              <a:rPr lang="da-DK" baseline="0" dirty="0"/>
              <a:t> – but </a:t>
            </a:r>
            <a:r>
              <a:rPr lang="da-DK" baseline="0" dirty="0" err="1"/>
              <a:t>there</a:t>
            </a:r>
            <a:r>
              <a:rPr lang="da-DK" baseline="0" dirty="0"/>
              <a:t> </a:t>
            </a:r>
            <a:r>
              <a:rPr lang="da-DK" baseline="0" dirty="0" err="1"/>
              <a:t>are</a:t>
            </a:r>
            <a:r>
              <a:rPr lang="da-DK" baseline="0" dirty="0"/>
              <a:t> more new </a:t>
            </a:r>
            <a:r>
              <a:rPr lang="da-DK" baseline="0" dirty="0" err="1"/>
              <a:t>biosimilars</a:t>
            </a:r>
            <a:r>
              <a:rPr lang="da-DK" baseline="0" dirty="0"/>
              <a:t> </a:t>
            </a:r>
            <a:r>
              <a:rPr lang="da-DK" baseline="0" dirty="0" err="1"/>
              <a:t>standing</a:t>
            </a:r>
            <a:r>
              <a:rPr lang="da-DK" baseline="0" dirty="0"/>
              <a:t> in line at EMA – waiting to </a:t>
            </a:r>
            <a:r>
              <a:rPr lang="da-DK" baseline="0" dirty="0" err="1"/>
              <a:t>be</a:t>
            </a:r>
            <a:r>
              <a:rPr lang="da-DK" baseline="0" dirty="0"/>
              <a:t> </a:t>
            </a:r>
            <a:r>
              <a:rPr lang="da-DK" baseline="0" dirty="0" err="1"/>
              <a:t>introduced</a:t>
            </a:r>
            <a:r>
              <a:rPr lang="da-DK" baseline="0" dirty="0"/>
              <a:t> </a:t>
            </a:r>
            <a:r>
              <a:rPr lang="da-DK" baseline="0" dirty="0" err="1"/>
              <a:t>into</a:t>
            </a:r>
            <a:r>
              <a:rPr lang="da-DK" baseline="0" dirty="0"/>
              <a:t> the Danish </a:t>
            </a:r>
            <a:r>
              <a:rPr lang="da-DK" baseline="0" dirty="0" err="1"/>
              <a:t>market</a:t>
            </a:r>
            <a:r>
              <a:rPr lang="da-DK" baseline="0" dirty="0"/>
              <a:t>. </a:t>
            </a:r>
          </a:p>
          <a:p>
            <a:endParaRPr lang="da-DK" baseline="0" dirty="0"/>
          </a:p>
          <a:p>
            <a:r>
              <a:rPr lang="da-DK" baseline="0" dirty="0" err="1"/>
              <a:t>Next</a:t>
            </a:r>
            <a:r>
              <a:rPr lang="da-DK" baseline="0" dirty="0"/>
              <a:t> up is </a:t>
            </a:r>
            <a:r>
              <a:rPr lang="da-DK" baseline="0" dirty="0" err="1"/>
              <a:t>rituximab</a:t>
            </a:r>
            <a:r>
              <a:rPr lang="da-DK" baseline="0" dirty="0"/>
              <a:t> -  and with </a:t>
            </a:r>
            <a:r>
              <a:rPr lang="da-DK" baseline="0" dirty="0" err="1"/>
              <a:t>rituximab</a:t>
            </a:r>
            <a:r>
              <a:rPr lang="da-DK" baseline="0" dirty="0"/>
              <a:t> </a:t>
            </a:r>
            <a:r>
              <a:rPr lang="da-DK" baseline="0" dirty="0" err="1"/>
              <a:t>we</a:t>
            </a:r>
            <a:r>
              <a:rPr lang="da-DK" baseline="0" dirty="0"/>
              <a:t> have to </a:t>
            </a:r>
            <a:r>
              <a:rPr lang="da-DK" baseline="0" dirty="0" err="1"/>
              <a:t>adress</a:t>
            </a:r>
            <a:r>
              <a:rPr lang="da-DK" baseline="0" dirty="0"/>
              <a:t> a </a:t>
            </a:r>
            <a:r>
              <a:rPr lang="da-DK" baseline="0" dirty="0" err="1"/>
              <a:t>whole</a:t>
            </a:r>
            <a:r>
              <a:rPr lang="da-DK" baseline="0" dirty="0"/>
              <a:t> new </a:t>
            </a:r>
            <a:r>
              <a:rPr lang="da-DK" baseline="0" dirty="0" err="1"/>
              <a:t>group</a:t>
            </a:r>
            <a:r>
              <a:rPr lang="da-DK" baseline="0" dirty="0"/>
              <a:t> of </a:t>
            </a:r>
            <a:r>
              <a:rPr lang="da-DK" baseline="0" dirty="0" err="1"/>
              <a:t>clinicians</a:t>
            </a:r>
            <a:r>
              <a:rPr lang="da-DK" baseline="0" dirty="0"/>
              <a:t> </a:t>
            </a:r>
            <a:r>
              <a:rPr lang="da-DK" baseline="0" dirty="0" err="1"/>
              <a:t>compared</a:t>
            </a:r>
            <a:r>
              <a:rPr lang="da-DK" baseline="0" dirty="0"/>
              <a:t> to the </a:t>
            </a:r>
            <a:r>
              <a:rPr lang="da-DK" baseline="0" dirty="0" err="1"/>
              <a:t>two</a:t>
            </a:r>
            <a:r>
              <a:rPr lang="da-DK" baseline="0" dirty="0"/>
              <a:t> </a:t>
            </a:r>
            <a:r>
              <a:rPr lang="da-DK" baseline="0" dirty="0" err="1"/>
              <a:t>previous</a:t>
            </a:r>
            <a:r>
              <a:rPr lang="da-DK" baseline="0" dirty="0"/>
              <a:t> </a:t>
            </a:r>
            <a:r>
              <a:rPr lang="da-DK" baseline="0" dirty="0" err="1"/>
              <a:t>biosimilars</a:t>
            </a:r>
            <a:r>
              <a:rPr lang="da-DK" baseline="0" dirty="0"/>
              <a:t>. </a:t>
            </a:r>
          </a:p>
          <a:p>
            <a:r>
              <a:rPr lang="da-DK" baseline="0" dirty="0" err="1"/>
              <a:t>Therefore</a:t>
            </a:r>
            <a:r>
              <a:rPr lang="da-DK" baseline="0" dirty="0"/>
              <a:t> the </a:t>
            </a:r>
            <a:r>
              <a:rPr lang="da-DK" baseline="0" dirty="0" err="1"/>
              <a:t>Taskforce</a:t>
            </a:r>
            <a:r>
              <a:rPr lang="da-DK" baseline="0" dirty="0"/>
              <a:t> </a:t>
            </a:r>
            <a:r>
              <a:rPr lang="da-DK" baseline="0" dirty="0" err="1"/>
              <a:t>will</a:t>
            </a:r>
            <a:r>
              <a:rPr lang="da-DK" baseline="0" dirty="0"/>
              <a:t> </a:t>
            </a:r>
            <a:r>
              <a:rPr lang="da-DK" baseline="0" dirty="0" err="1"/>
              <a:t>continue</a:t>
            </a:r>
            <a:r>
              <a:rPr lang="da-DK" baseline="0" dirty="0"/>
              <a:t> </a:t>
            </a:r>
            <a:r>
              <a:rPr lang="da-DK" baseline="0" dirty="0" err="1"/>
              <a:t>their</a:t>
            </a:r>
            <a:r>
              <a:rPr lang="da-DK" baseline="0" dirty="0"/>
              <a:t> </a:t>
            </a:r>
            <a:r>
              <a:rPr lang="da-DK" baseline="0" dirty="0" err="1"/>
              <a:t>work</a:t>
            </a:r>
            <a:r>
              <a:rPr lang="da-DK" baseline="0" dirty="0"/>
              <a:t> – to </a:t>
            </a:r>
            <a:r>
              <a:rPr lang="da-DK" baseline="0" dirty="0" err="1"/>
              <a:t>ensure</a:t>
            </a:r>
            <a:r>
              <a:rPr lang="da-DK" baseline="0" dirty="0"/>
              <a:t> </a:t>
            </a:r>
            <a:r>
              <a:rPr lang="da-DK" baseline="0" dirty="0" err="1"/>
              <a:t>similar</a:t>
            </a:r>
            <a:r>
              <a:rPr lang="da-DK" baseline="0" dirty="0"/>
              <a:t> </a:t>
            </a:r>
            <a:r>
              <a:rPr lang="da-DK" baseline="0" dirty="0" err="1"/>
              <a:t>successful</a:t>
            </a:r>
            <a:r>
              <a:rPr lang="da-DK" baseline="0" dirty="0"/>
              <a:t> </a:t>
            </a:r>
            <a:r>
              <a:rPr lang="da-DK" baseline="0" dirty="0" err="1"/>
              <a:t>implementation</a:t>
            </a:r>
            <a:r>
              <a:rPr lang="da-DK" baseline="0" dirty="0"/>
              <a:t> in the </a:t>
            </a:r>
            <a:r>
              <a:rPr lang="da-DK" baseline="0" dirty="0" err="1"/>
              <a:t>clinical</a:t>
            </a:r>
            <a:r>
              <a:rPr lang="da-DK" baseline="0" dirty="0"/>
              <a:t> </a:t>
            </a:r>
            <a:r>
              <a:rPr lang="da-DK" baseline="0" dirty="0" err="1"/>
              <a:t>setting</a:t>
            </a:r>
            <a:r>
              <a:rPr lang="da-DK" baseline="0" dirty="0"/>
              <a:t>.  </a:t>
            </a:r>
          </a:p>
          <a:p>
            <a:endParaRPr lang="da-DK" baseline="0" dirty="0"/>
          </a:p>
          <a:p>
            <a:r>
              <a:rPr lang="da-DK" baseline="0" dirty="0" err="1"/>
              <a:t>Thank</a:t>
            </a:r>
            <a:r>
              <a:rPr lang="da-DK" baseline="0" dirty="0"/>
              <a:t> </a:t>
            </a:r>
            <a:r>
              <a:rPr lang="da-DK" baseline="0" dirty="0" err="1"/>
              <a:t>you</a:t>
            </a:r>
            <a:r>
              <a:rPr lang="da-DK" baseline="0" dirty="0"/>
              <a:t> </a:t>
            </a:r>
            <a:r>
              <a:rPr lang="da-DK" baseline="0" dirty="0" err="1"/>
              <a:t>very</a:t>
            </a:r>
            <a:r>
              <a:rPr lang="da-DK" baseline="0" dirty="0"/>
              <a:t> </a:t>
            </a:r>
            <a:r>
              <a:rPr lang="da-DK" baseline="0" dirty="0" err="1"/>
              <a:t>much</a:t>
            </a:r>
            <a:r>
              <a:rPr lang="da-DK" baseline="0" dirty="0"/>
              <a:t> for </a:t>
            </a:r>
            <a:r>
              <a:rPr lang="da-DK" baseline="0" dirty="0" err="1"/>
              <a:t>your</a:t>
            </a:r>
            <a:r>
              <a:rPr lang="da-DK" baseline="0" dirty="0"/>
              <a:t> attention. 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B4DC0-9D30-4C90-AB4A-F61D52A9DABA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7682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8"/>
          <p:cNvSpPr>
            <a:spLocks noGrp="1"/>
          </p:cNvSpPr>
          <p:nvPr>
            <p:ph type="pic" sz="quarter" idx="13"/>
          </p:nvPr>
        </p:nvSpPr>
        <p:spPr>
          <a:xfrm>
            <a:off x="0" y="-794"/>
            <a:ext cx="12195175" cy="6859588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188000" y="2169654"/>
            <a:ext cx="10462956" cy="735562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sp>
        <p:nvSpPr>
          <p:cNvPr id="13" name="Titel 12"/>
          <p:cNvSpPr>
            <a:spLocks noGrp="1"/>
          </p:cNvSpPr>
          <p:nvPr>
            <p:ph type="title"/>
          </p:nvPr>
        </p:nvSpPr>
        <p:spPr>
          <a:xfrm>
            <a:off x="1187999" y="504000"/>
            <a:ext cx="10476000" cy="1620000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288000"/>
          <a:lstStyle>
            <a:lvl1pPr>
              <a:lnSpc>
                <a:spcPts val="5000"/>
              </a:lnSpc>
              <a:defRPr sz="46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5" name="Pladsholder til tekst 14"/>
          <p:cNvSpPr>
            <a:spLocks noGrp="1"/>
          </p:cNvSpPr>
          <p:nvPr>
            <p:ph type="body" sz="quarter" idx="14"/>
          </p:nvPr>
        </p:nvSpPr>
        <p:spPr>
          <a:xfrm>
            <a:off x="1187447" y="5698044"/>
            <a:ext cx="10476000" cy="1008000"/>
          </a:xfrm>
          <a:blipFill dpi="0" rotWithShape="1">
            <a:blip r:embed="rId4"/>
            <a:srcRect/>
            <a:stretch>
              <a:fillRect/>
            </a:stretch>
          </a:blipFill>
        </p:spPr>
        <p:txBody>
          <a:bodyPr tIns="154800" numCol="1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180000" indent="0">
              <a:buNone/>
              <a:defRPr sz="1400">
                <a:solidFill>
                  <a:schemeClr val="bg1"/>
                </a:solidFill>
              </a:defRPr>
            </a:lvl2pPr>
            <a:lvl3pPr marL="360000" indent="0">
              <a:buNone/>
              <a:defRPr sz="1400">
                <a:solidFill>
                  <a:schemeClr val="bg1"/>
                </a:solidFill>
              </a:defRPr>
            </a:lvl3pPr>
            <a:lvl4pPr marL="540000" indent="0">
              <a:buNone/>
              <a:defRPr sz="1400">
                <a:solidFill>
                  <a:schemeClr val="bg1"/>
                </a:solidFill>
              </a:defRPr>
            </a:lvl4pPr>
            <a:lvl5pPr marL="7200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688300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gsorde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>
          <a:xfrm>
            <a:off x="1187999" y="512763"/>
            <a:ext cx="10476000" cy="1008819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 tIns="288000"/>
          <a:lstStyle>
            <a:lvl1pPr>
              <a:lnSpc>
                <a:spcPts val="5000"/>
              </a:lnSpc>
              <a:defRPr sz="46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7" name="Pladsholder til tekst 17"/>
          <p:cNvSpPr>
            <a:spLocks noGrp="1"/>
          </p:cNvSpPr>
          <p:nvPr>
            <p:ph type="body" sz="quarter" idx="18"/>
          </p:nvPr>
        </p:nvSpPr>
        <p:spPr>
          <a:xfrm>
            <a:off x="10814111" y="6418126"/>
            <a:ext cx="882000" cy="172800"/>
          </a:xfrm>
          <a:blipFill>
            <a:blip r:embed="rId3"/>
            <a:stretch>
              <a:fillRect/>
            </a:stretch>
          </a:blipFill>
        </p:spPr>
        <p:txBody>
          <a:bodyPr wrap="none"/>
          <a:lstStyle>
            <a:lvl1pPr marL="0" indent="0">
              <a:buNone/>
              <a:defRPr sz="100"/>
            </a:lvl1pPr>
            <a:lvl2pPr marL="180000" indent="0">
              <a:buNone/>
              <a:defRPr sz="100"/>
            </a:lvl2pPr>
            <a:lvl3pPr marL="360000" indent="0">
              <a:buNone/>
              <a:defRPr sz="100"/>
            </a:lvl3pPr>
            <a:lvl4pPr marL="540000" indent="0">
              <a:buNone/>
              <a:defRPr sz="100"/>
            </a:lvl4pPr>
            <a:lvl5pPr marL="720000" indent="0">
              <a:buNone/>
              <a:defRPr sz="100"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02207" y="1808163"/>
            <a:ext cx="7754400" cy="4177471"/>
          </a:xfrm>
        </p:spPr>
        <p:txBody>
          <a:bodyPr numCol="1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1188000" y="6408000"/>
            <a:ext cx="1057159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839E6D-65AE-4A5D-A02A-FC3292F73889}" type="datetime3">
              <a:rPr lang="da-DK" smtClean="0"/>
              <a:pPr/>
              <a:t>10.03.2017</a:t>
            </a:fld>
            <a:endParaRPr lang="da-DK" dirty="0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245159" y="6408000"/>
            <a:ext cx="5400000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Sidefod til AMGROS powerpoint præsentation</a:t>
            </a:r>
            <a:endParaRPr lang="da-DK" dirty="0"/>
          </a:p>
        </p:txBody>
      </p:sp>
      <p:sp>
        <p:nvSpPr>
          <p:cNvPr id="8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336947" y="6408000"/>
            <a:ext cx="612378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289BBF-9D9D-4D08-8FE3-26375C759975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Pladsholder til tekst 9"/>
          <p:cNvSpPr>
            <a:spLocks noGrp="1"/>
          </p:cNvSpPr>
          <p:nvPr>
            <p:ph type="body" sz="quarter" idx="15"/>
          </p:nvPr>
        </p:nvSpPr>
        <p:spPr>
          <a:xfrm>
            <a:off x="1188000" y="6296400"/>
            <a:ext cx="10479600" cy="14400"/>
          </a:xfr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2751841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_m_pillegrafi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39E6D-65AE-4A5D-A02A-FC3292F73889}" type="datetime3">
              <a:rPr lang="da-DK" smtClean="0"/>
              <a:t>10.03.2017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Sidefod til AMGROS powerpoint præsentation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9BBF-9D9D-4D08-8FE3-26375C759975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titel 1"/>
          <p:cNvSpPr>
            <a:spLocks noGrp="1"/>
          </p:cNvSpPr>
          <p:nvPr>
            <p:ph type="title"/>
          </p:nvPr>
        </p:nvSpPr>
        <p:spPr>
          <a:xfrm>
            <a:off x="1187999" y="504000"/>
            <a:ext cx="10476000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lnSpc>
                <a:spcPts val="34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9" name="Pladsholder til tekst 11"/>
          <p:cNvSpPr>
            <a:spLocks noGrp="1"/>
          </p:cNvSpPr>
          <p:nvPr>
            <p:ph type="body" sz="quarter" idx="13"/>
          </p:nvPr>
        </p:nvSpPr>
        <p:spPr>
          <a:xfrm>
            <a:off x="1187450" y="1800000"/>
            <a:ext cx="7754453" cy="4140000"/>
          </a:xfrm>
        </p:spPr>
        <p:txBody>
          <a:bodyPr numCol="1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0" name="Pladsholder til tekst 9"/>
          <p:cNvSpPr>
            <a:spLocks noGrp="1"/>
          </p:cNvSpPr>
          <p:nvPr>
            <p:ph type="body" sz="quarter" idx="14"/>
          </p:nvPr>
        </p:nvSpPr>
        <p:spPr>
          <a:xfrm>
            <a:off x="1188000" y="6296400"/>
            <a:ext cx="10479600" cy="144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62170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elstart_foto_pill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6800" cy="6859588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02207" y="5616000"/>
            <a:ext cx="10476000" cy="369634"/>
          </a:xfrm>
        </p:spPr>
        <p:txBody>
          <a:bodyPr numCol="1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sp>
        <p:nvSpPr>
          <p:cNvPr id="13" name="Titel 12"/>
          <p:cNvSpPr>
            <a:spLocks noGrp="1"/>
          </p:cNvSpPr>
          <p:nvPr>
            <p:ph type="title"/>
          </p:nvPr>
        </p:nvSpPr>
        <p:spPr>
          <a:xfrm>
            <a:off x="1187999" y="3960000"/>
            <a:ext cx="10476000" cy="1620000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288000"/>
          <a:lstStyle>
            <a:lvl1pPr>
              <a:lnSpc>
                <a:spcPts val="5000"/>
              </a:lnSpc>
              <a:defRPr sz="46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7" name="Pladsholder til tekst 17"/>
          <p:cNvSpPr>
            <a:spLocks noGrp="1"/>
          </p:cNvSpPr>
          <p:nvPr>
            <p:ph type="body" sz="quarter" idx="18"/>
          </p:nvPr>
        </p:nvSpPr>
        <p:spPr>
          <a:xfrm>
            <a:off x="10814111" y="6418126"/>
            <a:ext cx="882000" cy="172800"/>
          </a:xfrm>
          <a:blipFill>
            <a:blip r:embed="rId4"/>
            <a:stretch>
              <a:fillRect/>
            </a:stretch>
          </a:blipFill>
        </p:spPr>
        <p:txBody>
          <a:bodyPr wrap="none"/>
          <a:lstStyle>
            <a:lvl1pPr marL="0" indent="0">
              <a:buNone/>
              <a:defRPr sz="100"/>
            </a:lvl1pPr>
            <a:lvl2pPr marL="180000" indent="0">
              <a:buNone/>
              <a:defRPr sz="100"/>
            </a:lvl2pPr>
            <a:lvl3pPr marL="360000" indent="0">
              <a:buNone/>
              <a:defRPr sz="100"/>
            </a:lvl3pPr>
            <a:lvl4pPr marL="540000" indent="0">
              <a:buNone/>
              <a:defRPr sz="100"/>
            </a:lvl4pPr>
            <a:lvl5pPr marL="720000" indent="0">
              <a:buNone/>
              <a:defRPr sz="100"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834192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elstart med farv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/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12195175" cy="6859588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5" name="Pladsholder til billede 4"/>
          <p:cNvSpPr>
            <a:spLocks noGrp="1"/>
          </p:cNvSpPr>
          <p:nvPr>
            <p:ph type="pic" sz="quarter" idx="19"/>
          </p:nvPr>
        </p:nvSpPr>
        <p:spPr>
          <a:xfrm>
            <a:off x="0" y="3537806"/>
            <a:ext cx="12195175" cy="3321783"/>
          </a:xfrm>
          <a:solidFill>
            <a:schemeClr val="tx2">
              <a:alpha val="85000"/>
            </a:schemeClr>
          </a:solidFill>
        </p:spPr>
        <p:txBody>
          <a:bodyPr/>
          <a:lstStyle>
            <a:lvl1pPr marL="0" indent="0">
              <a:buFontTx/>
              <a:buNone/>
              <a:defRPr sz="400"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02207" y="5616000"/>
            <a:ext cx="10476000" cy="369634"/>
          </a:xfrm>
        </p:spPr>
        <p:txBody>
          <a:bodyPr numCol="1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sp>
        <p:nvSpPr>
          <p:cNvPr id="13" name="Titel 12"/>
          <p:cNvSpPr>
            <a:spLocks noGrp="1"/>
          </p:cNvSpPr>
          <p:nvPr>
            <p:ph type="title"/>
          </p:nvPr>
        </p:nvSpPr>
        <p:spPr>
          <a:xfrm>
            <a:off x="1187999" y="3960000"/>
            <a:ext cx="10476000" cy="1620000"/>
          </a:xfr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288000"/>
          <a:lstStyle>
            <a:lvl1pPr>
              <a:lnSpc>
                <a:spcPts val="5000"/>
              </a:lnSpc>
              <a:defRPr sz="46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7" name="Pladsholder til tekst 17"/>
          <p:cNvSpPr>
            <a:spLocks noGrp="1"/>
          </p:cNvSpPr>
          <p:nvPr>
            <p:ph type="body" sz="quarter" idx="18"/>
          </p:nvPr>
        </p:nvSpPr>
        <p:spPr>
          <a:xfrm>
            <a:off x="10814111" y="6418126"/>
            <a:ext cx="882000" cy="172800"/>
          </a:xfrm>
          <a:blipFill>
            <a:blip r:embed="rId5"/>
            <a:stretch>
              <a:fillRect/>
            </a:stretch>
          </a:blipFill>
        </p:spPr>
        <p:txBody>
          <a:bodyPr wrap="none"/>
          <a:lstStyle>
            <a:lvl1pPr marL="0" indent="0">
              <a:buNone/>
              <a:defRPr sz="100"/>
            </a:lvl1pPr>
            <a:lvl2pPr marL="180000" indent="0">
              <a:buNone/>
              <a:defRPr sz="100"/>
            </a:lvl2pPr>
            <a:lvl3pPr marL="360000" indent="0">
              <a:buNone/>
              <a:defRPr sz="100"/>
            </a:lvl3pPr>
            <a:lvl4pPr marL="540000" indent="0">
              <a:buNone/>
              <a:defRPr sz="100"/>
            </a:lvl4pPr>
            <a:lvl5pPr marL="720000" indent="0">
              <a:buNone/>
              <a:defRPr sz="100"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2795053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39E6D-65AE-4A5D-A02A-FC3292F73889}" type="datetime3">
              <a:rPr lang="da-DK" smtClean="0"/>
              <a:t>10.03.2017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Sidefod til AMGROS powerpoint præsentation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9BBF-9D9D-4D08-8FE3-26375C759975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titel 1"/>
          <p:cNvSpPr>
            <a:spLocks noGrp="1"/>
          </p:cNvSpPr>
          <p:nvPr>
            <p:ph type="title"/>
          </p:nvPr>
        </p:nvSpPr>
        <p:spPr>
          <a:xfrm>
            <a:off x="1187999" y="504000"/>
            <a:ext cx="10476000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2" name="Pladsholder til tekst 11"/>
          <p:cNvSpPr>
            <a:spLocks noGrp="1"/>
          </p:cNvSpPr>
          <p:nvPr>
            <p:ph type="body" sz="quarter" idx="13"/>
          </p:nvPr>
        </p:nvSpPr>
        <p:spPr>
          <a:xfrm>
            <a:off x="1187450" y="1800000"/>
            <a:ext cx="10476549" cy="4140000"/>
          </a:xfrm>
        </p:spPr>
        <p:txBody>
          <a:bodyPr numCol="1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0" name="Pladsholder til tekst 9"/>
          <p:cNvSpPr>
            <a:spLocks noGrp="1"/>
          </p:cNvSpPr>
          <p:nvPr>
            <p:ph type="body" sz="quarter" idx="14"/>
          </p:nvPr>
        </p:nvSpPr>
        <p:spPr>
          <a:xfrm>
            <a:off x="1188000" y="6296400"/>
            <a:ext cx="10479600" cy="14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105783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og illust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39E6D-65AE-4A5D-A02A-FC3292F73889}" type="datetime3">
              <a:rPr lang="da-DK" smtClean="0"/>
              <a:t>10.03.2017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Sidefod til AMGROS powerpoint præsentation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9BBF-9D9D-4D08-8FE3-26375C759975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titel 1"/>
          <p:cNvSpPr>
            <a:spLocks noGrp="1"/>
          </p:cNvSpPr>
          <p:nvPr>
            <p:ph type="title"/>
          </p:nvPr>
        </p:nvSpPr>
        <p:spPr>
          <a:xfrm>
            <a:off x="1187998" y="504000"/>
            <a:ext cx="10476000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6"/>
          </p:nvPr>
        </p:nvSpPr>
        <p:spPr>
          <a:xfrm>
            <a:off x="8415176" y="1800225"/>
            <a:ext cx="3780000" cy="4140200"/>
          </a:xfr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11" name="Pladsholder til tekst 9"/>
          <p:cNvSpPr>
            <a:spLocks noGrp="1"/>
          </p:cNvSpPr>
          <p:nvPr>
            <p:ph type="body" sz="quarter" idx="14"/>
          </p:nvPr>
        </p:nvSpPr>
        <p:spPr>
          <a:xfrm>
            <a:off x="1188000" y="6296400"/>
            <a:ext cx="10479600" cy="14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9" name="Pladsholder til tekst 8"/>
          <p:cNvSpPr>
            <a:spLocks noGrp="1"/>
          </p:cNvSpPr>
          <p:nvPr>
            <p:ph type="body" sz="quarter" idx="17"/>
          </p:nvPr>
        </p:nvSpPr>
        <p:spPr>
          <a:xfrm>
            <a:off x="0" y="1800000"/>
            <a:ext cx="8416800" cy="4140000"/>
          </a:xfrm>
        </p:spPr>
        <p:txBody>
          <a:bodyPr lIns="1188000" rIns="25200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47710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illustration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39E6D-65AE-4A5D-A02A-FC3292F73889}" type="datetime3">
              <a:rPr lang="da-DK" smtClean="0"/>
              <a:t>10.03.2017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Sidefod til AMGROS powerpoint præsentation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9BBF-9D9D-4D08-8FE3-26375C759975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titel 1"/>
          <p:cNvSpPr>
            <a:spLocks noGrp="1"/>
          </p:cNvSpPr>
          <p:nvPr>
            <p:ph type="title"/>
          </p:nvPr>
        </p:nvSpPr>
        <p:spPr>
          <a:xfrm>
            <a:off x="1187999" y="504000"/>
            <a:ext cx="10397417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99" y="6297415"/>
            <a:ext cx="10480126" cy="12699"/>
          </a:xfrm>
          <a:prstGeom prst="rect">
            <a:avLst/>
          </a:prstGeom>
        </p:spPr>
      </p:pic>
      <p:sp>
        <p:nvSpPr>
          <p:cNvPr id="3" name="Pladsholder til billede 2"/>
          <p:cNvSpPr>
            <a:spLocks noGrp="1"/>
          </p:cNvSpPr>
          <p:nvPr>
            <p:ph type="pic" sz="quarter" idx="16"/>
          </p:nvPr>
        </p:nvSpPr>
        <p:spPr>
          <a:xfrm>
            <a:off x="0" y="1800225"/>
            <a:ext cx="3779838" cy="4140200"/>
          </a:xfrm>
          <a:solidFill>
            <a:schemeClr val="bg1"/>
          </a:solid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7" name="Pladsholder til tekst 6"/>
          <p:cNvSpPr>
            <a:spLocks noGrp="1"/>
          </p:cNvSpPr>
          <p:nvPr>
            <p:ph type="body" sz="quarter" idx="17"/>
          </p:nvPr>
        </p:nvSpPr>
        <p:spPr>
          <a:xfrm>
            <a:off x="3779838" y="1800225"/>
            <a:ext cx="8416800" cy="4140000"/>
          </a:xfrm>
          <a:solidFill>
            <a:schemeClr val="bg1"/>
          </a:solidFill>
        </p:spPr>
        <p:txBody>
          <a:bodyPr lIns="180000" rIns="25200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pic>
        <p:nvPicPr>
          <p:cNvPr id="10" name="Bille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99" y="6297415"/>
            <a:ext cx="10480126" cy="1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9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kst illustration høj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39E6D-65AE-4A5D-A02A-FC3292F73889}" type="datetime3">
              <a:rPr lang="da-DK" smtClean="0"/>
              <a:t>10.03.2017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Sidefod til AMGROS powerpoint præsentation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9BBF-9D9D-4D08-8FE3-26375C759975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titel 1"/>
          <p:cNvSpPr>
            <a:spLocks noGrp="1"/>
          </p:cNvSpPr>
          <p:nvPr>
            <p:ph type="title"/>
          </p:nvPr>
        </p:nvSpPr>
        <p:spPr>
          <a:xfrm>
            <a:off x="1187999" y="504000"/>
            <a:ext cx="10397417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99" y="6297415"/>
            <a:ext cx="10480126" cy="12699"/>
          </a:xfrm>
          <a:prstGeom prst="rect">
            <a:avLst/>
          </a:prstGeom>
        </p:spPr>
      </p:pic>
      <p:sp>
        <p:nvSpPr>
          <p:cNvPr id="3" name="Pladsholder til billede 2"/>
          <p:cNvSpPr>
            <a:spLocks noGrp="1"/>
          </p:cNvSpPr>
          <p:nvPr>
            <p:ph type="pic" sz="quarter" idx="16"/>
          </p:nvPr>
        </p:nvSpPr>
        <p:spPr>
          <a:xfrm>
            <a:off x="8415338" y="1800000"/>
            <a:ext cx="3779837" cy="4140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7" name="Pladsholder til tekst 6"/>
          <p:cNvSpPr>
            <a:spLocks noGrp="1"/>
          </p:cNvSpPr>
          <p:nvPr>
            <p:ph type="body" sz="quarter" idx="17"/>
          </p:nvPr>
        </p:nvSpPr>
        <p:spPr>
          <a:xfrm>
            <a:off x="0" y="1800000"/>
            <a:ext cx="8416800" cy="4140000"/>
          </a:xfrm>
          <a:solidFill>
            <a:schemeClr val="bg2"/>
          </a:solidFill>
        </p:spPr>
        <p:txBody>
          <a:bodyPr lIns="1188000" tIns="252000" rIns="25200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pic>
        <p:nvPicPr>
          <p:cNvPr id="10" name="Bille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99" y="6297415"/>
            <a:ext cx="10480126" cy="1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654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ekst illustration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39E6D-65AE-4A5D-A02A-FC3292F73889}" type="datetime3">
              <a:rPr lang="da-DK" smtClean="0"/>
              <a:t>10.03.2017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Sidefod til AMGROS powerpoint præsentation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9BBF-9D9D-4D08-8FE3-26375C759975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titel 1"/>
          <p:cNvSpPr>
            <a:spLocks noGrp="1"/>
          </p:cNvSpPr>
          <p:nvPr>
            <p:ph type="title"/>
          </p:nvPr>
        </p:nvSpPr>
        <p:spPr>
          <a:xfrm>
            <a:off x="1187999" y="504000"/>
            <a:ext cx="10397417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99" y="6297415"/>
            <a:ext cx="10480126" cy="12699"/>
          </a:xfrm>
          <a:prstGeom prst="rect">
            <a:avLst/>
          </a:prstGeom>
        </p:spPr>
      </p:pic>
      <p:sp>
        <p:nvSpPr>
          <p:cNvPr id="3" name="Pladsholder til billede 2"/>
          <p:cNvSpPr>
            <a:spLocks noGrp="1"/>
          </p:cNvSpPr>
          <p:nvPr>
            <p:ph type="pic" sz="quarter" idx="16"/>
          </p:nvPr>
        </p:nvSpPr>
        <p:spPr>
          <a:xfrm>
            <a:off x="0" y="1800225"/>
            <a:ext cx="3779838" cy="4140200"/>
          </a:xfrm>
          <a:solidFill>
            <a:schemeClr val="bg2"/>
          </a:solidFill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7" name="Pladsholder til tekst 6"/>
          <p:cNvSpPr>
            <a:spLocks noGrp="1"/>
          </p:cNvSpPr>
          <p:nvPr>
            <p:ph type="body" sz="quarter" idx="17"/>
          </p:nvPr>
        </p:nvSpPr>
        <p:spPr>
          <a:xfrm>
            <a:off x="3779838" y="1800225"/>
            <a:ext cx="8416800" cy="4140000"/>
          </a:xfrm>
          <a:solidFill>
            <a:schemeClr val="bg2"/>
          </a:solidFill>
        </p:spPr>
        <p:txBody>
          <a:bodyPr lIns="180000" tIns="252000" rIns="252000" bIns="25200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pic>
        <p:nvPicPr>
          <p:cNvPr id="10" name="Bille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99" y="6297415"/>
            <a:ext cx="10480126" cy="1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958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slide_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39E6D-65AE-4A5D-A02A-FC3292F73889}" type="datetime3">
              <a:rPr lang="da-DK" smtClean="0"/>
              <a:t>10.03.2017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Sidefod til AMGROS powerpoint præsentation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9BBF-9D9D-4D08-8FE3-26375C759975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titel 1"/>
          <p:cNvSpPr>
            <a:spLocks noGrp="1"/>
          </p:cNvSpPr>
          <p:nvPr>
            <p:ph type="title"/>
          </p:nvPr>
        </p:nvSpPr>
        <p:spPr>
          <a:xfrm>
            <a:off x="1187999" y="504000"/>
            <a:ext cx="10397417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99" y="6297415"/>
            <a:ext cx="10480126" cy="12699"/>
          </a:xfrm>
          <a:prstGeom prst="rect">
            <a:avLst/>
          </a:prstGeom>
        </p:spPr>
      </p:pic>
      <p:sp>
        <p:nvSpPr>
          <p:cNvPr id="7" name="Pladsholder til tekst 6"/>
          <p:cNvSpPr>
            <a:spLocks noGrp="1"/>
          </p:cNvSpPr>
          <p:nvPr>
            <p:ph type="body" sz="quarter" idx="16"/>
          </p:nvPr>
        </p:nvSpPr>
        <p:spPr>
          <a:xfrm>
            <a:off x="0" y="1808162"/>
            <a:ext cx="12195175" cy="4141787"/>
          </a:xfrm>
          <a:solidFill>
            <a:schemeClr val="bg2"/>
          </a:solidFill>
        </p:spPr>
        <p:txBody>
          <a:bodyPr lIns="1188000" tIns="252000" rIns="1800000" bIns="25200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pic>
        <p:nvPicPr>
          <p:cNvPr id="10" name="Bille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99" y="6297415"/>
            <a:ext cx="10480126" cy="1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271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stort foto,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3200" cy="6858000"/>
          </a:xfr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640E-D672-4D68-87D7-5B236FB0DD5C}" type="datetime3">
              <a:rPr lang="da-DK" smtClean="0"/>
              <a:t>10.03.2017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Sidefod til AMGROS PowerPoint præsentation</a:t>
            </a:r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9BBF-9D9D-4D08-8FE3-26375C759975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Pladsholder til tekst 9"/>
          <p:cNvSpPr>
            <a:spLocks noGrp="1"/>
          </p:cNvSpPr>
          <p:nvPr>
            <p:ph type="body" sz="quarter" idx="14"/>
          </p:nvPr>
        </p:nvSpPr>
        <p:spPr>
          <a:xfrm>
            <a:off x="1188000" y="6296400"/>
            <a:ext cx="10479600" cy="14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1" name="Pladsholder til tekst 17"/>
          <p:cNvSpPr>
            <a:spLocks noGrp="1"/>
          </p:cNvSpPr>
          <p:nvPr>
            <p:ph type="body" sz="quarter" idx="18"/>
          </p:nvPr>
        </p:nvSpPr>
        <p:spPr>
          <a:xfrm>
            <a:off x="10814111" y="6418126"/>
            <a:ext cx="882000" cy="172800"/>
          </a:xfrm>
          <a:blipFill>
            <a:blip r:embed="rId3"/>
            <a:stretch>
              <a:fillRect/>
            </a:stretch>
          </a:blipFill>
        </p:spPr>
        <p:txBody>
          <a:bodyPr wrap="none"/>
          <a:lstStyle>
            <a:lvl1pPr marL="0" indent="0">
              <a:buNone/>
              <a:defRPr sz="100"/>
            </a:lvl1pPr>
            <a:lvl2pPr marL="180000" indent="0">
              <a:buNone/>
              <a:defRPr sz="100"/>
            </a:lvl2pPr>
            <a:lvl3pPr marL="360000" indent="0">
              <a:buNone/>
              <a:defRPr sz="100"/>
            </a:lvl3pPr>
            <a:lvl4pPr marL="540000" indent="0">
              <a:buNone/>
              <a:defRPr sz="100"/>
            </a:lvl4pPr>
            <a:lvl5pPr marL="720000" indent="0">
              <a:buNone/>
              <a:defRPr sz="100"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2377974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39E6D-65AE-4A5D-A02A-FC3292F73889}" type="datetime3">
              <a:rPr lang="da-DK" smtClean="0"/>
              <a:t>10.03.2017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Sidefod til AMGROS powerpoint præsentation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9BBF-9D9D-4D08-8FE3-26375C759975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titel 1"/>
          <p:cNvSpPr>
            <a:spLocks noGrp="1"/>
          </p:cNvSpPr>
          <p:nvPr>
            <p:ph type="title"/>
          </p:nvPr>
        </p:nvSpPr>
        <p:spPr>
          <a:xfrm>
            <a:off x="1187999" y="504000"/>
            <a:ext cx="10476000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99" y="6297415"/>
            <a:ext cx="10480126" cy="12699"/>
          </a:xfrm>
          <a:prstGeom prst="rect">
            <a:avLst/>
          </a:prstGeom>
        </p:spPr>
      </p:pic>
      <p:sp>
        <p:nvSpPr>
          <p:cNvPr id="3" name="Pladsholder til tabel 2"/>
          <p:cNvSpPr>
            <a:spLocks noGrp="1"/>
          </p:cNvSpPr>
          <p:nvPr>
            <p:ph type="tbl" sz="quarter" idx="13"/>
          </p:nvPr>
        </p:nvSpPr>
        <p:spPr>
          <a:xfrm>
            <a:off x="1187450" y="1800000"/>
            <a:ext cx="10476000" cy="414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/>
              <a:t>Klik på ikonet for at tilføje en tabel</a:t>
            </a:r>
            <a:endParaRPr lang="da-DK" dirty="0"/>
          </a:p>
        </p:txBody>
      </p:sp>
      <p:pic>
        <p:nvPicPr>
          <p:cNvPr id="10" name="Bille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99" y="6297415"/>
            <a:ext cx="10480126" cy="1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502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640E-D672-4D68-87D7-5B236FB0DD5C}" type="datetime3">
              <a:rPr lang="da-DK" smtClean="0"/>
              <a:t>10.03.2017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Sidefod til AMGROS PowerPoint præsentation</a:t>
            </a:r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9BBF-9D9D-4D08-8FE3-26375C759975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Pladsholder til diagram 6"/>
          <p:cNvSpPr>
            <a:spLocks noGrp="1"/>
          </p:cNvSpPr>
          <p:nvPr>
            <p:ph type="chart" sz="quarter" idx="13"/>
          </p:nvPr>
        </p:nvSpPr>
        <p:spPr>
          <a:xfrm>
            <a:off x="1058400" y="1630082"/>
            <a:ext cx="10728000" cy="4392000"/>
          </a:xfrm>
        </p:spPr>
        <p:txBody>
          <a:bodyPr/>
          <a:lstStyle/>
          <a:p>
            <a:r>
              <a:rPr lang="da-DK"/>
              <a:t>Klik på ikonet for at tilføje et diagram</a:t>
            </a:r>
            <a:endParaRPr lang="da-DK" dirty="0"/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99" y="6297415"/>
            <a:ext cx="10480126" cy="12699"/>
          </a:xfrm>
          <a:prstGeom prst="rect">
            <a:avLst/>
          </a:prstGeom>
        </p:spPr>
      </p:pic>
      <p:sp>
        <p:nvSpPr>
          <p:cNvPr id="10" name="Pladsholder til tekst 17"/>
          <p:cNvSpPr>
            <a:spLocks noGrp="1"/>
          </p:cNvSpPr>
          <p:nvPr>
            <p:ph type="body" sz="quarter" idx="18"/>
          </p:nvPr>
        </p:nvSpPr>
        <p:spPr>
          <a:xfrm>
            <a:off x="10814111" y="6418126"/>
            <a:ext cx="882000" cy="172800"/>
          </a:xfrm>
          <a:blipFill>
            <a:blip r:embed="rId3"/>
            <a:stretch>
              <a:fillRect/>
            </a:stretch>
          </a:blipFill>
        </p:spPr>
        <p:txBody>
          <a:bodyPr wrap="none"/>
          <a:lstStyle>
            <a:lvl1pPr marL="0" indent="0">
              <a:buNone/>
              <a:defRPr sz="100"/>
            </a:lvl1pPr>
            <a:lvl2pPr marL="180000" indent="0">
              <a:buNone/>
              <a:defRPr sz="100"/>
            </a:lvl2pPr>
            <a:lvl3pPr marL="360000" indent="0">
              <a:buNone/>
              <a:defRPr sz="100"/>
            </a:lvl3pPr>
            <a:lvl4pPr marL="540000" indent="0">
              <a:buNone/>
              <a:defRPr sz="100"/>
            </a:lvl4pPr>
            <a:lvl5pPr marL="720000" indent="0">
              <a:buNone/>
              <a:defRPr sz="100"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pic>
        <p:nvPicPr>
          <p:cNvPr id="9" name="Billed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99" y="6297415"/>
            <a:ext cx="10480126" cy="1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802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X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640E-D672-4D68-87D7-5B236FB0DD5C}" type="datetime3">
              <a:rPr lang="da-DK" smtClean="0"/>
              <a:t>10.03.2017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Sidefod til AMGROS PowerPoint præsentation</a:t>
            </a:r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9BBF-9D9D-4D08-8FE3-26375C759975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Pladsholder til diagram 6"/>
          <p:cNvSpPr>
            <a:spLocks noGrp="1"/>
          </p:cNvSpPr>
          <p:nvPr>
            <p:ph type="chart" sz="quarter" idx="13"/>
          </p:nvPr>
        </p:nvSpPr>
        <p:spPr>
          <a:xfrm>
            <a:off x="486000" y="1634400"/>
            <a:ext cx="5472000" cy="4644000"/>
          </a:xfrm>
        </p:spPr>
        <p:txBody>
          <a:bodyPr/>
          <a:lstStyle/>
          <a:p>
            <a:r>
              <a:rPr lang="da-DK"/>
              <a:t>Klik på ikonet for at tilføje et diagram</a:t>
            </a:r>
            <a:endParaRPr lang="da-DK" dirty="0"/>
          </a:p>
        </p:txBody>
      </p:sp>
      <p:sp>
        <p:nvSpPr>
          <p:cNvPr id="10" name="Pladsholder til diagram 6"/>
          <p:cNvSpPr>
            <a:spLocks noGrp="1"/>
          </p:cNvSpPr>
          <p:nvPr>
            <p:ph type="chart" sz="quarter" idx="14"/>
          </p:nvPr>
        </p:nvSpPr>
        <p:spPr>
          <a:xfrm>
            <a:off x="6197600" y="1634400"/>
            <a:ext cx="5472000" cy="4644000"/>
          </a:xfrm>
        </p:spPr>
        <p:txBody>
          <a:bodyPr/>
          <a:lstStyle/>
          <a:p>
            <a:r>
              <a:rPr lang="da-DK"/>
              <a:t>Klik på ikonet for at tilføje et diagram</a:t>
            </a:r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99" y="6297415"/>
            <a:ext cx="10480126" cy="12699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99" y="6297415"/>
            <a:ext cx="10480126" cy="1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49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f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sz="quarter" idx="19"/>
          </p:nvPr>
        </p:nvSpPr>
        <p:spPr>
          <a:xfrm>
            <a:off x="12700" y="0"/>
            <a:ext cx="12182475" cy="6859588"/>
          </a:xfrm>
          <a:noFill/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D839E6D-65AE-4A5D-A02A-FC3292F73889}" type="datetime3">
              <a:rPr lang="da-DK" smtClean="0"/>
              <a:pPr/>
              <a:t>10.03.2017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Sidefod til AMGROS powerpoint præsentation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289BBF-9D9D-4D08-8FE3-26375C759975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Pladsholder til tekst 10"/>
          <p:cNvSpPr>
            <a:spLocks noGrp="1"/>
          </p:cNvSpPr>
          <p:nvPr>
            <p:ph type="body" sz="quarter" idx="15"/>
          </p:nvPr>
        </p:nvSpPr>
        <p:spPr>
          <a:xfrm>
            <a:off x="7388501" y="1808163"/>
            <a:ext cx="4289149" cy="4141787"/>
          </a:xfrm>
          <a:solidFill>
            <a:schemeClr val="tx2">
              <a:alpha val="85000"/>
            </a:schemeClr>
          </a:solidFill>
        </p:spPr>
        <p:txBody>
          <a:bodyPr lIns="180000" tIns="180000" rIns="180000" bIns="180000" numCol="1"/>
          <a:lstStyle>
            <a:lvl1pPr marL="0" indent="0">
              <a:lnSpc>
                <a:spcPts val="3600"/>
              </a:lnSpc>
              <a:buNone/>
              <a:defRPr sz="3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180000" indent="0">
              <a:lnSpc>
                <a:spcPts val="3600"/>
              </a:lnSpc>
              <a:buNone/>
              <a:defRPr sz="3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360000" indent="0">
              <a:lnSpc>
                <a:spcPts val="3600"/>
              </a:lnSpc>
              <a:buNone/>
              <a:defRPr sz="3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540000" indent="0">
              <a:lnSpc>
                <a:spcPts val="3600"/>
              </a:lnSpc>
              <a:buNone/>
              <a:defRPr sz="3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720000" indent="0">
              <a:lnSpc>
                <a:spcPts val="3600"/>
              </a:lnSpc>
              <a:buNone/>
              <a:defRPr sz="3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8" name="Pladsholder til tekst 17"/>
          <p:cNvSpPr>
            <a:spLocks noGrp="1"/>
          </p:cNvSpPr>
          <p:nvPr>
            <p:ph type="body" sz="quarter" idx="18"/>
          </p:nvPr>
        </p:nvSpPr>
        <p:spPr>
          <a:xfrm>
            <a:off x="10814111" y="6418126"/>
            <a:ext cx="882000" cy="172800"/>
          </a:xfrm>
          <a:blipFill>
            <a:blip r:embed="rId2"/>
            <a:stretch>
              <a:fillRect/>
            </a:stretch>
          </a:blipFill>
        </p:spPr>
        <p:txBody>
          <a:bodyPr wrap="none"/>
          <a:lstStyle>
            <a:lvl1pPr marL="0" indent="0">
              <a:buNone/>
              <a:defRPr sz="100"/>
            </a:lvl1pPr>
            <a:lvl2pPr marL="180000" indent="0">
              <a:buNone/>
              <a:defRPr sz="100"/>
            </a:lvl2pPr>
            <a:lvl3pPr marL="360000" indent="0">
              <a:buNone/>
              <a:defRPr sz="100"/>
            </a:lvl3pPr>
            <a:lvl4pPr marL="540000" indent="0">
              <a:buNone/>
              <a:defRPr sz="100"/>
            </a:lvl4pPr>
            <a:lvl5pPr marL="720000" indent="0">
              <a:buNone/>
              <a:defRPr sz="100"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2" name="Pladsholder til tekst 15"/>
          <p:cNvSpPr>
            <a:spLocks noGrp="1"/>
          </p:cNvSpPr>
          <p:nvPr>
            <p:ph type="body" sz="quarter" idx="20"/>
          </p:nvPr>
        </p:nvSpPr>
        <p:spPr>
          <a:xfrm>
            <a:off x="1188000" y="6295714"/>
            <a:ext cx="10479600" cy="144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  <a:lvl2pPr marL="180000" indent="0">
              <a:buNone/>
              <a:defRPr sz="100"/>
            </a:lvl2pPr>
            <a:lvl3pPr marL="360000" indent="0">
              <a:buNone/>
              <a:defRPr sz="100"/>
            </a:lvl3pPr>
            <a:lvl4pPr marL="540000" indent="0">
              <a:buNone/>
              <a:defRPr sz="100"/>
            </a:lvl4pPr>
            <a:lvl5pPr marL="720000" indent="0">
              <a:buNone/>
              <a:defRPr sz="100"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38717601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rve">
    <p:bg>
      <p:bgPr>
        <a:solidFill>
          <a:schemeClr val="bg2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376FF4-18C5-426D-8148-66FF36EFF787}" type="datetime3">
              <a:rPr lang="da-DK" smtClean="0"/>
              <a:pPr/>
              <a:t>10.03.2017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Sidefod til AMGROS powerpoint præsentation</a:t>
            </a:r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289BBF-9D9D-4D08-8FE3-26375C759975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Pladsholder til tekst 15"/>
          <p:cNvSpPr>
            <a:spLocks noGrp="1"/>
          </p:cNvSpPr>
          <p:nvPr>
            <p:ph type="body" sz="quarter" idx="17"/>
          </p:nvPr>
        </p:nvSpPr>
        <p:spPr>
          <a:xfrm>
            <a:off x="1188000" y="6295714"/>
            <a:ext cx="10479600" cy="14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  <a:lvl2pPr marL="180000" indent="0">
              <a:buNone/>
              <a:defRPr sz="100"/>
            </a:lvl2pPr>
            <a:lvl3pPr marL="360000" indent="0">
              <a:buNone/>
              <a:defRPr sz="100"/>
            </a:lvl3pPr>
            <a:lvl4pPr marL="540000" indent="0">
              <a:buNone/>
              <a:defRPr sz="100"/>
            </a:lvl4pPr>
            <a:lvl5pPr marL="720000" indent="0">
              <a:buNone/>
              <a:defRPr sz="100"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19200130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slutning_pill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titel 1"/>
          <p:cNvSpPr>
            <a:spLocks noGrp="1"/>
          </p:cNvSpPr>
          <p:nvPr>
            <p:ph type="title"/>
          </p:nvPr>
        </p:nvSpPr>
        <p:spPr>
          <a:xfrm>
            <a:off x="2498400" y="2800588"/>
            <a:ext cx="7200000" cy="1620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vert="horz" lIns="0" tIns="288000" rIns="0" bIns="0" rtlCol="0" anchor="t" anchorCtr="0">
            <a:noAutofit/>
          </a:bodyPr>
          <a:lstStyle>
            <a:lvl1pPr algn="ctr">
              <a:lnSpc>
                <a:spcPts val="5000"/>
              </a:lnSpc>
              <a:defRPr sz="46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6" name="Pladsholder til tekst 15"/>
          <p:cNvSpPr>
            <a:spLocks noGrp="1"/>
          </p:cNvSpPr>
          <p:nvPr>
            <p:ph type="body" sz="quarter" idx="17"/>
          </p:nvPr>
        </p:nvSpPr>
        <p:spPr>
          <a:xfrm>
            <a:off x="1188000" y="6295714"/>
            <a:ext cx="10479600" cy="14400"/>
          </a:xfr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  <a:lvl2pPr marL="180000" indent="0">
              <a:buNone/>
              <a:defRPr sz="100"/>
            </a:lvl2pPr>
            <a:lvl3pPr marL="360000" indent="0">
              <a:buNone/>
              <a:defRPr sz="100"/>
            </a:lvl3pPr>
            <a:lvl4pPr marL="540000" indent="0">
              <a:buNone/>
              <a:defRPr sz="100"/>
            </a:lvl4pPr>
            <a:lvl5pPr marL="720000" indent="0">
              <a:buNone/>
              <a:defRPr sz="100"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1425103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187999" y="504000"/>
            <a:ext cx="10476000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187999" y="1800000"/>
            <a:ext cx="10476000" cy="4140000"/>
          </a:xfrm>
          <a:prstGeom prst="rect">
            <a:avLst/>
          </a:prstGeom>
        </p:spPr>
        <p:txBody>
          <a:bodyPr vert="horz" lIns="0" tIns="0" rIns="0" bIns="0" numCol="1" spcCol="504000" rtlCol="0">
            <a:noAutofit/>
          </a:bodyPr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Sjette niveau</a:t>
            </a:r>
          </a:p>
          <a:p>
            <a:pPr lvl="6"/>
            <a:r>
              <a:rPr lang="da-DK" dirty="0"/>
              <a:t>Syvende niveau</a:t>
            </a:r>
          </a:p>
          <a:p>
            <a:pPr lvl="7"/>
            <a:r>
              <a:rPr lang="da-DK" dirty="0"/>
              <a:t>Ottende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1188000" y="6408000"/>
            <a:ext cx="1057159" cy="252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1200"/>
              </a:lnSpc>
              <a:defRPr sz="1000">
                <a:solidFill>
                  <a:schemeClr val="tx2"/>
                </a:solidFill>
              </a:defRPr>
            </a:lvl1pPr>
          </a:lstStyle>
          <a:p>
            <a:fld id="{659F640E-D672-4D68-87D7-5B236FB0DD5C}" type="datetime3">
              <a:rPr lang="da-DK" smtClean="0"/>
              <a:pPr/>
              <a:t>10.03.2017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2245159" y="6408000"/>
            <a:ext cx="5400000" cy="252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da-DK" dirty="0"/>
              <a:t>Sidefod til AMGROS PowerPoint præsentation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336947" y="6408000"/>
            <a:ext cx="612378" cy="252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1289BBF-9D9D-4D08-8FE3-26375C759975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0" name="Billede 9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4400" y="6418126"/>
            <a:ext cx="882000" cy="17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1" r:id="rId7"/>
    <p:sldLayoutId id="2147483702" r:id="rId8"/>
    <p:sldLayoutId id="2147483705" r:id="rId9"/>
    <p:sldLayoutId id="2147483706" r:id="rId10"/>
    <p:sldLayoutId id="2147483707" r:id="rId11"/>
    <p:sldLayoutId id="2147483709" r:id="rId12"/>
    <p:sldLayoutId id="2147483711" r:id="rId13"/>
    <p:sldLayoutId id="2147483713" r:id="rId14"/>
    <p:sldLayoutId id="2147483715" r:id="rId15"/>
    <p:sldLayoutId id="2147483717" r:id="rId16"/>
    <p:sldLayoutId id="2147483718" r:id="rId17"/>
    <p:sldLayoutId id="2147483719" r:id="rId18"/>
  </p:sldLayoutIdLst>
  <p:hf hdr="0"/>
  <p:txStyles>
    <p:titleStyle>
      <a:lvl1pPr algn="l" defTabSz="1088502" rtl="0" eaLnBrk="1" latinLnBrk="0" hangingPunct="1">
        <a:lnSpc>
          <a:spcPts val="3400"/>
        </a:lnSpc>
        <a:spcBef>
          <a:spcPct val="0"/>
        </a:spcBef>
        <a:buNone/>
        <a:defRPr sz="3200" b="0" i="0" kern="1200" cap="all" baseline="0">
          <a:solidFill>
            <a:schemeClr val="tx2"/>
          </a:solidFill>
          <a:latin typeface="+mj-lt"/>
          <a:ea typeface="Open Sans Light" panose="020B0306030504020204" pitchFamily="34" charset="0"/>
          <a:cs typeface="Times New Roman" panose="02020603050405020304" pitchFamily="18" charset="0"/>
        </a:defRPr>
      </a:lvl1pPr>
    </p:titleStyle>
    <p:bodyStyle>
      <a:lvl1pPr marL="180000" indent="-180000" algn="l" defTabSz="1800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tabLst>
          <a:tab pos="180000" algn="l"/>
          <a:tab pos="360000" algn="l"/>
          <a:tab pos="540000" algn="l"/>
          <a:tab pos="720000" algn="l"/>
          <a:tab pos="900000" algn="l"/>
          <a:tab pos="1080000" algn="l"/>
          <a:tab pos="1260000" algn="l"/>
          <a:tab pos="1440000" algn="l"/>
          <a:tab pos="1620000" algn="l"/>
          <a:tab pos="1800000" algn="l"/>
        </a:tabLst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60000" indent="-180000" algn="l" defTabSz="180000" rtl="0" eaLnBrk="1" latinLnBrk="0" hangingPunct="1">
        <a:lnSpc>
          <a:spcPct val="100000"/>
        </a:lnSpc>
        <a:spcBef>
          <a:spcPts val="800"/>
        </a:spcBef>
        <a:buFont typeface="Calibri Light" panose="020F0302020204030204" pitchFamily="34" charset="0"/>
        <a:buChar char="‐"/>
        <a:tabLst>
          <a:tab pos="180000" algn="l"/>
          <a:tab pos="360000" algn="l"/>
          <a:tab pos="540000" algn="l"/>
          <a:tab pos="720000" algn="l"/>
          <a:tab pos="900000" algn="l"/>
          <a:tab pos="1080000" algn="l"/>
          <a:tab pos="1260000" algn="l"/>
          <a:tab pos="1440000" algn="l"/>
          <a:tab pos="1620000" algn="l"/>
          <a:tab pos="1800000" algn="l"/>
        </a:tabLst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540000" indent="-180000" algn="l" defTabSz="180000" rtl="0" eaLnBrk="1" latinLnBrk="0" hangingPunct="1">
        <a:lnSpc>
          <a:spcPct val="100000"/>
        </a:lnSpc>
        <a:spcBef>
          <a:spcPts val="800"/>
        </a:spcBef>
        <a:buFont typeface="Calibri Light" panose="020F0302020204030204" pitchFamily="34" charset="0"/>
        <a:buChar char="‐"/>
        <a:tabLst>
          <a:tab pos="180000" algn="l"/>
          <a:tab pos="360000" algn="l"/>
          <a:tab pos="540000" algn="l"/>
          <a:tab pos="720000" algn="l"/>
          <a:tab pos="900000" algn="l"/>
          <a:tab pos="1080000" algn="l"/>
          <a:tab pos="1260000" algn="l"/>
          <a:tab pos="1440000" algn="l"/>
          <a:tab pos="1620000" algn="l"/>
          <a:tab pos="1800000" algn="l"/>
        </a:tabLst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720000" indent="-180000" algn="l" defTabSz="180000" rtl="0" eaLnBrk="1" latinLnBrk="0" hangingPunct="1">
        <a:lnSpc>
          <a:spcPct val="100000"/>
        </a:lnSpc>
        <a:spcBef>
          <a:spcPts val="800"/>
        </a:spcBef>
        <a:buFont typeface="Calibri Light" panose="020F0302020204030204" pitchFamily="34" charset="0"/>
        <a:buChar char="‐"/>
        <a:tabLst>
          <a:tab pos="180000" algn="l"/>
          <a:tab pos="360000" algn="l"/>
          <a:tab pos="540000" algn="l"/>
          <a:tab pos="720000" algn="l"/>
          <a:tab pos="900000" algn="l"/>
          <a:tab pos="1080000" algn="l"/>
          <a:tab pos="1260000" algn="l"/>
          <a:tab pos="1440000" algn="l"/>
          <a:tab pos="1620000" algn="l"/>
          <a:tab pos="1800000" algn="l"/>
        </a:tabLst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900000" indent="-180000" algn="l" defTabSz="180000" rtl="0" eaLnBrk="1" latinLnBrk="0" hangingPunct="1">
        <a:lnSpc>
          <a:spcPct val="100000"/>
        </a:lnSpc>
        <a:spcBef>
          <a:spcPts val="800"/>
        </a:spcBef>
        <a:buFont typeface="Calibri Light" panose="020F0302020204030204" pitchFamily="34" charset="0"/>
        <a:buChar char="‐"/>
        <a:tabLst>
          <a:tab pos="180000" algn="l"/>
          <a:tab pos="360000" algn="l"/>
          <a:tab pos="540000" algn="l"/>
          <a:tab pos="720000" algn="l"/>
          <a:tab pos="900000" algn="l"/>
          <a:tab pos="1080000" algn="l"/>
          <a:tab pos="1260000" algn="l"/>
          <a:tab pos="1440000" algn="l"/>
          <a:tab pos="1620000" algn="l"/>
          <a:tab pos="1800000" algn="l"/>
        </a:tabLst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080000" indent="-180000" algn="l" defTabSz="180000" rtl="0" eaLnBrk="1" latinLnBrk="0" hangingPunct="1">
        <a:lnSpc>
          <a:spcPct val="100000"/>
        </a:lnSpc>
        <a:spcBef>
          <a:spcPts val="800"/>
        </a:spcBef>
        <a:buFont typeface="Calibri Light" panose="020F0302020204030204" pitchFamily="34" charset="0"/>
        <a:buChar char="‐"/>
        <a:tabLst>
          <a:tab pos="180000" algn="l"/>
          <a:tab pos="360000" algn="l"/>
          <a:tab pos="540000" algn="l"/>
          <a:tab pos="720000" algn="l"/>
          <a:tab pos="900000" algn="l"/>
          <a:tab pos="1080000" algn="l"/>
          <a:tab pos="1260000" algn="l"/>
          <a:tab pos="1440000" algn="l"/>
          <a:tab pos="1620000" algn="l"/>
          <a:tab pos="1800000" algn="l"/>
        </a:tabLst>
        <a:defRPr sz="2000" kern="1200">
          <a:solidFill>
            <a:schemeClr val="tx2"/>
          </a:solidFill>
          <a:latin typeface="+mn-lt"/>
          <a:ea typeface="+mn-ea"/>
          <a:cs typeface="+mn-cs"/>
        </a:defRPr>
      </a:lvl6pPr>
      <a:lvl7pPr marL="1260000" indent="-180000" algn="l" defTabSz="180000" rtl="0" eaLnBrk="1" latinLnBrk="0" hangingPunct="1">
        <a:lnSpc>
          <a:spcPct val="100000"/>
        </a:lnSpc>
        <a:spcBef>
          <a:spcPts val="800"/>
        </a:spcBef>
        <a:buFont typeface="Calibri Light" panose="020F0302020204030204" pitchFamily="34" charset="0"/>
        <a:buChar char="‐"/>
        <a:tabLst>
          <a:tab pos="180000" algn="l"/>
          <a:tab pos="360000" algn="l"/>
          <a:tab pos="540000" algn="l"/>
          <a:tab pos="720000" algn="l"/>
          <a:tab pos="900000" algn="l"/>
          <a:tab pos="1080000" algn="l"/>
          <a:tab pos="1260000" algn="l"/>
          <a:tab pos="1440000" algn="l"/>
          <a:tab pos="1620000" algn="l"/>
          <a:tab pos="1800000" algn="l"/>
        </a:tabLst>
        <a:defRPr sz="2000" kern="1200">
          <a:solidFill>
            <a:schemeClr val="tx2"/>
          </a:solidFill>
          <a:latin typeface="+mn-lt"/>
          <a:ea typeface="+mn-ea"/>
          <a:cs typeface="+mn-cs"/>
        </a:defRPr>
      </a:lvl7pPr>
      <a:lvl8pPr marL="1440000" indent="-180000" algn="l" defTabSz="180000" rtl="0" eaLnBrk="1" latinLnBrk="0" hangingPunct="1">
        <a:lnSpc>
          <a:spcPct val="100000"/>
        </a:lnSpc>
        <a:spcBef>
          <a:spcPts val="800"/>
        </a:spcBef>
        <a:buFont typeface="Calibri Light" panose="020F0302020204030204" pitchFamily="34" charset="0"/>
        <a:buChar char="‐"/>
        <a:tabLst>
          <a:tab pos="180000" algn="l"/>
          <a:tab pos="360000" algn="l"/>
          <a:tab pos="540000" algn="l"/>
          <a:tab pos="720000" algn="l"/>
          <a:tab pos="900000" algn="l"/>
          <a:tab pos="1080000" algn="l"/>
          <a:tab pos="1260000" algn="l"/>
          <a:tab pos="1440000" algn="l"/>
          <a:tab pos="1620000" algn="l"/>
          <a:tab pos="1800000" algn="l"/>
        </a:tabLst>
        <a:defRPr sz="2000" kern="1200">
          <a:solidFill>
            <a:schemeClr val="tx2"/>
          </a:solidFill>
          <a:latin typeface="+mn-lt"/>
          <a:ea typeface="+mn-ea"/>
          <a:cs typeface="+mn-cs"/>
        </a:defRPr>
      </a:lvl8pPr>
      <a:lvl9pPr marL="4354007" indent="0" algn="l" defTabSz="1088502" rtl="0" eaLnBrk="1" latinLnBrk="0" hangingPunct="1">
        <a:spcBef>
          <a:spcPct val="20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71" t="60999" r="1771" b="-28288"/>
          <a:stretch/>
        </p:blipFill>
        <p:spPr>
          <a:xfrm>
            <a:off x="-218630" y="0"/>
            <a:ext cx="12408988" cy="12528000"/>
          </a:xfrm>
          <a:prstGeom prst="rect">
            <a:avLst/>
          </a:prstGeom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01043" y="3645818"/>
            <a:ext cx="10462956" cy="735562"/>
          </a:xfrm>
        </p:spPr>
        <p:txBody>
          <a:bodyPr/>
          <a:lstStyle/>
          <a:p>
            <a:r>
              <a:rPr lang="en-US" sz="3200" dirty="0"/>
              <a:t>The cases of Infliximab and </a:t>
            </a:r>
            <a:r>
              <a:rPr lang="en-US" sz="3200" dirty="0" err="1"/>
              <a:t>Etanercept</a:t>
            </a:r>
            <a:endParaRPr lang="en-US" sz="3200" dirty="0"/>
          </a:p>
          <a:p>
            <a:endParaRPr lang="da-DK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sz="5400" b="1" dirty="0"/>
            </a:br>
            <a:r>
              <a:rPr lang="en-US" sz="4800" b="1" dirty="0"/>
              <a:t>TASKFORCE TO FACILITATE THE INTRODUCTION OF BIOSIMILARS NATIONALLY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4"/>
          </p:nvPr>
        </p:nvSpPr>
        <p:spPr>
          <a:xfrm>
            <a:off x="1187447" y="5590034"/>
            <a:ext cx="10476000" cy="1116010"/>
          </a:xfrm>
        </p:spPr>
        <p:txBody>
          <a:bodyPr/>
          <a:lstStyle/>
          <a:p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088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43"/>
          <a:stretch/>
        </p:blipFill>
        <p:spPr>
          <a:xfrm>
            <a:off x="8459741" y="0"/>
            <a:ext cx="3735434" cy="6859588"/>
          </a:xfrm>
          <a:prstGeom prst="rect">
            <a:avLst/>
          </a:prstGeom>
        </p:spPr>
      </p:pic>
      <p:sp>
        <p:nvSpPr>
          <p:cNvPr id="3" name="Pladsholder til tekst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Undertitel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sz="4000" b="1" dirty="0"/>
              <a:t>Karina Bentzen</a:t>
            </a:r>
          </a:p>
          <a:p>
            <a:r>
              <a:rPr lang="da-DK" sz="3200" dirty="0"/>
              <a:t>Tender Specialist</a:t>
            </a:r>
          </a:p>
          <a:p>
            <a:endParaRPr lang="da-DK" sz="3200" dirty="0"/>
          </a:p>
          <a:p>
            <a:r>
              <a:rPr lang="da-DK" sz="3200" dirty="0"/>
              <a:t>AMGROS </a:t>
            </a:r>
          </a:p>
          <a:p>
            <a:endParaRPr lang="da-DK" sz="3200" dirty="0"/>
          </a:p>
          <a:p>
            <a:r>
              <a:rPr lang="da-DK" sz="3200" dirty="0"/>
              <a:t>Denmark</a:t>
            </a:r>
          </a:p>
        </p:txBody>
      </p:sp>
    </p:spTree>
    <p:extLst>
      <p:ext uri="{BB962C8B-B14F-4D97-AF65-F5344CB8AC3E}">
        <p14:creationId xmlns:p14="http://schemas.microsoft.com/office/powerpoint/2010/main" val="3171984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Introducing</a:t>
            </a:r>
            <a:r>
              <a:rPr lang="da-DK" dirty="0"/>
              <a:t> </a:t>
            </a:r>
            <a:r>
              <a:rPr lang="da-DK" dirty="0" err="1"/>
              <a:t>biosimilars</a:t>
            </a:r>
            <a:r>
              <a:rPr lang="da-DK" dirty="0"/>
              <a:t>	</a:t>
            </a:r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0" r="61674"/>
          <a:stretch/>
        </p:blipFill>
        <p:spPr>
          <a:xfrm>
            <a:off x="8545859" y="0"/>
            <a:ext cx="3649316" cy="6859588"/>
          </a:xfrm>
          <a:prstGeom prst="rect">
            <a:avLst/>
          </a:prstGeom>
        </p:spPr>
      </p:pic>
      <p:sp>
        <p:nvSpPr>
          <p:cNvPr id="3" name="Pladsholder til tekst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>
          <a:xfrm>
            <a:off x="1202207" y="1920639"/>
            <a:ext cx="7199636" cy="4177471"/>
          </a:xfrm>
        </p:spPr>
        <p:txBody>
          <a:bodyPr/>
          <a:lstStyle/>
          <a:p>
            <a:r>
              <a:rPr lang="da-DK" sz="3200" dirty="0" err="1"/>
              <a:t>Biosimilars</a:t>
            </a:r>
            <a:r>
              <a:rPr lang="da-DK" sz="3200" dirty="0"/>
              <a:t> </a:t>
            </a:r>
            <a:r>
              <a:rPr lang="da-DK" sz="3200" dirty="0" err="1"/>
              <a:t>may</a:t>
            </a:r>
            <a:r>
              <a:rPr lang="da-DK" sz="3200" dirty="0"/>
              <a:t> </a:t>
            </a:r>
            <a:r>
              <a:rPr lang="da-DK" sz="3200" dirty="0" err="1"/>
              <a:t>reduce</a:t>
            </a:r>
            <a:r>
              <a:rPr lang="da-DK" sz="3200" dirty="0"/>
              <a:t> hospital </a:t>
            </a:r>
            <a:r>
              <a:rPr lang="da-DK" sz="3200" dirty="0" err="1"/>
              <a:t>medicines</a:t>
            </a:r>
            <a:r>
              <a:rPr lang="da-DK" sz="3200" dirty="0"/>
              <a:t> </a:t>
            </a:r>
            <a:r>
              <a:rPr lang="da-DK" sz="3200" dirty="0" err="1"/>
              <a:t>expenditure</a:t>
            </a:r>
            <a:endParaRPr lang="da-DK" sz="3200" dirty="0"/>
          </a:p>
          <a:p>
            <a:r>
              <a:rPr lang="da-DK" sz="3200" dirty="0"/>
              <a:t>  … but </a:t>
            </a:r>
            <a:r>
              <a:rPr lang="da-DK" sz="3200" dirty="0" err="1"/>
              <a:t>only</a:t>
            </a:r>
            <a:r>
              <a:rPr lang="da-DK" sz="3200" dirty="0"/>
              <a:t> if </a:t>
            </a:r>
            <a:r>
              <a:rPr lang="da-DK" sz="3200" dirty="0" err="1"/>
              <a:t>they</a:t>
            </a:r>
            <a:r>
              <a:rPr lang="da-DK" sz="3200" dirty="0"/>
              <a:t> </a:t>
            </a:r>
            <a:r>
              <a:rPr lang="da-DK" sz="3200" dirty="0" err="1"/>
              <a:t>are</a:t>
            </a:r>
            <a:r>
              <a:rPr lang="da-DK" sz="3200" dirty="0"/>
              <a:t> </a:t>
            </a:r>
            <a:r>
              <a:rPr lang="da-DK" sz="3200" dirty="0" err="1"/>
              <a:t>used</a:t>
            </a:r>
            <a:endParaRPr lang="da-DK" sz="3200" dirty="0"/>
          </a:p>
          <a:p>
            <a:endParaRPr lang="da-DK" sz="3200" dirty="0"/>
          </a:p>
          <a:p>
            <a:r>
              <a:rPr lang="en-US" sz="3200" dirty="0"/>
              <a:t>Lack of knowledge and insecurities about biosimilar medicines among healthcare professionals and patients must be addressed to ensure implementation </a:t>
            </a:r>
          </a:p>
          <a:p>
            <a:endParaRPr lang="da-DK" sz="3200" dirty="0"/>
          </a:p>
          <a:p>
            <a:endParaRPr lang="da-DK" sz="3200" dirty="0"/>
          </a:p>
          <a:p>
            <a:endParaRPr lang="da-DK" sz="3200" dirty="0"/>
          </a:p>
        </p:txBody>
      </p:sp>
    </p:spTree>
    <p:extLst>
      <p:ext uri="{BB962C8B-B14F-4D97-AF65-F5344CB8AC3E}">
        <p14:creationId xmlns:p14="http://schemas.microsoft.com/office/powerpoint/2010/main" val="1252365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Introducing</a:t>
            </a:r>
            <a:r>
              <a:rPr lang="da-DK" dirty="0"/>
              <a:t> </a:t>
            </a:r>
            <a:r>
              <a:rPr lang="da-DK" dirty="0" err="1"/>
              <a:t>biosimilars</a:t>
            </a:r>
            <a:r>
              <a:rPr lang="da-DK" dirty="0"/>
              <a:t>	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" r="19576"/>
          <a:stretch/>
        </p:blipFill>
        <p:spPr>
          <a:xfrm>
            <a:off x="8545859" y="0"/>
            <a:ext cx="3649316" cy="6859588"/>
          </a:xfrm>
          <a:prstGeom prst="rect">
            <a:avLst/>
          </a:prstGeom>
        </p:spPr>
      </p:pic>
      <p:sp>
        <p:nvSpPr>
          <p:cNvPr id="3" name="Pladsholder til tekst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>
          <a:xfrm>
            <a:off x="1202207" y="1920639"/>
            <a:ext cx="7199636" cy="4177471"/>
          </a:xfrm>
        </p:spPr>
        <p:txBody>
          <a:bodyPr/>
          <a:lstStyle/>
          <a:p>
            <a:endParaRPr lang="da-DK" sz="3200" dirty="0"/>
          </a:p>
          <a:p>
            <a:r>
              <a:rPr lang="da-DK" sz="3200" dirty="0"/>
              <a:t>To </a:t>
            </a:r>
            <a:r>
              <a:rPr lang="da-DK" sz="3200" dirty="0" err="1"/>
              <a:t>facilitate</a:t>
            </a:r>
            <a:r>
              <a:rPr lang="da-DK" sz="3200" dirty="0"/>
              <a:t> the </a:t>
            </a:r>
            <a:r>
              <a:rPr lang="da-DK" sz="3200" dirty="0" err="1"/>
              <a:t>introduction</a:t>
            </a:r>
            <a:r>
              <a:rPr lang="da-DK" sz="3200" dirty="0"/>
              <a:t> of </a:t>
            </a:r>
            <a:r>
              <a:rPr lang="da-DK" sz="3200" dirty="0" err="1"/>
              <a:t>biosimilars</a:t>
            </a:r>
            <a:r>
              <a:rPr lang="da-DK" sz="3200" dirty="0"/>
              <a:t> on a national </a:t>
            </a:r>
            <a:r>
              <a:rPr lang="da-DK" sz="3200" dirty="0" err="1"/>
              <a:t>level</a:t>
            </a:r>
            <a:r>
              <a:rPr lang="da-DK" sz="3200" dirty="0"/>
              <a:t> a </a:t>
            </a:r>
            <a:r>
              <a:rPr lang="da-DK" sz="3200" dirty="0" err="1"/>
              <a:t>Taskforce</a:t>
            </a:r>
            <a:r>
              <a:rPr lang="da-DK" sz="3200" dirty="0"/>
              <a:t> </a:t>
            </a:r>
            <a:r>
              <a:rPr lang="da-DK" sz="3200" dirty="0" err="1"/>
              <a:t>was</a:t>
            </a:r>
            <a:r>
              <a:rPr lang="da-DK" sz="3200" dirty="0"/>
              <a:t> </a:t>
            </a:r>
            <a:r>
              <a:rPr lang="da-DK" sz="3200" dirty="0" err="1"/>
              <a:t>appointed</a:t>
            </a:r>
            <a:endParaRPr lang="da-DK" sz="3200" dirty="0"/>
          </a:p>
          <a:p>
            <a:endParaRPr lang="da-DK" sz="3200" dirty="0"/>
          </a:p>
          <a:p>
            <a:endParaRPr lang="da-DK" sz="3200" dirty="0"/>
          </a:p>
        </p:txBody>
      </p:sp>
    </p:spTree>
    <p:extLst>
      <p:ext uri="{BB962C8B-B14F-4D97-AF65-F5344CB8AC3E}">
        <p14:creationId xmlns:p14="http://schemas.microsoft.com/office/powerpoint/2010/main" val="4074059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1" t="11164"/>
          <a:stretch/>
        </p:blipFill>
        <p:spPr>
          <a:xfrm>
            <a:off x="8573588" y="0"/>
            <a:ext cx="3621587" cy="685676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Taskforce</a:t>
            </a:r>
            <a:r>
              <a:rPr lang="da-DK" dirty="0"/>
              <a:t> </a:t>
            </a:r>
            <a:r>
              <a:rPr lang="da-DK" dirty="0" err="1"/>
              <a:t>members</a:t>
            </a:r>
            <a:r>
              <a:rPr lang="da-DK" dirty="0"/>
              <a:t>	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>
          <a:xfrm>
            <a:off x="1202207" y="1808163"/>
            <a:ext cx="6983612" cy="4177471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da-DK" sz="3200" dirty="0" err="1"/>
              <a:t>Physicians</a:t>
            </a:r>
            <a:endParaRPr lang="da-DK" sz="3200" dirty="0"/>
          </a:p>
          <a:p>
            <a:pPr>
              <a:spcBef>
                <a:spcPts val="1800"/>
              </a:spcBef>
            </a:pPr>
            <a:r>
              <a:rPr lang="da-DK" sz="3200" dirty="0" err="1"/>
              <a:t>Clinical</a:t>
            </a:r>
            <a:r>
              <a:rPr lang="da-DK" sz="3200" dirty="0"/>
              <a:t> </a:t>
            </a:r>
            <a:r>
              <a:rPr lang="da-DK" sz="3200" dirty="0" err="1"/>
              <a:t>pharmacologists</a:t>
            </a:r>
            <a:endParaRPr lang="da-DK" sz="3200" dirty="0"/>
          </a:p>
          <a:p>
            <a:pPr>
              <a:spcBef>
                <a:spcPts val="1800"/>
              </a:spcBef>
            </a:pPr>
            <a:r>
              <a:rPr lang="da-DK" sz="3200" dirty="0" err="1"/>
              <a:t>Pharmacists</a:t>
            </a:r>
            <a:endParaRPr lang="da-DK" sz="3200" dirty="0"/>
          </a:p>
          <a:p>
            <a:pPr>
              <a:spcBef>
                <a:spcPts val="1800"/>
              </a:spcBef>
            </a:pPr>
            <a:r>
              <a:rPr lang="da-DK" sz="3200" dirty="0"/>
              <a:t>Drug tender specialists</a:t>
            </a:r>
          </a:p>
          <a:p>
            <a:pPr>
              <a:spcBef>
                <a:spcPts val="1800"/>
              </a:spcBef>
            </a:pPr>
            <a:r>
              <a:rPr lang="da-DK" sz="3200" dirty="0" err="1"/>
              <a:t>Staff</a:t>
            </a:r>
            <a:r>
              <a:rPr lang="da-DK" sz="3200" dirty="0"/>
              <a:t> from the ”</a:t>
            </a:r>
            <a:r>
              <a:rPr lang="da-DK" sz="3200" dirty="0" err="1"/>
              <a:t>Council</a:t>
            </a:r>
            <a:r>
              <a:rPr lang="da-DK" sz="3200" dirty="0"/>
              <a:t> for the </a:t>
            </a:r>
            <a:r>
              <a:rPr lang="da-DK" sz="3200" dirty="0" err="1"/>
              <a:t>Use</a:t>
            </a:r>
            <a:r>
              <a:rPr lang="da-DK" sz="3200" dirty="0"/>
              <a:t> of </a:t>
            </a:r>
            <a:r>
              <a:rPr lang="da-DK" sz="3200" dirty="0" err="1"/>
              <a:t>Expensive</a:t>
            </a:r>
            <a:r>
              <a:rPr lang="da-DK" sz="3200" dirty="0"/>
              <a:t> Hospital Drugs”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01217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Seminars and meetings</a:t>
            </a:r>
          </a:p>
        </p:txBody>
      </p:sp>
      <p:pic>
        <p:nvPicPr>
          <p:cNvPr id="11" name="Billed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1718"/>
          <a:stretch/>
        </p:blipFill>
        <p:spPr>
          <a:xfrm>
            <a:off x="8615234" y="0"/>
            <a:ext cx="3579941" cy="6859588"/>
          </a:xfrm>
          <a:prstGeom prst="rect">
            <a:avLst/>
          </a:prstGeom>
        </p:spPr>
      </p:pic>
      <p:sp>
        <p:nvSpPr>
          <p:cNvPr id="3" name="Pladsholder til tekst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>
          <a:xfrm>
            <a:off x="1202207" y="1808163"/>
            <a:ext cx="7199636" cy="4177471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da-DK" sz="3200" dirty="0"/>
              <a:t>Seminars and meetings with specialists from the </a:t>
            </a:r>
            <a:r>
              <a:rPr lang="da-DK" sz="3200" dirty="0" err="1"/>
              <a:t>clinical</a:t>
            </a:r>
            <a:r>
              <a:rPr lang="da-DK" sz="3200" dirty="0"/>
              <a:t> </a:t>
            </a:r>
            <a:r>
              <a:rPr lang="da-DK" sz="3200" dirty="0" err="1"/>
              <a:t>setting</a:t>
            </a:r>
            <a:r>
              <a:rPr lang="da-DK" sz="3200" dirty="0"/>
              <a:t> to </a:t>
            </a:r>
          </a:p>
          <a:p>
            <a:pPr marL="358775" indent="-358775">
              <a:spcBef>
                <a:spcPts val="1800"/>
              </a:spcBef>
              <a:tabLst>
                <a:tab pos="179388" algn="l"/>
                <a:tab pos="542925" algn="l"/>
                <a:tab pos="719138" algn="l"/>
                <a:tab pos="898525" algn="l"/>
                <a:tab pos="1079500" algn="l"/>
                <a:tab pos="1258888" algn="l"/>
                <a:tab pos="1439863" algn="l"/>
                <a:tab pos="1619250" algn="l"/>
                <a:tab pos="1798638" algn="l"/>
              </a:tabLst>
            </a:pPr>
            <a:r>
              <a:rPr lang="da-DK" sz="3200" dirty="0"/>
              <a:t>	- provide </a:t>
            </a:r>
            <a:r>
              <a:rPr lang="da-DK" sz="3200" dirty="0" err="1"/>
              <a:t>knowledge</a:t>
            </a:r>
            <a:r>
              <a:rPr lang="da-DK" sz="3200" dirty="0"/>
              <a:t> of </a:t>
            </a:r>
            <a:r>
              <a:rPr lang="da-DK" sz="3200" dirty="0" err="1"/>
              <a:t>biosimilars</a:t>
            </a:r>
            <a:endParaRPr lang="da-DK" sz="3200" dirty="0"/>
          </a:p>
          <a:p>
            <a:pPr marL="358775" indent="-358775">
              <a:spcBef>
                <a:spcPts val="1800"/>
              </a:spcBef>
              <a:tabLst>
                <a:tab pos="179388" algn="l"/>
                <a:tab pos="542925" algn="l"/>
                <a:tab pos="719138" algn="l"/>
                <a:tab pos="898525" algn="l"/>
                <a:tab pos="1079500" algn="l"/>
                <a:tab pos="1258888" algn="l"/>
                <a:tab pos="1439863" algn="l"/>
                <a:tab pos="1619250" algn="l"/>
                <a:tab pos="1798638" algn="l"/>
              </a:tabLst>
            </a:pPr>
            <a:r>
              <a:rPr lang="da-DK" sz="3200" dirty="0"/>
              <a:t>  - </a:t>
            </a:r>
            <a:r>
              <a:rPr lang="da-DK" sz="3200" dirty="0" err="1"/>
              <a:t>discuss</a:t>
            </a:r>
            <a:r>
              <a:rPr lang="da-DK" sz="3200" dirty="0"/>
              <a:t> the </a:t>
            </a:r>
            <a:r>
              <a:rPr lang="da-DK" sz="3200" dirty="0" err="1"/>
              <a:t>introduction</a:t>
            </a:r>
            <a:r>
              <a:rPr lang="da-DK" sz="3200" dirty="0"/>
              <a:t> of </a:t>
            </a:r>
            <a:r>
              <a:rPr lang="da-DK" sz="3200" dirty="0" err="1"/>
              <a:t>biosimilar</a:t>
            </a:r>
            <a:r>
              <a:rPr lang="da-DK" sz="3200" dirty="0"/>
              <a:t> </a:t>
            </a:r>
            <a:r>
              <a:rPr lang="da-DK" sz="3200" dirty="0" err="1"/>
              <a:t>medicines</a:t>
            </a:r>
            <a:r>
              <a:rPr lang="da-DK" sz="3200" dirty="0"/>
              <a:t> and </a:t>
            </a:r>
            <a:r>
              <a:rPr lang="da-DK" sz="3200" dirty="0" err="1"/>
              <a:t>switching</a:t>
            </a:r>
            <a:r>
              <a:rPr lang="da-DK" sz="3200" dirty="0"/>
              <a:t> patients to </a:t>
            </a:r>
            <a:r>
              <a:rPr lang="da-DK" sz="3200" dirty="0" err="1"/>
              <a:t>biosimilar</a:t>
            </a:r>
            <a:r>
              <a:rPr lang="da-DK" sz="3200" dirty="0"/>
              <a:t> </a:t>
            </a:r>
            <a:r>
              <a:rPr lang="da-DK" sz="3200" dirty="0" err="1"/>
              <a:t>medicines</a:t>
            </a:r>
            <a:r>
              <a:rPr lang="da-DK" sz="3200" dirty="0"/>
              <a:t> </a:t>
            </a:r>
          </a:p>
          <a:p>
            <a:endParaRPr lang="da-DK" sz="3200" dirty="0"/>
          </a:p>
        </p:txBody>
      </p:sp>
    </p:spTree>
    <p:extLst>
      <p:ext uri="{BB962C8B-B14F-4D97-AF65-F5344CB8AC3E}">
        <p14:creationId xmlns:p14="http://schemas.microsoft.com/office/powerpoint/2010/main" val="1858792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Rekommendation</a:t>
            </a:r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29" r="22834"/>
          <a:stretch/>
        </p:blipFill>
        <p:spPr>
          <a:xfrm>
            <a:off x="8617867" y="0"/>
            <a:ext cx="3577308" cy="6859588"/>
          </a:xfrm>
          <a:prstGeom prst="rect">
            <a:avLst/>
          </a:prstGeom>
        </p:spPr>
      </p:pic>
      <p:sp>
        <p:nvSpPr>
          <p:cNvPr id="3" name="Pladsholder til tekst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>
          <a:xfrm>
            <a:off x="1202207" y="1808163"/>
            <a:ext cx="7199636" cy="4429943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da-DK" sz="3200" dirty="0" err="1"/>
              <a:t>Based</a:t>
            </a:r>
            <a:r>
              <a:rPr lang="da-DK" sz="3200" dirty="0"/>
              <a:t> on </a:t>
            </a:r>
            <a:r>
              <a:rPr lang="da-DK" sz="3200" dirty="0" err="1"/>
              <a:t>these</a:t>
            </a:r>
            <a:r>
              <a:rPr lang="da-DK" sz="3200" dirty="0"/>
              <a:t> </a:t>
            </a:r>
            <a:r>
              <a:rPr lang="da-DK" sz="3200" dirty="0" err="1"/>
              <a:t>discussions</a:t>
            </a:r>
            <a:r>
              <a:rPr lang="da-DK" sz="3200" dirty="0"/>
              <a:t> the ”</a:t>
            </a:r>
            <a:r>
              <a:rPr lang="da-DK" sz="3200" dirty="0" err="1"/>
              <a:t>Council</a:t>
            </a:r>
            <a:r>
              <a:rPr lang="da-DK" sz="3200" dirty="0"/>
              <a:t> for the </a:t>
            </a:r>
            <a:r>
              <a:rPr lang="da-DK" sz="3200" dirty="0" err="1"/>
              <a:t>Use</a:t>
            </a:r>
            <a:r>
              <a:rPr lang="da-DK" sz="3200" dirty="0"/>
              <a:t> of </a:t>
            </a:r>
            <a:r>
              <a:rPr lang="da-DK" sz="3200" dirty="0" err="1"/>
              <a:t>Expensive</a:t>
            </a:r>
            <a:r>
              <a:rPr lang="da-DK" sz="3200" dirty="0"/>
              <a:t> Hospital </a:t>
            </a:r>
            <a:r>
              <a:rPr lang="da-DK" sz="3200" dirty="0" err="1"/>
              <a:t>Medicines</a:t>
            </a:r>
            <a:r>
              <a:rPr lang="da-DK" sz="3200" dirty="0"/>
              <a:t>” </a:t>
            </a:r>
            <a:r>
              <a:rPr lang="da-DK" sz="3200" dirty="0" err="1"/>
              <a:t>recommended</a:t>
            </a:r>
            <a:r>
              <a:rPr lang="da-DK" sz="3200" dirty="0"/>
              <a:t> the </a:t>
            </a:r>
            <a:r>
              <a:rPr lang="da-DK" sz="3200" dirty="0" err="1"/>
              <a:t>use</a:t>
            </a:r>
            <a:r>
              <a:rPr lang="da-DK" sz="3200" dirty="0"/>
              <a:t> of </a:t>
            </a:r>
            <a:r>
              <a:rPr lang="da-DK" sz="3200" dirty="0" err="1"/>
              <a:t>biosimilar</a:t>
            </a:r>
            <a:r>
              <a:rPr lang="da-DK" sz="3200" dirty="0"/>
              <a:t> </a:t>
            </a:r>
            <a:r>
              <a:rPr lang="da-DK" sz="3200" dirty="0" err="1"/>
              <a:t>medicines</a:t>
            </a:r>
            <a:r>
              <a:rPr lang="da-DK" sz="3200" dirty="0"/>
              <a:t> </a:t>
            </a:r>
            <a:r>
              <a:rPr lang="da-DK" sz="3200" dirty="0" err="1"/>
              <a:t>nationally</a:t>
            </a:r>
            <a:endParaRPr lang="da-DK" sz="3200" dirty="0"/>
          </a:p>
          <a:p>
            <a:pPr>
              <a:spcBef>
                <a:spcPts val="1800"/>
              </a:spcBef>
            </a:pPr>
            <a:endParaRPr lang="da-DK" sz="3200" dirty="0"/>
          </a:p>
        </p:txBody>
      </p:sp>
    </p:spTree>
    <p:extLst>
      <p:ext uri="{BB962C8B-B14F-4D97-AF65-F5344CB8AC3E}">
        <p14:creationId xmlns:p14="http://schemas.microsoft.com/office/powerpoint/2010/main" val="1127102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Information	</a:t>
            </a:r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04" r="29705"/>
          <a:stretch/>
        </p:blipFill>
        <p:spPr>
          <a:xfrm>
            <a:off x="8594775" y="0"/>
            <a:ext cx="3600400" cy="6859588"/>
          </a:xfrm>
          <a:prstGeom prst="rect">
            <a:avLst/>
          </a:prstGeom>
        </p:spPr>
      </p:pic>
      <p:sp>
        <p:nvSpPr>
          <p:cNvPr id="3" name="Pladsholder til tekst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sz="3200" dirty="0" err="1"/>
              <a:t>Educational</a:t>
            </a:r>
            <a:r>
              <a:rPr lang="da-DK" sz="3200" dirty="0"/>
              <a:t> </a:t>
            </a:r>
            <a:r>
              <a:rPr lang="da-DK" sz="3200" dirty="0" err="1"/>
              <a:t>materials</a:t>
            </a:r>
            <a:r>
              <a:rPr lang="da-DK" sz="3200" dirty="0"/>
              <a:t> for </a:t>
            </a:r>
          </a:p>
          <a:p>
            <a:r>
              <a:rPr lang="da-DK" sz="3200" dirty="0"/>
              <a:t>  - Doctors and nurses</a:t>
            </a:r>
          </a:p>
          <a:p>
            <a:r>
              <a:rPr lang="da-DK" sz="3200" dirty="0"/>
              <a:t>  - Patients</a:t>
            </a:r>
          </a:p>
          <a:p>
            <a:endParaRPr lang="da-DK" sz="3200" dirty="0"/>
          </a:p>
          <a:p>
            <a:r>
              <a:rPr lang="da-DK" sz="3200" dirty="0"/>
              <a:t>Q &amp; A website </a:t>
            </a:r>
            <a:r>
              <a:rPr lang="da-DK" sz="3200" dirty="0" err="1"/>
              <a:t>about</a:t>
            </a:r>
            <a:r>
              <a:rPr lang="da-DK" sz="3200" dirty="0"/>
              <a:t> </a:t>
            </a:r>
            <a:r>
              <a:rPr lang="da-DK" sz="3200" dirty="0" err="1"/>
              <a:t>biosimilars</a:t>
            </a:r>
            <a:endParaRPr lang="da-DK" sz="3200" dirty="0"/>
          </a:p>
        </p:txBody>
      </p:sp>
    </p:spTree>
    <p:extLst>
      <p:ext uri="{BB962C8B-B14F-4D97-AF65-F5344CB8AC3E}">
        <p14:creationId xmlns:p14="http://schemas.microsoft.com/office/powerpoint/2010/main" val="1624869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Infliximab</a:t>
            </a:r>
            <a:endParaRPr lang="da-DK" dirty="0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0" r="31853"/>
          <a:stretch/>
        </p:blipFill>
        <p:spPr>
          <a:xfrm>
            <a:off x="8620598" y="0"/>
            <a:ext cx="3574577" cy="6859588"/>
          </a:xfrm>
          <a:prstGeom prst="rect">
            <a:avLst/>
          </a:prstGeom>
        </p:spPr>
      </p:pic>
      <p:sp>
        <p:nvSpPr>
          <p:cNvPr id="3" name="Pladsholder til tekst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>
          <a:xfrm>
            <a:off x="1202207" y="1808163"/>
            <a:ext cx="6983612" cy="4177471"/>
          </a:xfrm>
        </p:spPr>
        <p:txBody>
          <a:bodyPr/>
          <a:lstStyle/>
          <a:p>
            <a:r>
              <a:rPr lang="da-DK" sz="3200" dirty="0"/>
              <a:t>The patent for </a:t>
            </a:r>
            <a:r>
              <a:rPr lang="da-DK" sz="3200" dirty="0" err="1"/>
              <a:t>infliximab</a:t>
            </a:r>
            <a:r>
              <a:rPr lang="da-DK" sz="3200" dirty="0"/>
              <a:t> </a:t>
            </a:r>
            <a:r>
              <a:rPr lang="da-DK" sz="3200" dirty="0" err="1"/>
              <a:t>expired</a:t>
            </a:r>
            <a:r>
              <a:rPr lang="da-DK" sz="3200" dirty="0"/>
              <a:t> in Denmark in 2015 – and AMGROS made a tender as </a:t>
            </a:r>
            <a:r>
              <a:rPr lang="da-DK" sz="3200" dirty="0" err="1"/>
              <a:t>soon</a:t>
            </a:r>
            <a:r>
              <a:rPr lang="da-DK" sz="3200" dirty="0"/>
              <a:t> as </a:t>
            </a:r>
            <a:r>
              <a:rPr lang="da-DK" sz="3200" dirty="0" err="1"/>
              <a:t>possible</a:t>
            </a:r>
            <a:r>
              <a:rPr lang="da-DK" sz="3200" dirty="0"/>
              <a:t> </a:t>
            </a:r>
            <a:r>
              <a:rPr lang="da-DK" sz="3200" dirty="0" err="1"/>
              <a:t>after</a:t>
            </a:r>
            <a:r>
              <a:rPr lang="da-DK" sz="3200" dirty="0"/>
              <a:t> </a:t>
            </a:r>
            <a:r>
              <a:rPr lang="da-DK" sz="3200" dirty="0" err="1"/>
              <a:t>that</a:t>
            </a:r>
            <a:endParaRPr lang="da-DK" sz="3200" dirty="0"/>
          </a:p>
          <a:p>
            <a:endParaRPr lang="da-DK" sz="3200" dirty="0"/>
          </a:p>
          <a:p>
            <a:r>
              <a:rPr lang="da-DK" sz="3200" dirty="0"/>
              <a:t>The </a:t>
            </a:r>
            <a:r>
              <a:rPr lang="da-DK" sz="3200" dirty="0" err="1"/>
              <a:t>biosimilar</a:t>
            </a:r>
            <a:r>
              <a:rPr lang="da-DK" sz="3200" dirty="0"/>
              <a:t> </a:t>
            </a:r>
            <a:r>
              <a:rPr lang="da-DK" sz="3200" dirty="0" err="1"/>
              <a:t>infliximabs</a:t>
            </a:r>
            <a:r>
              <a:rPr lang="da-DK" sz="3200" dirty="0"/>
              <a:t> </a:t>
            </a:r>
            <a:r>
              <a:rPr lang="da-DK" sz="3200" dirty="0" err="1"/>
              <a:t>Inflectra</a:t>
            </a:r>
            <a:r>
              <a:rPr lang="da-DK" sz="3200" dirty="0"/>
              <a:t>® and </a:t>
            </a:r>
            <a:r>
              <a:rPr lang="da-DK" sz="3200" dirty="0" err="1"/>
              <a:t>Remsima</a:t>
            </a:r>
            <a:r>
              <a:rPr lang="da-DK" sz="3200" dirty="0"/>
              <a:t>® made a bid on the tender – as </a:t>
            </a:r>
            <a:r>
              <a:rPr lang="da-DK" sz="3200" dirty="0" err="1"/>
              <a:t>well</a:t>
            </a:r>
            <a:r>
              <a:rPr lang="da-DK" sz="3200" dirty="0"/>
              <a:t> as the </a:t>
            </a:r>
            <a:r>
              <a:rPr lang="da-DK" sz="3200" dirty="0" err="1"/>
              <a:t>originator</a:t>
            </a:r>
            <a:r>
              <a:rPr lang="da-DK" sz="3200" dirty="0"/>
              <a:t> </a:t>
            </a:r>
            <a:r>
              <a:rPr lang="da-DK" sz="3200" dirty="0" err="1"/>
              <a:t>Remicade</a:t>
            </a:r>
            <a:r>
              <a:rPr lang="da-DK" sz="3200" dirty="0"/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1328318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400" dirty="0"/>
              <a:t>Market </a:t>
            </a:r>
            <a:r>
              <a:rPr lang="da-DK" sz="4400" dirty="0" err="1"/>
              <a:t>uptake</a:t>
            </a:r>
            <a:r>
              <a:rPr lang="da-DK" sz="4400" dirty="0"/>
              <a:t> of </a:t>
            </a:r>
            <a:r>
              <a:rPr lang="da-DK" sz="4400" dirty="0" err="1"/>
              <a:t>biosimilar</a:t>
            </a:r>
            <a:r>
              <a:rPr lang="da-DK" sz="4400" dirty="0"/>
              <a:t> </a:t>
            </a:r>
            <a:r>
              <a:rPr lang="da-DK" sz="4400" dirty="0" err="1"/>
              <a:t>infliximab</a:t>
            </a:r>
            <a:endParaRPr lang="da-DK" sz="4400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023" y="1832346"/>
            <a:ext cx="8523688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746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etanercept</a:t>
            </a:r>
            <a:endParaRPr lang="da-DK" dirty="0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" r="12137"/>
          <a:stretch/>
        </p:blipFill>
        <p:spPr>
          <a:xfrm>
            <a:off x="8545859" y="0"/>
            <a:ext cx="3649316" cy="6859588"/>
          </a:xfrm>
          <a:prstGeom prst="rect">
            <a:avLst/>
          </a:prstGeom>
        </p:spPr>
      </p:pic>
      <p:sp>
        <p:nvSpPr>
          <p:cNvPr id="3" name="Pladsholder til tekst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>
          <a:xfrm>
            <a:off x="1202207" y="1808163"/>
            <a:ext cx="6911604" cy="4177471"/>
          </a:xfrm>
        </p:spPr>
        <p:txBody>
          <a:bodyPr/>
          <a:lstStyle/>
          <a:p>
            <a:r>
              <a:rPr lang="en-US" sz="3200" dirty="0"/>
              <a:t>Biosimilar </a:t>
            </a:r>
            <a:r>
              <a:rPr lang="en-US" sz="3200" dirty="0" err="1"/>
              <a:t>etanercept</a:t>
            </a:r>
            <a:r>
              <a:rPr lang="en-US" sz="3200" dirty="0"/>
              <a:t> was introduced in Denmark in 2016</a:t>
            </a:r>
          </a:p>
          <a:p>
            <a:endParaRPr lang="en-US" sz="3200" dirty="0"/>
          </a:p>
          <a:p>
            <a:r>
              <a:rPr lang="en-US" sz="3200" dirty="0"/>
              <a:t>The biosimilar </a:t>
            </a:r>
            <a:r>
              <a:rPr lang="en-US" sz="3200" dirty="0" err="1"/>
              <a:t>etanercept</a:t>
            </a:r>
            <a:r>
              <a:rPr lang="en-US" sz="3200" dirty="0"/>
              <a:t> </a:t>
            </a:r>
            <a:r>
              <a:rPr lang="en-US" sz="3200" dirty="0" err="1"/>
              <a:t>Benepali</a:t>
            </a:r>
            <a:r>
              <a:rPr lang="en-US" sz="3200" dirty="0"/>
              <a:t>® made a bid on the tender – as well as the originator Enbrel®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119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400" dirty="0"/>
              <a:t>Market </a:t>
            </a:r>
            <a:r>
              <a:rPr lang="da-DK" sz="4400" dirty="0" err="1"/>
              <a:t>uptake</a:t>
            </a:r>
            <a:r>
              <a:rPr lang="da-DK" sz="4400" dirty="0"/>
              <a:t> of </a:t>
            </a:r>
            <a:r>
              <a:rPr lang="da-DK" sz="4400" dirty="0" err="1"/>
              <a:t>biosimilar</a:t>
            </a:r>
            <a:r>
              <a:rPr lang="da-DK" sz="4400" dirty="0"/>
              <a:t> </a:t>
            </a:r>
            <a:r>
              <a:rPr lang="da-DK" sz="4400" dirty="0" err="1"/>
              <a:t>etanercept</a:t>
            </a:r>
            <a:endParaRPr lang="da-DK" sz="4400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999" y="1748650"/>
            <a:ext cx="8523688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07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savings</a:t>
            </a:r>
            <a:endParaRPr lang="da-DK" dirty="0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09" r="6051"/>
          <a:stretch/>
        </p:blipFill>
        <p:spPr>
          <a:xfrm>
            <a:off x="8689875" y="0"/>
            <a:ext cx="3505300" cy="6859588"/>
          </a:xfrm>
          <a:prstGeom prst="rect">
            <a:avLst/>
          </a:prstGeom>
        </p:spPr>
      </p:pic>
      <p:sp>
        <p:nvSpPr>
          <p:cNvPr id="3" name="Pladsholder til tekst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>
          <a:xfrm>
            <a:off x="1202207" y="1808163"/>
            <a:ext cx="7199636" cy="4177471"/>
          </a:xfrm>
        </p:spPr>
        <p:txBody>
          <a:bodyPr/>
          <a:lstStyle/>
          <a:p>
            <a:r>
              <a:rPr lang="da-DK" sz="3200" dirty="0"/>
              <a:t>Price </a:t>
            </a:r>
            <a:r>
              <a:rPr lang="da-DK" sz="3200" dirty="0" err="1"/>
              <a:t>reduction</a:t>
            </a:r>
            <a:r>
              <a:rPr lang="da-DK" sz="3200" dirty="0"/>
              <a:t> </a:t>
            </a:r>
            <a:r>
              <a:rPr lang="da-DK" sz="3200" dirty="0" err="1"/>
              <a:t>after</a:t>
            </a:r>
            <a:r>
              <a:rPr lang="da-DK" sz="3200" dirty="0"/>
              <a:t> </a:t>
            </a:r>
            <a:r>
              <a:rPr lang="da-DK" sz="3200" dirty="0" err="1"/>
              <a:t>introducing</a:t>
            </a:r>
            <a:r>
              <a:rPr lang="da-DK" sz="3200" dirty="0"/>
              <a:t> </a:t>
            </a:r>
            <a:r>
              <a:rPr lang="da-DK" sz="3200" dirty="0" err="1"/>
              <a:t>biosimilars</a:t>
            </a:r>
            <a:r>
              <a:rPr lang="da-DK" sz="3200" dirty="0"/>
              <a:t> </a:t>
            </a:r>
            <a:r>
              <a:rPr lang="da-DK" sz="3200" dirty="0" err="1"/>
              <a:t>was</a:t>
            </a:r>
            <a:r>
              <a:rPr lang="da-DK" sz="3200" dirty="0"/>
              <a:t> </a:t>
            </a:r>
            <a:r>
              <a:rPr lang="da-DK" sz="3200" dirty="0" err="1"/>
              <a:t>approx</a:t>
            </a:r>
            <a:r>
              <a:rPr lang="da-DK" sz="3200" dirty="0"/>
              <a:t>. 60% for </a:t>
            </a:r>
            <a:r>
              <a:rPr lang="da-DK" sz="3200" dirty="0" err="1"/>
              <a:t>both</a:t>
            </a:r>
            <a:r>
              <a:rPr lang="da-DK" sz="3200" dirty="0"/>
              <a:t> </a:t>
            </a:r>
            <a:r>
              <a:rPr lang="da-DK" sz="3200" dirty="0" err="1"/>
              <a:t>infliximab</a:t>
            </a:r>
            <a:r>
              <a:rPr lang="da-DK" sz="3200" dirty="0"/>
              <a:t> and </a:t>
            </a:r>
            <a:r>
              <a:rPr lang="da-DK" sz="3200" dirty="0" err="1"/>
              <a:t>etanercept</a:t>
            </a:r>
            <a:endParaRPr lang="da-DK" sz="3200" dirty="0"/>
          </a:p>
          <a:p>
            <a:endParaRPr lang="da-DK" sz="3200" dirty="0"/>
          </a:p>
          <a:p>
            <a:r>
              <a:rPr lang="da-DK" sz="3200" dirty="0"/>
              <a:t>Total </a:t>
            </a:r>
            <a:r>
              <a:rPr lang="da-DK" sz="3200" dirty="0" err="1"/>
              <a:t>annual</a:t>
            </a:r>
            <a:r>
              <a:rPr lang="da-DK" sz="3200" dirty="0"/>
              <a:t> </a:t>
            </a:r>
            <a:r>
              <a:rPr lang="da-DK" sz="3200" dirty="0" err="1"/>
              <a:t>savings</a:t>
            </a:r>
            <a:r>
              <a:rPr lang="da-DK" sz="3200" dirty="0"/>
              <a:t> in Denmark</a:t>
            </a:r>
          </a:p>
          <a:p>
            <a:r>
              <a:rPr lang="da-DK" sz="3200" dirty="0" err="1"/>
              <a:t>Infliximab</a:t>
            </a:r>
            <a:r>
              <a:rPr lang="da-DK" sz="3200" dirty="0"/>
              <a:t> - 22 </a:t>
            </a:r>
            <a:r>
              <a:rPr lang="da-DK" sz="3200" dirty="0" err="1"/>
              <a:t>mio</a:t>
            </a:r>
            <a:r>
              <a:rPr lang="da-DK" sz="3200" dirty="0"/>
              <a:t> €</a:t>
            </a:r>
          </a:p>
          <a:p>
            <a:r>
              <a:rPr lang="da-DK" sz="3200" dirty="0" err="1"/>
              <a:t>Etanercept</a:t>
            </a:r>
            <a:r>
              <a:rPr lang="da-DK" sz="3200" dirty="0"/>
              <a:t> - 15 </a:t>
            </a:r>
            <a:r>
              <a:rPr lang="da-DK" sz="3200" dirty="0" err="1"/>
              <a:t>mio</a:t>
            </a:r>
            <a:r>
              <a:rPr lang="da-DK" sz="3200" dirty="0"/>
              <a:t> €</a:t>
            </a:r>
          </a:p>
          <a:p>
            <a:endParaRPr lang="da-DK" sz="3200" dirty="0"/>
          </a:p>
        </p:txBody>
      </p:sp>
    </p:spTree>
    <p:extLst>
      <p:ext uri="{BB962C8B-B14F-4D97-AF65-F5344CB8AC3E}">
        <p14:creationId xmlns:p14="http://schemas.microsoft.com/office/powerpoint/2010/main" val="4187701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What</a:t>
            </a:r>
            <a:r>
              <a:rPr lang="da-DK" dirty="0"/>
              <a:t> </a:t>
            </a:r>
            <a:r>
              <a:rPr lang="da-DK" dirty="0" err="1"/>
              <a:t>next</a:t>
            </a:r>
            <a:r>
              <a:rPr lang="da-DK" dirty="0"/>
              <a:t>?	</a:t>
            </a:r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5"/>
          <a:stretch/>
        </p:blipFill>
        <p:spPr>
          <a:xfrm>
            <a:off x="8617867" y="0"/>
            <a:ext cx="3577308" cy="6859588"/>
          </a:xfrm>
          <a:prstGeom prst="rect">
            <a:avLst/>
          </a:prstGeom>
        </p:spPr>
      </p:pic>
      <p:sp>
        <p:nvSpPr>
          <p:cNvPr id="3" name="Pladsholder til tekst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>
          <a:xfrm>
            <a:off x="1202207" y="1808163"/>
            <a:ext cx="7055620" cy="4177471"/>
          </a:xfrm>
        </p:spPr>
        <p:txBody>
          <a:bodyPr/>
          <a:lstStyle/>
          <a:p>
            <a:r>
              <a:rPr lang="da-DK" sz="3200" dirty="0"/>
              <a:t>More new </a:t>
            </a:r>
            <a:r>
              <a:rPr lang="da-DK" sz="3200" dirty="0" err="1"/>
              <a:t>biosimilars</a:t>
            </a:r>
            <a:r>
              <a:rPr lang="da-DK" sz="3200" dirty="0"/>
              <a:t> </a:t>
            </a:r>
            <a:r>
              <a:rPr lang="da-DK" sz="3200" dirty="0" err="1"/>
              <a:t>are</a:t>
            </a:r>
            <a:r>
              <a:rPr lang="da-DK" sz="3200" dirty="0"/>
              <a:t> </a:t>
            </a:r>
            <a:r>
              <a:rPr lang="da-DK" sz="3200" dirty="0" err="1"/>
              <a:t>expected</a:t>
            </a:r>
            <a:r>
              <a:rPr lang="da-DK" sz="3200" dirty="0"/>
              <a:t> to </a:t>
            </a:r>
            <a:r>
              <a:rPr lang="da-DK" sz="3200" dirty="0" err="1"/>
              <a:t>be</a:t>
            </a:r>
            <a:r>
              <a:rPr lang="da-DK" sz="3200" dirty="0"/>
              <a:t> </a:t>
            </a:r>
            <a:r>
              <a:rPr lang="da-DK" sz="3200" dirty="0" err="1"/>
              <a:t>introduced</a:t>
            </a:r>
            <a:r>
              <a:rPr lang="da-DK" sz="3200" dirty="0"/>
              <a:t> </a:t>
            </a:r>
            <a:r>
              <a:rPr lang="da-DK" sz="3200" dirty="0" err="1"/>
              <a:t>into</a:t>
            </a:r>
            <a:r>
              <a:rPr lang="da-DK" sz="3200" dirty="0"/>
              <a:t> the Danish </a:t>
            </a:r>
            <a:r>
              <a:rPr lang="da-DK" sz="3200" dirty="0" err="1"/>
              <a:t>market</a:t>
            </a:r>
            <a:r>
              <a:rPr lang="da-DK" sz="3200" dirty="0"/>
              <a:t> in the </a:t>
            </a:r>
            <a:r>
              <a:rPr lang="da-DK" sz="3200" dirty="0" err="1"/>
              <a:t>near</a:t>
            </a:r>
            <a:r>
              <a:rPr lang="da-DK" sz="3200" dirty="0"/>
              <a:t> future</a:t>
            </a:r>
          </a:p>
          <a:p>
            <a:endParaRPr lang="da-DK" sz="3200" dirty="0"/>
          </a:p>
          <a:p>
            <a:r>
              <a:rPr lang="da-DK" sz="3200" dirty="0"/>
              <a:t>The </a:t>
            </a:r>
            <a:r>
              <a:rPr lang="da-DK" sz="3200" dirty="0" err="1"/>
              <a:t>Taskforce</a:t>
            </a:r>
            <a:r>
              <a:rPr lang="da-DK" sz="3200" dirty="0"/>
              <a:t> </a:t>
            </a:r>
            <a:r>
              <a:rPr lang="da-DK" sz="3200" dirty="0" err="1"/>
              <a:t>will</a:t>
            </a:r>
            <a:r>
              <a:rPr lang="da-DK" sz="3200" dirty="0"/>
              <a:t> </a:t>
            </a:r>
            <a:r>
              <a:rPr lang="da-DK" sz="3200" dirty="0" err="1"/>
              <a:t>continue</a:t>
            </a:r>
            <a:r>
              <a:rPr lang="da-DK" sz="3200" dirty="0"/>
              <a:t> </a:t>
            </a:r>
            <a:r>
              <a:rPr lang="da-DK" sz="3200" dirty="0" err="1"/>
              <a:t>their</a:t>
            </a:r>
            <a:r>
              <a:rPr lang="da-DK" sz="3200" dirty="0"/>
              <a:t> </a:t>
            </a:r>
            <a:r>
              <a:rPr lang="da-DK" sz="3200" dirty="0" err="1"/>
              <a:t>work</a:t>
            </a:r>
            <a:r>
              <a:rPr lang="da-DK" sz="3200" dirty="0"/>
              <a:t> to </a:t>
            </a:r>
            <a:r>
              <a:rPr lang="da-DK" sz="3200" dirty="0" err="1"/>
              <a:t>ensure</a:t>
            </a:r>
            <a:r>
              <a:rPr lang="da-DK" sz="3200" dirty="0"/>
              <a:t> </a:t>
            </a:r>
            <a:r>
              <a:rPr lang="da-DK" sz="3200" dirty="0" err="1"/>
              <a:t>similar</a:t>
            </a:r>
            <a:r>
              <a:rPr lang="da-DK" sz="3200" dirty="0"/>
              <a:t> </a:t>
            </a:r>
            <a:r>
              <a:rPr lang="da-DK" sz="3200" dirty="0" err="1"/>
              <a:t>successful</a:t>
            </a:r>
            <a:r>
              <a:rPr lang="da-DK" sz="3200" dirty="0"/>
              <a:t> </a:t>
            </a:r>
            <a:r>
              <a:rPr lang="da-DK" sz="3200" dirty="0" err="1"/>
              <a:t>implementations</a:t>
            </a:r>
            <a:r>
              <a:rPr lang="da-DK" sz="3200" dirty="0"/>
              <a:t> of the </a:t>
            </a:r>
            <a:r>
              <a:rPr lang="da-DK" sz="3200" dirty="0" err="1"/>
              <a:t>next</a:t>
            </a:r>
            <a:r>
              <a:rPr lang="da-DK" sz="3200" dirty="0"/>
              <a:t> </a:t>
            </a:r>
            <a:r>
              <a:rPr lang="da-DK" sz="3200" dirty="0" err="1"/>
              <a:t>biosimilars</a:t>
            </a:r>
            <a:endParaRPr lang="da-DK" sz="3200" dirty="0"/>
          </a:p>
        </p:txBody>
      </p:sp>
    </p:spTree>
    <p:extLst>
      <p:ext uri="{BB962C8B-B14F-4D97-AF65-F5344CB8AC3E}">
        <p14:creationId xmlns:p14="http://schemas.microsoft.com/office/powerpoint/2010/main" val="889666558"/>
      </p:ext>
    </p:extLst>
  </p:cSld>
  <p:clrMapOvr>
    <a:masterClrMapping/>
  </p:clrMapOvr>
</p:sld>
</file>

<file path=ppt/theme/theme1.xml><?xml version="1.0" encoding="utf-8"?>
<a:theme xmlns:a="http://schemas.openxmlformats.org/drawingml/2006/main" name="6590 AMG_PowerPoint_skabelon_2017_5">
  <a:themeElements>
    <a:clrScheme name="AMGROS">
      <a:dk1>
        <a:sysClr val="windowText" lastClr="000000"/>
      </a:dk1>
      <a:lt1>
        <a:sysClr val="window" lastClr="FFFFFF"/>
      </a:lt1>
      <a:dk2>
        <a:srgbClr val="202950"/>
      </a:dk2>
      <a:lt2>
        <a:srgbClr val="B1DBE1"/>
      </a:lt2>
      <a:accent1>
        <a:srgbClr val="E2BE03"/>
      </a:accent1>
      <a:accent2>
        <a:srgbClr val="D11916"/>
      </a:accent2>
      <a:accent3>
        <a:srgbClr val="009EE2"/>
      </a:accent3>
      <a:accent4>
        <a:srgbClr val="202950"/>
      </a:accent4>
      <a:accent5>
        <a:srgbClr val="8F9598"/>
      </a:accent5>
      <a:accent6>
        <a:srgbClr val="A4C518"/>
      </a:accent6>
      <a:hlink>
        <a:srgbClr val="000000"/>
      </a:hlink>
      <a:folHlink>
        <a:srgbClr val="7F7F7F"/>
      </a:folHlink>
    </a:clrScheme>
    <a:fontScheme name="AMGROS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AMG_PowerPoint_skabelon_2017_5</Template>
  <TotalTime>667</TotalTime>
  <Words>1309</Words>
  <Application>Microsoft Office PowerPoint</Application>
  <PresentationFormat>Brugerdefineret</PresentationFormat>
  <Paragraphs>126</Paragraphs>
  <Slides>14</Slides>
  <Notes>14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Open Sans Light</vt:lpstr>
      <vt:lpstr>Times New Roman</vt:lpstr>
      <vt:lpstr>6590 AMG_PowerPoint_skabelon_2017_5</vt:lpstr>
      <vt:lpstr> TASKFORCE TO FACILITATE THE INTRODUCTION OF BIOSIMILARS NATIONALLY</vt:lpstr>
      <vt:lpstr>PowerPoint-præsentation</vt:lpstr>
      <vt:lpstr>Introducing biosimilars </vt:lpstr>
      <vt:lpstr>Introducing biosimilars </vt:lpstr>
      <vt:lpstr>Taskforce members </vt:lpstr>
      <vt:lpstr>Seminars and meetings</vt:lpstr>
      <vt:lpstr>Rekommendation</vt:lpstr>
      <vt:lpstr>Information </vt:lpstr>
      <vt:lpstr>Infliximab</vt:lpstr>
      <vt:lpstr>Market uptake of biosimilar infliximab</vt:lpstr>
      <vt:lpstr>etanercept</vt:lpstr>
      <vt:lpstr>Market uptake of biosimilar etanercept</vt:lpstr>
      <vt:lpstr>savings</vt:lpstr>
      <vt:lpstr>What next?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Karina Bentzen</dc:creator>
  <cp:lastModifiedBy>Karina Bentzen</cp:lastModifiedBy>
  <cp:revision>57</cp:revision>
  <dcterms:created xsi:type="dcterms:W3CDTF">2017-03-06T08:50:59Z</dcterms:created>
  <dcterms:modified xsi:type="dcterms:W3CDTF">2017-03-10T08:26:49Z</dcterms:modified>
</cp:coreProperties>
</file>