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4"/>
  </p:sldMasterIdLst>
  <p:notesMasterIdLst>
    <p:notesMasterId r:id="rId55"/>
  </p:notesMasterIdLst>
  <p:sldIdLst>
    <p:sldId id="263" r:id="rId5"/>
    <p:sldId id="368" r:id="rId6"/>
    <p:sldId id="371" r:id="rId7"/>
    <p:sldId id="366" r:id="rId8"/>
    <p:sldId id="370" r:id="rId9"/>
    <p:sldId id="373" r:id="rId10"/>
    <p:sldId id="395" r:id="rId11"/>
    <p:sldId id="396" r:id="rId12"/>
    <p:sldId id="397" r:id="rId13"/>
    <p:sldId id="398" r:id="rId14"/>
    <p:sldId id="399" r:id="rId15"/>
    <p:sldId id="400" r:id="rId16"/>
    <p:sldId id="401" r:id="rId17"/>
    <p:sldId id="402" r:id="rId18"/>
    <p:sldId id="403" r:id="rId19"/>
    <p:sldId id="404" r:id="rId20"/>
    <p:sldId id="405" r:id="rId21"/>
    <p:sldId id="406" r:id="rId22"/>
    <p:sldId id="407" r:id="rId23"/>
    <p:sldId id="408" r:id="rId24"/>
    <p:sldId id="409" r:id="rId25"/>
    <p:sldId id="410" r:id="rId26"/>
    <p:sldId id="411" r:id="rId27"/>
    <p:sldId id="412" r:id="rId28"/>
    <p:sldId id="413" r:id="rId29"/>
    <p:sldId id="414" r:id="rId30"/>
    <p:sldId id="415" r:id="rId31"/>
    <p:sldId id="416" r:id="rId32"/>
    <p:sldId id="374" r:id="rId33"/>
    <p:sldId id="380" r:id="rId34"/>
    <p:sldId id="381" r:id="rId35"/>
    <p:sldId id="382" r:id="rId36"/>
    <p:sldId id="383" r:id="rId37"/>
    <p:sldId id="384" r:id="rId38"/>
    <p:sldId id="387" r:id="rId39"/>
    <p:sldId id="388" r:id="rId40"/>
    <p:sldId id="389" r:id="rId41"/>
    <p:sldId id="390" r:id="rId42"/>
    <p:sldId id="392" r:id="rId43"/>
    <p:sldId id="391" r:id="rId44"/>
    <p:sldId id="393" r:id="rId45"/>
    <p:sldId id="394" r:id="rId46"/>
    <p:sldId id="375" r:id="rId47"/>
    <p:sldId id="372" r:id="rId48"/>
    <p:sldId id="376" r:id="rId49"/>
    <p:sldId id="377" r:id="rId50"/>
    <p:sldId id="378" r:id="rId51"/>
    <p:sldId id="379" r:id="rId52"/>
    <p:sldId id="369" r:id="rId53"/>
    <p:sldId id="363" r:id="rId54"/>
  </p:sldIdLst>
  <p:sldSz cx="12192000" cy="6858000"/>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CB"/>
    <a:srgbClr val="03273D"/>
    <a:srgbClr val="949FA6"/>
    <a:srgbClr val="81125E"/>
    <a:srgbClr val="5E6B72"/>
    <a:srgbClr val="EB5284"/>
    <a:srgbClr val="6C004B"/>
    <a:srgbClr val="C2CBCC"/>
    <a:srgbClr val="139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83356" autoAdjust="0"/>
  </p:normalViewPr>
  <p:slideViewPr>
    <p:cSldViewPr snapToGrid="0" snapToObjects="1" showGuides="1">
      <p:cViewPr varScale="1">
        <p:scale>
          <a:sx n="62" d="100"/>
          <a:sy n="62" d="100"/>
        </p:scale>
        <p:origin x="-840" y="-11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notesMaster" Target="notesMasters/notes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60"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F4D2E8-E747-46AD-885C-68E694B01B5D}" type="datetimeFigureOut">
              <a:rPr lang="nl-NL" smtClean="0"/>
              <a:t>22/09/16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FCA09C-C87E-412D-8D30-2877C5D2DCBB}" type="slidenum">
              <a:rPr lang="nl-NL" smtClean="0"/>
              <a:t>‹#›</a:t>
            </a:fld>
            <a:endParaRPr lang="nl-NL"/>
          </a:p>
        </p:txBody>
      </p:sp>
    </p:spTree>
    <p:extLst>
      <p:ext uri="{BB962C8B-B14F-4D97-AF65-F5344CB8AC3E}">
        <p14:creationId xmlns:p14="http://schemas.microsoft.com/office/powerpoint/2010/main" val="2851194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BAFCA09C-C87E-412D-8D30-2877C5D2DCBB}" type="slidenum">
              <a:rPr lang="nl-NL" smtClean="0"/>
              <a:t>1</a:t>
            </a:fld>
            <a:endParaRPr lang="nl-NL"/>
          </a:p>
        </p:txBody>
      </p:sp>
    </p:spTree>
    <p:extLst>
      <p:ext uri="{BB962C8B-B14F-4D97-AF65-F5344CB8AC3E}">
        <p14:creationId xmlns:p14="http://schemas.microsoft.com/office/powerpoint/2010/main" val="2725678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BAFCA09C-C87E-412D-8D30-2877C5D2DCBB}" type="slidenum">
              <a:rPr lang="nl-NL" smtClean="0"/>
              <a:t>3</a:t>
            </a:fld>
            <a:endParaRPr lang="nl-NL"/>
          </a:p>
        </p:txBody>
      </p:sp>
    </p:spTree>
    <p:extLst>
      <p:ext uri="{BB962C8B-B14F-4D97-AF65-F5344CB8AC3E}">
        <p14:creationId xmlns:p14="http://schemas.microsoft.com/office/powerpoint/2010/main" val="1148793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BAFCA09C-C87E-412D-8D30-2877C5D2DCBB}" type="slidenum">
              <a:rPr lang="nl-NL" smtClean="0"/>
              <a:t>4</a:t>
            </a:fld>
            <a:endParaRPr lang="nl-NL"/>
          </a:p>
        </p:txBody>
      </p:sp>
    </p:spTree>
    <p:extLst>
      <p:ext uri="{BB962C8B-B14F-4D97-AF65-F5344CB8AC3E}">
        <p14:creationId xmlns:p14="http://schemas.microsoft.com/office/powerpoint/2010/main" val="4259345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Nederland Middelgroot specialisme.</a:t>
            </a:r>
          </a:p>
          <a:p>
            <a:r>
              <a:rPr lang="nl-NL" dirty="0"/>
              <a:t>In</a:t>
            </a:r>
            <a:r>
              <a:rPr lang="nl-NL" baseline="0" dirty="0"/>
              <a:t> Nederland naar 3 jaar en 7 maanden</a:t>
            </a:r>
          </a:p>
          <a:p>
            <a:endParaRPr lang="nl-NL" baseline="0" dirty="0"/>
          </a:p>
          <a:p>
            <a:r>
              <a:rPr lang="nl-NL" baseline="0" dirty="0" err="1"/>
              <a:t>balneology</a:t>
            </a:r>
            <a:endParaRPr lang="nl-NL" dirty="0"/>
          </a:p>
        </p:txBody>
      </p:sp>
      <p:sp>
        <p:nvSpPr>
          <p:cNvPr id="4" name="Slide Number Placeholder 3"/>
          <p:cNvSpPr>
            <a:spLocks noGrp="1"/>
          </p:cNvSpPr>
          <p:nvPr>
            <p:ph type="sldNum" sz="quarter" idx="10"/>
          </p:nvPr>
        </p:nvSpPr>
        <p:spPr/>
        <p:txBody>
          <a:bodyPr/>
          <a:lstStyle/>
          <a:p>
            <a:fld id="{914D03FC-025C-4B10-A8CD-1CBFA52D54AB}" type="slidenum">
              <a:rPr lang="nl-NL" smtClean="0"/>
              <a:t>32</a:t>
            </a:fld>
            <a:endParaRPr lang="nl-NL"/>
          </a:p>
        </p:txBody>
      </p:sp>
    </p:spTree>
    <p:extLst>
      <p:ext uri="{BB962C8B-B14F-4D97-AF65-F5344CB8AC3E}">
        <p14:creationId xmlns:p14="http://schemas.microsoft.com/office/powerpoint/2010/main" val="2490271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uit: eindrapportage </a:t>
            </a:r>
            <a:r>
              <a:rPr lang="nl-NL" dirty="0" err="1"/>
              <a:t>quickscan</a:t>
            </a:r>
            <a:r>
              <a:rPr lang="nl-NL" dirty="0"/>
              <a:t> 2013 LSJ project groep</a:t>
            </a:r>
          </a:p>
          <a:p>
            <a:endParaRPr lang="nl-NL" dirty="0"/>
          </a:p>
          <a:p>
            <a:r>
              <a:rPr lang="nl-NL" sz="1200" b="0" i="0" u="none" strike="noStrike" kern="1200" baseline="0" dirty="0">
                <a:solidFill>
                  <a:schemeClr val="tx1"/>
                </a:solidFill>
                <a:latin typeface="+mn-lt"/>
                <a:ea typeface="+mn-ea"/>
                <a:cs typeface="+mn-cs"/>
              </a:rPr>
              <a:t>De oranje bollen tonen de spreiding van de vervolgopleidingen met een EU-norm van drie jaar. De Blauwe bollen representeren de opleidingen met een minimumnorm van vier jaar, de paarse staan voor opleidingen van minimaal vijf jaar. Bij elk paar bollensets geeft de lichtgekleurde </a:t>
            </a:r>
            <a:r>
              <a:rPr lang="nl-NL" sz="1200" b="0" i="0" u="none" strike="noStrike" kern="1200" baseline="0" dirty="0" err="1">
                <a:solidFill>
                  <a:schemeClr val="tx1"/>
                </a:solidFill>
                <a:latin typeface="+mn-lt"/>
                <a:ea typeface="+mn-ea"/>
                <a:cs typeface="+mn-cs"/>
              </a:rPr>
              <a:t>linkerset</a:t>
            </a:r>
            <a:r>
              <a:rPr lang="nl-NL" sz="1200" b="0" i="0" u="none" strike="noStrike" kern="1200" baseline="0" dirty="0">
                <a:solidFill>
                  <a:schemeClr val="tx1"/>
                </a:solidFill>
                <a:latin typeface="+mn-lt"/>
                <a:ea typeface="+mn-ea"/>
                <a:cs typeface="+mn-cs"/>
              </a:rPr>
              <a:t> de situatie in 1989 weer en toont de donkergekleurde </a:t>
            </a:r>
            <a:r>
              <a:rPr lang="nl-NL" sz="1200" b="0" i="0" u="none" strike="noStrike" kern="1200" baseline="0" dirty="0" err="1">
                <a:solidFill>
                  <a:schemeClr val="tx1"/>
                </a:solidFill>
                <a:latin typeface="+mn-lt"/>
                <a:ea typeface="+mn-ea"/>
                <a:cs typeface="+mn-cs"/>
              </a:rPr>
              <a:t>rechterset</a:t>
            </a:r>
            <a:r>
              <a:rPr lang="nl-NL" sz="1200" b="0" i="0" u="none" strike="noStrike" kern="1200" baseline="0" dirty="0">
                <a:solidFill>
                  <a:schemeClr val="tx1"/>
                </a:solidFill>
                <a:latin typeface="+mn-lt"/>
                <a:ea typeface="+mn-ea"/>
                <a:cs typeface="+mn-cs"/>
              </a:rPr>
              <a:t> de situatie in 2013. Hoe groter een bol, hoe meer opleidingen met deze duur. </a:t>
            </a:r>
            <a:endParaRPr lang="nl-NL" dirty="0"/>
          </a:p>
        </p:txBody>
      </p:sp>
      <p:sp>
        <p:nvSpPr>
          <p:cNvPr id="4" name="Slide Number Placeholder 3"/>
          <p:cNvSpPr>
            <a:spLocks noGrp="1"/>
          </p:cNvSpPr>
          <p:nvPr>
            <p:ph type="sldNum" sz="quarter" idx="10"/>
          </p:nvPr>
        </p:nvSpPr>
        <p:spPr/>
        <p:txBody>
          <a:bodyPr/>
          <a:lstStyle/>
          <a:p>
            <a:fld id="{914D03FC-025C-4B10-A8CD-1CBFA52D54AB}" type="slidenum">
              <a:rPr lang="nl-NL" smtClean="0"/>
              <a:t>33</a:t>
            </a:fld>
            <a:endParaRPr lang="nl-NL"/>
          </a:p>
        </p:txBody>
      </p:sp>
    </p:spTree>
    <p:extLst>
      <p:ext uri="{BB962C8B-B14F-4D97-AF65-F5344CB8AC3E}">
        <p14:creationId xmlns:p14="http://schemas.microsoft.com/office/powerpoint/2010/main" val="3306860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914D03FC-025C-4B10-A8CD-1CBFA52D54AB}" type="slidenum">
              <a:rPr lang="nl-NL" smtClean="0"/>
              <a:t>36</a:t>
            </a:fld>
            <a:endParaRPr lang="nl-NL"/>
          </a:p>
        </p:txBody>
      </p:sp>
    </p:spTree>
    <p:extLst>
      <p:ext uri="{BB962C8B-B14F-4D97-AF65-F5344CB8AC3E}">
        <p14:creationId xmlns:p14="http://schemas.microsoft.com/office/powerpoint/2010/main" val="3779596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914D03FC-025C-4B10-A8CD-1CBFA52D54AB}" type="slidenum">
              <a:rPr lang="nl-NL" smtClean="0"/>
              <a:t>41</a:t>
            </a:fld>
            <a:endParaRPr lang="nl-NL"/>
          </a:p>
        </p:txBody>
      </p:sp>
    </p:spTree>
    <p:extLst>
      <p:ext uri="{BB962C8B-B14F-4D97-AF65-F5344CB8AC3E}">
        <p14:creationId xmlns:p14="http://schemas.microsoft.com/office/powerpoint/2010/main" val="3951361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914D03FC-025C-4B10-A8CD-1CBFA52D54AB}" type="slidenum">
              <a:rPr lang="nl-NL" smtClean="0"/>
              <a:t>42</a:t>
            </a:fld>
            <a:endParaRPr lang="nl-NL"/>
          </a:p>
        </p:txBody>
      </p:sp>
    </p:spTree>
    <p:extLst>
      <p:ext uri="{BB962C8B-B14F-4D97-AF65-F5344CB8AC3E}">
        <p14:creationId xmlns:p14="http://schemas.microsoft.com/office/powerpoint/2010/main" val="2547072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1">
    <p:spTree>
      <p:nvGrpSpPr>
        <p:cNvPr id="1" name=""/>
        <p:cNvGrpSpPr/>
        <p:nvPr/>
      </p:nvGrpSpPr>
      <p:grpSpPr>
        <a:xfrm>
          <a:off x="0" y="0"/>
          <a:ext cx="0" cy="0"/>
          <a:chOff x="0" y="0"/>
          <a:chExt cx="0" cy="0"/>
        </a:xfrm>
      </p:grpSpPr>
      <p:pic>
        <p:nvPicPr>
          <p:cNvPr id="9" name="Tijdelijke aanduiding voor inhoud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33212"/>
            <a:ext cx="3552092" cy="6367389"/>
          </a:xfrm>
          <a:prstGeom prst="rect">
            <a:avLst/>
          </a:prstGeom>
        </p:spPr>
      </p:pic>
      <p:sp>
        <p:nvSpPr>
          <p:cNvPr id="2" name="Titel 1"/>
          <p:cNvSpPr>
            <a:spLocks noGrp="1"/>
          </p:cNvSpPr>
          <p:nvPr>
            <p:ph type="ctrTitle"/>
          </p:nvPr>
        </p:nvSpPr>
        <p:spPr>
          <a:xfrm>
            <a:off x="4325815" y="2542273"/>
            <a:ext cx="6951784" cy="646331"/>
          </a:xfrm>
        </p:spPr>
        <p:txBody>
          <a:bodyPr vert="horz" wrap="square" anchor="ctr" anchorCtr="0">
            <a:spAutoFit/>
          </a:bodyPr>
          <a:lstStyle>
            <a:lvl1pPr algn="l">
              <a:defRPr/>
            </a:lvl1pPr>
          </a:lstStyle>
          <a:p>
            <a:r>
              <a:rPr lang="en-US"/>
              <a:t>Titelstijl van model bewerken</a:t>
            </a:r>
            <a:endParaRPr lang="nl-NL" dirty="0"/>
          </a:p>
        </p:txBody>
      </p:sp>
      <p:sp>
        <p:nvSpPr>
          <p:cNvPr id="3" name="Subtitel 2"/>
          <p:cNvSpPr>
            <a:spLocks noGrp="1"/>
          </p:cNvSpPr>
          <p:nvPr>
            <p:ph type="subTitle" idx="1" hasCustomPrompt="1"/>
          </p:nvPr>
        </p:nvSpPr>
        <p:spPr>
          <a:xfrm>
            <a:off x="4325814" y="3216907"/>
            <a:ext cx="6459415" cy="722870"/>
          </a:xfrm>
        </p:spPr>
        <p:txBody>
          <a:bodyPr/>
          <a:lstStyle>
            <a:lvl1pPr marL="0" indent="0" algn="l">
              <a:buNone/>
              <a:defRPr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0" dirty="0"/>
              <a:t>Ondertitel</a:t>
            </a:r>
          </a:p>
        </p:txBody>
      </p:sp>
      <p:sp>
        <p:nvSpPr>
          <p:cNvPr id="8" name="Tijdelijke aanduiding voor tekst 7"/>
          <p:cNvSpPr>
            <a:spLocks noGrp="1"/>
          </p:cNvSpPr>
          <p:nvPr>
            <p:ph type="body" sz="quarter" idx="13" hasCustomPrompt="1"/>
          </p:nvPr>
        </p:nvSpPr>
        <p:spPr>
          <a:xfrm>
            <a:off x="4325814" y="3968080"/>
            <a:ext cx="6459416" cy="658800"/>
          </a:xfrm>
        </p:spPr>
        <p:txBody>
          <a:bodyPr anchor="ctr" anchorCtr="0">
            <a:normAutofit/>
          </a:bodyPr>
          <a:lstStyle>
            <a:lvl1pPr marL="0" indent="0">
              <a:buFontTx/>
              <a:buNone/>
              <a:defRPr lang="en-US" sz="1800" b="1" kern="1200" dirty="0" smtClean="0">
                <a:solidFill>
                  <a:schemeClr val="accent1"/>
                </a:solidFill>
                <a:latin typeface="+mj-lt"/>
                <a:ea typeface="+mn-ea"/>
                <a:cs typeface="Helvetica"/>
              </a:defRPr>
            </a:lvl1pPr>
          </a:lstStyle>
          <a:p>
            <a:pPr lvl="0"/>
            <a:r>
              <a:rPr lang="nl-NL" noProof="0" dirty="0"/>
              <a:t>Naam spreker</a:t>
            </a:r>
          </a:p>
        </p:txBody>
      </p:sp>
    </p:spTree>
    <p:extLst>
      <p:ext uri="{BB962C8B-B14F-4D97-AF65-F5344CB8AC3E}">
        <p14:creationId xmlns:p14="http://schemas.microsoft.com/office/powerpoint/2010/main" val="15532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dia 2">
    <p:spTree>
      <p:nvGrpSpPr>
        <p:cNvPr id="1" name=""/>
        <p:cNvGrpSpPr/>
        <p:nvPr/>
      </p:nvGrpSpPr>
      <p:grpSpPr>
        <a:xfrm>
          <a:off x="0" y="0"/>
          <a:ext cx="0" cy="0"/>
          <a:chOff x="0" y="0"/>
          <a:chExt cx="0" cy="0"/>
        </a:xfrm>
      </p:grpSpPr>
      <p:sp>
        <p:nvSpPr>
          <p:cNvPr id="2" name="Titel 1"/>
          <p:cNvSpPr>
            <a:spLocks noGrp="1"/>
          </p:cNvSpPr>
          <p:nvPr>
            <p:ph type="ctrTitle"/>
          </p:nvPr>
        </p:nvSpPr>
        <p:spPr>
          <a:xfrm>
            <a:off x="4325815" y="2542273"/>
            <a:ext cx="6951784" cy="646331"/>
          </a:xfrm>
        </p:spPr>
        <p:txBody>
          <a:bodyPr vert="horz" wrap="square" anchor="ctr" anchorCtr="0">
            <a:spAutoFit/>
          </a:bodyPr>
          <a:lstStyle>
            <a:lvl1pPr algn="l">
              <a:defRPr/>
            </a:lvl1pPr>
          </a:lstStyle>
          <a:p>
            <a:r>
              <a:rPr lang="en-US"/>
              <a:t>Titelstijl van model bewerken</a:t>
            </a:r>
            <a:endParaRPr lang="nl-NL" dirty="0"/>
          </a:p>
        </p:txBody>
      </p:sp>
      <p:sp>
        <p:nvSpPr>
          <p:cNvPr id="3" name="Subtitel 2"/>
          <p:cNvSpPr>
            <a:spLocks noGrp="1"/>
          </p:cNvSpPr>
          <p:nvPr>
            <p:ph type="subTitle" idx="1" hasCustomPrompt="1"/>
          </p:nvPr>
        </p:nvSpPr>
        <p:spPr>
          <a:xfrm>
            <a:off x="4325814" y="3216907"/>
            <a:ext cx="6459415" cy="722870"/>
          </a:xfrm>
        </p:spPr>
        <p:txBody>
          <a:bodyPr/>
          <a:lstStyle>
            <a:lvl1pPr marL="0" indent="0" algn="l">
              <a:buNone/>
              <a:defRPr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Ondertitel</a:t>
            </a:r>
          </a:p>
        </p:txBody>
      </p:sp>
      <p:sp>
        <p:nvSpPr>
          <p:cNvPr id="8" name="Tijdelijke aanduiding voor tekst 7"/>
          <p:cNvSpPr>
            <a:spLocks noGrp="1"/>
          </p:cNvSpPr>
          <p:nvPr>
            <p:ph type="body" sz="quarter" idx="13" hasCustomPrompt="1"/>
          </p:nvPr>
        </p:nvSpPr>
        <p:spPr>
          <a:xfrm>
            <a:off x="4325814" y="3968080"/>
            <a:ext cx="6459416" cy="658800"/>
          </a:xfrm>
        </p:spPr>
        <p:txBody>
          <a:bodyPr anchor="ctr" anchorCtr="0">
            <a:normAutofit/>
          </a:bodyPr>
          <a:lstStyle>
            <a:lvl1pPr marL="0" indent="0">
              <a:buFontTx/>
              <a:buNone/>
              <a:defRPr lang="en-US" sz="1800" b="1" kern="1200" dirty="0" smtClean="0">
                <a:solidFill>
                  <a:schemeClr val="accent1"/>
                </a:solidFill>
                <a:latin typeface="+mj-lt"/>
                <a:ea typeface="+mn-ea"/>
                <a:cs typeface="Helvetica"/>
              </a:defRPr>
            </a:lvl1pPr>
          </a:lstStyle>
          <a:p>
            <a:pPr lvl="0"/>
            <a:r>
              <a:rPr lang="nl-NL" noProof="0" dirty="0"/>
              <a:t>Naam spreker</a:t>
            </a:r>
          </a:p>
        </p:txBody>
      </p:sp>
      <p:pic>
        <p:nvPicPr>
          <p:cNvPr id="6" name="Afbeelding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3710354" cy="6858000"/>
          </a:xfrm>
          <a:prstGeom prst="rect">
            <a:avLst/>
          </a:prstGeom>
        </p:spPr>
      </p:pic>
    </p:spTree>
    <p:extLst>
      <p:ext uri="{BB962C8B-B14F-4D97-AF65-F5344CB8AC3E}">
        <p14:creationId xmlns:p14="http://schemas.microsoft.com/office/powerpoint/2010/main" val="8936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dia 3">
    <p:spTree>
      <p:nvGrpSpPr>
        <p:cNvPr id="1" name=""/>
        <p:cNvGrpSpPr/>
        <p:nvPr/>
      </p:nvGrpSpPr>
      <p:grpSpPr>
        <a:xfrm>
          <a:off x="0" y="0"/>
          <a:ext cx="0" cy="0"/>
          <a:chOff x="0" y="0"/>
          <a:chExt cx="0" cy="0"/>
        </a:xfrm>
      </p:grpSpPr>
      <p:sp>
        <p:nvSpPr>
          <p:cNvPr id="2" name="Titel 1"/>
          <p:cNvSpPr>
            <a:spLocks noGrp="1"/>
          </p:cNvSpPr>
          <p:nvPr>
            <p:ph type="ctrTitle"/>
          </p:nvPr>
        </p:nvSpPr>
        <p:spPr>
          <a:xfrm>
            <a:off x="4325815" y="2542273"/>
            <a:ext cx="6951784" cy="646331"/>
          </a:xfrm>
        </p:spPr>
        <p:txBody>
          <a:bodyPr vert="horz" wrap="square" anchor="ctr" anchorCtr="0">
            <a:spAutoFit/>
          </a:bodyPr>
          <a:lstStyle>
            <a:lvl1pPr algn="l">
              <a:defRPr/>
            </a:lvl1pPr>
          </a:lstStyle>
          <a:p>
            <a:r>
              <a:rPr lang="en-US"/>
              <a:t>Titelstijl van model bewerken</a:t>
            </a:r>
            <a:endParaRPr lang="nl-NL" dirty="0"/>
          </a:p>
        </p:txBody>
      </p:sp>
      <p:sp>
        <p:nvSpPr>
          <p:cNvPr id="3" name="Subtitel 2"/>
          <p:cNvSpPr>
            <a:spLocks noGrp="1"/>
          </p:cNvSpPr>
          <p:nvPr>
            <p:ph type="subTitle" idx="1" hasCustomPrompt="1"/>
          </p:nvPr>
        </p:nvSpPr>
        <p:spPr>
          <a:xfrm>
            <a:off x="4325814" y="3216907"/>
            <a:ext cx="6459415" cy="722870"/>
          </a:xfrm>
        </p:spPr>
        <p:txBody>
          <a:bodyPr/>
          <a:lstStyle>
            <a:lvl1pPr marL="0" indent="0" algn="l">
              <a:buNone/>
              <a:defRPr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Ondertitel</a:t>
            </a:r>
          </a:p>
        </p:txBody>
      </p:sp>
      <p:sp>
        <p:nvSpPr>
          <p:cNvPr id="8" name="Tijdelijke aanduiding voor tekst 7"/>
          <p:cNvSpPr>
            <a:spLocks noGrp="1"/>
          </p:cNvSpPr>
          <p:nvPr>
            <p:ph type="body" sz="quarter" idx="13" hasCustomPrompt="1"/>
          </p:nvPr>
        </p:nvSpPr>
        <p:spPr>
          <a:xfrm>
            <a:off x="4325814" y="3968080"/>
            <a:ext cx="6459416" cy="658800"/>
          </a:xfrm>
        </p:spPr>
        <p:txBody>
          <a:bodyPr anchor="ctr" anchorCtr="0">
            <a:normAutofit/>
          </a:bodyPr>
          <a:lstStyle>
            <a:lvl1pPr marL="0" indent="0">
              <a:buFontTx/>
              <a:buNone/>
              <a:defRPr lang="en-US" sz="1800" b="1" kern="1200" dirty="0" smtClean="0">
                <a:solidFill>
                  <a:schemeClr val="accent1"/>
                </a:solidFill>
                <a:latin typeface="+mj-lt"/>
                <a:ea typeface="+mn-ea"/>
                <a:cs typeface="Helvetica"/>
              </a:defRPr>
            </a:lvl1pPr>
          </a:lstStyle>
          <a:p>
            <a:pPr lvl="0"/>
            <a:r>
              <a:rPr lang="nl-NL" noProof="0" dirty="0"/>
              <a:t>Naam spreker</a:t>
            </a:r>
          </a:p>
        </p:txBody>
      </p:sp>
      <p:pic>
        <p:nvPicPr>
          <p:cNvPr id="6" name="Afbeelding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3938954" cy="6858000"/>
          </a:xfrm>
          <a:prstGeom prst="rect">
            <a:avLst/>
          </a:prstGeom>
        </p:spPr>
      </p:pic>
    </p:spTree>
    <p:extLst>
      <p:ext uri="{BB962C8B-B14F-4D97-AF65-F5344CB8AC3E}">
        <p14:creationId xmlns:p14="http://schemas.microsoft.com/office/powerpoint/2010/main" val="1982275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dia 4">
    <p:spTree>
      <p:nvGrpSpPr>
        <p:cNvPr id="1" name=""/>
        <p:cNvGrpSpPr/>
        <p:nvPr/>
      </p:nvGrpSpPr>
      <p:grpSpPr>
        <a:xfrm>
          <a:off x="0" y="0"/>
          <a:ext cx="0" cy="0"/>
          <a:chOff x="0" y="0"/>
          <a:chExt cx="0" cy="0"/>
        </a:xfrm>
      </p:grpSpPr>
      <p:sp>
        <p:nvSpPr>
          <p:cNvPr id="2" name="Titel 1"/>
          <p:cNvSpPr>
            <a:spLocks noGrp="1"/>
          </p:cNvSpPr>
          <p:nvPr>
            <p:ph type="ctrTitle"/>
          </p:nvPr>
        </p:nvSpPr>
        <p:spPr>
          <a:xfrm>
            <a:off x="4325815" y="2542273"/>
            <a:ext cx="6951784" cy="646331"/>
          </a:xfrm>
        </p:spPr>
        <p:txBody>
          <a:bodyPr vert="horz" wrap="square" anchor="ctr" anchorCtr="0">
            <a:spAutoFit/>
          </a:bodyPr>
          <a:lstStyle>
            <a:lvl1pPr algn="l">
              <a:defRPr/>
            </a:lvl1pPr>
          </a:lstStyle>
          <a:p>
            <a:r>
              <a:rPr lang="en-US"/>
              <a:t>Titelstijl van model bewerken</a:t>
            </a:r>
            <a:endParaRPr lang="nl-NL" dirty="0"/>
          </a:p>
        </p:txBody>
      </p:sp>
      <p:sp>
        <p:nvSpPr>
          <p:cNvPr id="3" name="Subtitel 2"/>
          <p:cNvSpPr>
            <a:spLocks noGrp="1"/>
          </p:cNvSpPr>
          <p:nvPr>
            <p:ph type="subTitle" idx="1" hasCustomPrompt="1"/>
          </p:nvPr>
        </p:nvSpPr>
        <p:spPr>
          <a:xfrm>
            <a:off x="4325814" y="3216907"/>
            <a:ext cx="6459415" cy="722870"/>
          </a:xfrm>
        </p:spPr>
        <p:txBody>
          <a:bodyPr/>
          <a:lstStyle>
            <a:lvl1pPr marL="0" indent="0" algn="l">
              <a:buNone/>
              <a:defRPr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0" dirty="0"/>
              <a:t>Ondertitel</a:t>
            </a:r>
          </a:p>
        </p:txBody>
      </p:sp>
      <p:sp>
        <p:nvSpPr>
          <p:cNvPr id="8" name="Tijdelijke aanduiding voor tekst 7"/>
          <p:cNvSpPr>
            <a:spLocks noGrp="1"/>
          </p:cNvSpPr>
          <p:nvPr>
            <p:ph type="body" sz="quarter" idx="13" hasCustomPrompt="1"/>
          </p:nvPr>
        </p:nvSpPr>
        <p:spPr>
          <a:xfrm>
            <a:off x="4325814" y="3968080"/>
            <a:ext cx="6459416" cy="658800"/>
          </a:xfrm>
        </p:spPr>
        <p:txBody>
          <a:bodyPr anchor="ctr" anchorCtr="0">
            <a:normAutofit/>
          </a:bodyPr>
          <a:lstStyle>
            <a:lvl1pPr marL="0" indent="0">
              <a:buFontTx/>
              <a:buNone/>
              <a:defRPr lang="en-US" sz="1800" b="1" kern="1200" dirty="0" smtClean="0">
                <a:solidFill>
                  <a:schemeClr val="accent1"/>
                </a:solidFill>
                <a:latin typeface="+mj-lt"/>
                <a:ea typeface="+mn-ea"/>
                <a:cs typeface="Helvetica"/>
              </a:defRPr>
            </a:lvl1pPr>
          </a:lstStyle>
          <a:p>
            <a:pPr lvl="0"/>
            <a:r>
              <a:rPr lang="nl-NL" noProof="0" dirty="0"/>
              <a:t>Naam spreker</a:t>
            </a:r>
          </a:p>
        </p:txBody>
      </p:sp>
      <p:pic>
        <p:nvPicPr>
          <p:cNvPr id="6" name="Afbeelding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3833446" cy="6858000"/>
          </a:xfrm>
          <a:prstGeom prst="rect">
            <a:avLst/>
          </a:prstGeom>
        </p:spPr>
      </p:pic>
    </p:spTree>
    <p:extLst>
      <p:ext uri="{BB962C8B-B14F-4D97-AF65-F5344CB8AC3E}">
        <p14:creationId xmlns:p14="http://schemas.microsoft.com/office/powerpoint/2010/main" val="1275373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lvl1pPr>
          </a:lstStyle>
          <a:p>
            <a:r>
              <a:rPr lang="en-US"/>
              <a:t>Titelstijl van model bewerken</a:t>
            </a:r>
            <a:endParaRPr lang="nl-NL" dirty="0"/>
          </a:p>
        </p:txBody>
      </p:sp>
      <p:pic>
        <p:nvPicPr>
          <p:cNvPr id="7" name="Afbeelding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09328"/>
            <a:ext cx="12192000" cy="1748672"/>
          </a:xfrm>
          <a:prstGeom prst="rect">
            <a:avLst/>
          </a:prstGeom>
        </p:spPr>
      </p:pic>
      <p:sp>
        <p:nvSpPr>
          <p:cNvPr id="3" name="Tijdelijke aanduiding voor inhoud 2"/>
          <p:cNvSpPr>
            <a:spLocks noGrp="1"/>
          </p:cNvSpPr>
          <p:nvPr>
            <p:ph idx="1" hasCustomPrompt="1"/>
          </p:nvPr>
        </p:nvSpPr>
        <p:spPr/>
        <p:txBody>
          <a:bodyPr/>
          <a:lstStyle/>
          <a:p>
            <a:pPr lvl="0"/>
            <a:r>
              <a:rPr lang="nl-NL" dirty="0"/>
              <a:t>Tekst</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8734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pic>
        <p:nvPicPr>
          <p:cNvPr id="7" name="Afbeelding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09328"/>
            <a:ext cx="12192000" cy="1748672"/>
          </a:xfrm>
          <a:prstGeom prst="rect">
            <a:avLst/>
          </a:prstGeom>
        </p:spPr>
      </p:pic>
    </p:spTree>
    <p:extLst>
      <p:ext uri="{BB962C8B-B14F-4D97-AF65-F5344CB8AC3E}">
        <p14:creationId xmlns:p14="http://schemas.microsoft.com/office/powerpoint/2010/main" val="107057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en afbeelding">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5109328"/>
            <a:ext cx="12192000" cy="1748672"/>
          </a:xfrm>
          <a:prstGeom prst="rect">
            <a:avLst/>
          </a:prstGeom>
        </p:spPr>
      </p:pic>
      <p:sp>
        <p:nvSpPr>
          <p:cNvPr id="2" name="Titel 1"/>
          <p:cNvSpPr>
            <a:spLocks noGrp="1"/>
          </p:cNvSpPr>
          <p:nvPr>
            <p:ph type="title"/>
          </p:nvPr>
        </p:nvSpPr>
        <p:spPr/>
        <p:txBody>
          <a:bodyPr/>
          <a:lstStyle/>
          <a:p>
            <a:r>
              <a:rPr lang="en-US"/>
              <a:t>Titelstijl van model bewerken</a:t>
            </a:r>
            <a:endParaRPr lang="nl-NL"/>
          </a:p>
        </p:txBody>
      </p:sp>
      <p:sp>
        <p:nvSpPr>
          <p:cNvPr id="4" name="Tijdelijke aanduiding voor tekst 3"/>
          <p:cNvSpPr>
            <a:spLocks noGrp="1"/>
          </p:cNvSpPr>
          <p:nvPr>
            <p:ph type="body" sz="quarter" idx="10"/>
          </p:nvPr>
        </p:nvSpPr>
        <p:spPr>
          <a:xfrm>
            <a:off x="609600" y="1608240"/>
            <a:ext cx="6660000" cy="4204800"/>
          </a:xfrm>
        </p:spPr>
        <p:txBody>
          <a:bodyPr/>
          <a:lstStyle/>
          <a:p>
            <a:pPr lvl="0"/>
            <a:r>
              <a:rPr lang="en-US" dirty="0" err="1"/>
              <a:t>Klik</a:t>
            </a:r>
            <a:r>
              <a:rPr lang="en-US" dirty="0"/>
              <a:t> om de </a:t>
            </a:r>
            <a:r>
              <a:rPr lang="en-US" dirty="0" err="1"/>
              <a:t>tekststijl</a:t>
            </a:r>
            <a:r>
              <a:rPr lang="en-US" dirty="0"/>
              <a:t> van het model </a:t>
            </a:r>
            <a:r>
              <a:rPr lang="en-US" dirty="0" err="1"/>
              <a:t>te</a:t>
            </a:r>
            <a:r>
              <a:rPr lang="en-US" dirty="0"/>
              <a:t> </a:t>
            </a:r>
            <a:r>
              <a:rPr lang="en-US" dirty="0" err="1"/>
              <a:t>bewerken</a:t>
            </a:r>
            <a:endParaRPr lang="en-US" dirty="0"/>
          </a:p>
          <a:p>
            <a:pPr lvl="1"/>
            <a:r>
              <a:rPr lang="en-US" dirty="0" err="1"/>
              <a:t>Tweede</a:t>
            </a:r>
            <a:r>
              <a:rPr lang="en-US" dirty="0"/>
              <a:t> </a:t>
            </a:r>
            <a:r>
              <a:rPr lang="en-US" dirty="0" err="1"/>
              <a:t>niveau</a:t>
            </a:r>
            <a:endParaRPr lang="en-US" dirty="0"/>
          </a:p>
          <a:p>
            <a:pPr lvl="2"/>
            <a:r>
              <a:rPr lang="en-US" dirty="0" err="1"/>
              <a:t>Derde</a:t>
            </a:r>
            <a:r>
              <a:rPr lang="en-US" dirty="0"/>
              <a:t> </a:t>
            </a:r>
            <a:r>
              <a:rPr lang="en-US" dirty="0" err="1"/>
              <a:t>niveau</a:t>
            </a:r>
            <a:endParaRPr lang="en-US" dirty="0"/>
          </a:p>
          <a:p>
            <a:pPr lvl="3"/>
            <a:r>
              <a:rPr lang="en-US" dirty="0" err="1"/>
              <a:t>Vierde</a:t>
            </a:r>
            <a:r>
              <a:rPr lang="en-US" dirty="0"/>
              <a:t> </a:t>
            </a:r>
            <a:r>
              <a:rPr lang="en-US" dirty="0" err="1"/>
              <a:t>niveau</a:t>
            </a:r>
            <a:endParaRPr lang="en-US" dirty="0"/>
          </a:p>
          <a:p>
            <a:pPr lvl="4"/>
            <a:r>
              <a:rPr lang="en-US" dirty="0" err="1"/>
              <a:t>Vijfde</a:t>
            </a:r>
            <a:r>
              <a:rPr lang="en-US" dirty="0"/>
              <a:t> </a:t>
            </a:r>
            <a:r>
              <a:rPr lang="en-US" dirty="0" err="1"/>
              <a:t>niveau</a:t>
            </a:r>
            <a:endParaRPr lang="nl-NL" dirty="0"/>
          </a:p>
        </p:txBody>
      </p:sp>
      <p:sp>
        <p:nvSpPr>
          <p:cNvPr id="9" name="Tijdelijke aanduiding voor afbeelding 8"/>
          <p:cNvSpPr>
            <a:spLocks noGrp="1"/>
          </p:cNvSpPr>
          <p:nvPr>
            <p:ph type="pic" sz="quarter" idx="11"/>
          </p:nvPr>
        </p:nvSpPr>
        <p:spPr>
          <a:xfrm>
            <a:off x="7622400" y="1608240"/>
            <a:ext cx="3960000" cy="3960000"/>
          </a:xfrm>
        </p:spPr>
        <p:txBody>
          <a:bodyPr/>
          <a:lstStyle/>
          <a:p>
            <a:endParaRPr lang="nl-NL"/>
          </a:p>
        </p:txBody>
      </p:sp>
    </p:spTree>
    <p:extLst>
      <p:ext uri="{BB962C8B-B14F-4D97-AF65-F5344CB8AC3E}">
        <p14:creationId xmlns:p14="http://schemas.microsoft.com/office/powerpoint/2010/main" val="34951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ekst plus plaatj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8661999" cy="1143000"/>
          </a:xfrm>
        </p:spPr>
        <p:txBody>
          <a:bodyPr/>
          <a:lstStyle>
            <a:lvl1pPr algn="l">
              <a:defRPr/>
            </a:lvl1pPr>
          </a:lstStyle>
          <a:p>
            <a:r>
              <a:rPr lang="en-US"/>
              <a:t>Titelstijl van model bewerken</a:t>
            </a:r>
            <a:endParaRPr lang="nl-NL" dirty="0"/>
          </a:p>
        </p:txBody>
      </p:sp>
      <p:pic>
        <p:nvPicPr>
          <p:cNvPr id="7" name="Afbeelding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09328"/>
            <a:ext cx="12192000" cy="1748672"/>
          </a:xfrm>
          <a:prstGeom prst="rect">
            <a:avLst/>
          </a:prstGeom>
        </p:spPr>
      </p:pic>
      <p:sp>
        <p:nvSpPr>
          <p:cNvPr id="3" name="Tijdelijke aanduiding voor inhoud 2"/>
          <p:cNvSpPr>
            <a:spLocks noGrp="1"/>
          </p:cNvSpPr>
          <p:nvPr>
            <p:ph idx="1" hasCustomPrompt="1"/>
          </p:nvPr>
        </p:nvSpPr>
        <p:spPr/>
        <p:txBody>
          <a:bodyPr/>
          <a:lstStyle/>
          <a:p>
            <a:pPr lvl="0"/>
            <a:r>
              <a:rPr lang="nl-NL" dirty="0"/>
              <a:t>Tekst</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5" name="Afbeelding 4" descr="afb01.jpg"/>
          <p:cNvPicPr>
            <a:picLocks noChangeAspect="1"/>
          </p:cNvPicPr>
          <p:nvPr/>
        </p:nvPicPr>
        <p:blipFill>
          <a:blip r:embed="rId3"/>
          <a:stretch>
            <a:fillRect/>
          </a:stretch>
        </p:blipFill>
        <p:spPr>
          <a:xfrm>
            <a:off x="9271599" y="330532"/>
            <a:ext cx="2045493" cy="2516759"/>
          </a:xfrm>
          <a:prstGeom prst="rect">
            <a:avLst/>
          </a:prstGeom>
        </p:spPr>
      </p:pic>
    </p:spTree>
    <p:extLst>
      <p:ext uri="{BB962C8B-B14F-4D97-AF65-F5344CB8AC3E}">
        <p14:creationId xmlns:p14="http://schemas.microsoft.com/office/powerpoint/2010/main" val="350322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ee objecten">
    <p:spTree>
      <p:nvGrpSpPr>
        <p:cNvPr id="1" name=""/>
        <p:cNvGrpSpPr/>
        <p:nvPr/>
      </p:nvGrpSpPr>
      <p:grpSpPr>
        <a:xfrm>
          <a:off x="0" y="0"/>
          <a:ext cx="0" cy="0"/>
          <a:chOff x="0" y="0"/>
          <a:chExt cx="0" cy="0"/>
        </a:xfrm>
      </p:grpSpPr>
      <p:pic>
        <p:nvPicPr>
          <p:cNvPr id="10" name="Afbeelding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09328"/>
            <a:ext cx="12192000" cy="1748672"/>
          </a:xfrm>
          <a:prstGeom prst="rect">
            <a:avLst/>
          </a:prstGeom>
        </p:spPr>
      </p:pic>
      <p:sp>
        <p:nvSpPr>
          <p:cNvPr id="3" name="Tijdelijke aanduiding voor inhoud 2"/>
          <p:cNvSpPr>
            <a:spLocks noGrp="1"/>
          </p:cNvSpPr>
          <p:nvPr>
            <p:ph sz="half" idx="1" hasCustomPrompt="1"/>
          </p:nvPr>
        </p:nvSpPr>
        <p:spPr>
          <a:xfrm>
            <a:off x="609600" y="2376000"/>
            <a:ext cx="5384800" cy="37501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dirty="0"/>
              <a:t>Tekst</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197600" y="2376000"/>
            <a:ext cx="5384800" cy="37501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dirty="0"/>
              <a:t>Tekst</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8" name="Afbeelding 7" descr="afb04.jpg"/>
          <p:cNvPicPr>
            <a:picLocks noChangeAspect="1"/>
          </p:cNvPicPr>
          <p:nvPr/>
        </p:nvPicPr>
        <p:blipFill>
          <a:blip r:embed="rId3"/>
          <a:stretch>
            <a:fillRect/>
          </a:stretch>
        </p:blipFill>
        <p:spPr>
          <a:xfrm>
            <a:off x="2234508" y="0"/>
            <a:ext cx="1931092" cy="2376000"/>
          </a:xfrm>
          <a:prstGeom prst="rect">
            <a:avLst/>
          </a:prstGeom>
        </p:spPr>
      </p:pic>
      <p:pic>
        <p:nvPicPr>
          <p:cNvPr id="9" name="Afbeelding 8" descr="afb05.jpg"/>
          <p:cNvPicPr>
            <a:picLocks noChangeAspect="1"/>
          </p:cNvPicPr>
          <p:nvPr/>
        </p:nvPicPr>
        <p:blipFill>
          <a:blip r:embed="rId4"/>
          <a:stretch>
            <a:fillRect/>
          </a:stretch>
        </p:blipFill>
        <p:spPr>
          <a:xfrm>
            <a:off x="8026400" y="0"/>
            <a:ext cx="1931092" cy="2376000"/>
          </a:xfrm>
          <a:prstGeom prst="rect">
            <a:avLst/>
          </a:prstGeom>
        </p:spPr>
      </p:pic>
      <p:cxnSp>
        <p:nvCxnSpPr>
          <p:cNvPr id="11" name="Rechte verbindingslijn 10"/>
          <p:cNvCxnSpPr/>
          <p:nvPr/>
        </p:nvCxnSpPr>
        <p:spPr>
          <a:xfrm flipH="1">
            <a:off x="6084277" y="2352493"/>
            <a:ext cx="25096" cy="3538353"/>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114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otdia">
    <p:bg>
      <p:bgPr>
        <a:solidFill>
          <a:srgbClr val="D2D9DD"/>
        </a:solidFill>
        <a:effectLst/>
      </p:bgPr>
    </p:bg>
    <p:spTree>
      <p:nvGrpSpPr>
        <p:cNvPr id="1" name=""/>
        <p:cNvGrpSpPr/>
        <p:nvPr/>
      </p:nvGrpSpPr>
      <p:grpSpPr>
        <a:xfrm>
          <a:off x="0" y="0"/>
          <a:ext cx="0" cy="0"/>
          <a:chOff x="0" y="0"/>
          <a:chExt cx="0" cy="0"/>
        </a:xfrm>
      </p:grpSpPr>
      <p:pic>
        <p:nvPicPr>
          <p:cNvPr id="6" name="Afbeelding 5" descr="FMS logo_RGB_1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480852" y="1461868"/>
            <a:ext cx="3912268" cy="2199132"/>
          </a:xfrm>
          <a:prstGeom prst="rect">
            <a:avLst/>
          </a:prstGeom>
        </p:spPr>
      </p:pic>
      <p:sp>
        <p:nvSpPr>
          <p:cNvPr id="7" name="Tijdelijke aanduiding voor tekst 6"/>
          <p:cNvSpPr>
            <a:spLocks noGrp="1"/>
          </p:cNvSpPr>
          <p:nvPr>
            <p:ph type="body" sz="quarter" idx="10" hasCustomPrompt="1"/>
          </p:nvPr>
        </p:nvSpPr>
        <p:spPr>
          <a:xfrm>
            <a:off x="5152171" y="3317441"/>
            <a:ext cx="5187950" cy="615095"/>
          </a:xfrm>
        </p:spPr>
        <p:txBody>
          <a:bodyPr>
            <a:noAutofit/>
          </a:bodyPr>
          <a:lstStyle>
            <a:lvl1pPr marL="0" indent="0">
              <a:buFontTx/>
              <a:buNone/>
              <a:defRPr lang="en-US" sz="2000" b="1" kern="1200" dirty="0" smtClean="0">
                <a:solidFill>
                  <a:schemeClr val="accent5"/>
                </a:solidFill>
                <a:latin typeface="+mj-lt"/>
                <a:ea typeface="+mn-ea"/>
                <a:cs typeface="Helvetica"/>
              </a:defRPr>
            </a:lvl1pPr>
            <a:lvl5pPr marL="1828800" indent="0">
              <a:buNone/>
              <a:defRPr/>
            </a:lvl5pPr>
          </a:lstStyle>
          <a:p>
            <a:pPr lvl="0"/>
            <a:r>
              <a:rPr lang="nl-NL" noProof="0" dirty="0"/>
              <a:t>Naam spreker</a:t>
            </a:r>
          </a:p>
        </p:txBody>
      </p:sp>
      <p:sp>
        <p:nvSpPr>
          <p:cNvPr id="12" name="Tijdelijke aanduiding voor tekst 6"/>
          <p:cNvSpPr>
            <a:spLocks noGrp="1"/>
          </p:cNvSpPr>
          <p:nvPr>
            <p:ph type="body" sz="quarter" idx="11" hasCustomPrompt="1"/>
          </p:nvPr>
        </p:nvSpPr>
        <p:spPr>
          <a:xfrm>
            <a:off x="5152171" y="4017126"/>
            <a:ext cx="5187950" cy="615095"/>
          </a:xfrm>
        </p:spPr>
        <p:txBody>
          <a:bodyPr/>
          <a:lstStyle>
            <a:lvl1pPr marL="0" indent="0">
              <a:buFontTx/>
              <a:buNone/>
              <a:defRPr lang="en-US" sz="2000" kern="1200" dirty="0" smtClean="0">
                <a:solidFill>
                  <a:schemeClr val="accent5"/>
                </a:solidFill>
                <a:latin typeface="+mj-lt"/>
                <a:ea typeface="+mn-ea"/>
                <a:cs typeface="Helvetica"/>
              </a:defRPr>
            </a:lvl1pPr>
            <a:lvl5pPr marL="1828800" indent="0">
              <a:buNone/>
              <a:defRPr/>
            </a:lvl5pPr>
          </a:lstStyle>
          <a:p>
            <a:pPr lvl="0"/>
            <a:r>
              <a:rPr lang="nl-NL" noProof="0" dirty="0"/>
              <a:t>Mailadres spreker</a:t>
            </a:r>
          </a:p>
        </p:txBody>
      </p:sp>
      <p:sp>
        <p:nvSpPr>
          <p:cNvPr id="14" name="Rechthoek 13"/>
          <p:cNvSpPr/>
          <p:nvPr/>
        </p:nvSpPr>
        <p:spPr>
          <a:xfrm>
            <a:off x="5152171" y="5603443"/>
            <a:ext cx="2866810" cy="369332"/>
          </a:xfrm>
          <a:prstGeom prst="rect">
            <a:avLst/>
          </a:prstGeom>
        </p:spPr>
        <p:txBody>
          <a:bodyPr wrap="none">
            <a:spAutoFit/>
          </a:bodyPr>
          <a:lstStyle/>
          <a:p>
            <a:r>
              <a:rPr lang="nl-NL" sz="1800" kern="1200">
                <a:solidFill>
                  <a:schemeClr val="tx1"/>
                </a:solidFill>
                <a:latin typeface="+mn-lt"/>
                <a:ea typeface="+mn-ea"/>
                <a:cs typeface="Helvetica"/>
              </a:rPr>
              <a:t>www.</a:t>
            </a:r>
            <a:r>
              <a:rPr lang="nl-NL" sz="1800" b="1" kern="1200">
                <a:solidFill>
                  <a:schemeClr val="tx1"/>
                </a:solidFill>
                <a:latin typeface="+mn-lt"/>
                <a:ea typeface="+mn-ea"/>
                <a:cs typeface="Helvetica"/>
              </a:rPr>
              <a:t>demedischspecialist</a:t>
            </a:r>
            <a:r>
              <a:rPr lang="nl-NL" sz="1800" kern="1200">
                <a:solidFill>
                  <a:schemeClr val="tx1"/>
                </a:solidFill>
                <a:latin typeface="+mn-lt"/>
                <a:ea typeface="+mn-ea"/>
                <a:cs typeface="Helvetica"/>
              </a:rPr>
              <a:t>.nl</a:t>
            </a:r>
            <a:endParaRPr lang="nl-NL" dirty="0"/>
          </a:p>
        </p:txBody>
      </p:sp>
    </p:spTree>
    <p:extLst>
      <p:ext uri="{BB962C8B-B14F-4D97-AF65-F5344CB8AC3E}">
        <p14:creationId xmlns:p14="http://schemas.microsoft.com/office/powerpoint/2010/main" val="196070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dirty="0"/>
              <a:t>Click to edit Master title style</a:t>
            </a:r>
            <a:endParaRPr lang="nl-NL"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nl-NL" dirty="0"/>
          </a:p>
        </p:txBody>
      </p:sp>
      <p:sp>
        <p:nvSpPr>
          <p:cNvPr id="4" name="Date Placeholder 3"/>
          <p:cNvSpPr>
            <a:spLocks noGrp="1"/>
          </p:cNvSpPr>
          <p:nvPr>
            <p:ph type="dt" sz="half" idx="10"/>
          </p:nvPr>
        </p:nvSpPr>
        <p:spPr/>
        <p:txBody>
          <a:bodyPr/>
          <a:lstStyle/>
          <a:p>
            <a:fld id="{C5B4EB0E-F9E7-41A3-A613-B532E8FE6767}" type="datetime1">
              <a:rPr lang="nl-NL" smtClean="0"/>
              <a:t>22/09/16</a:t>
            </a:fld>
            <a:endParaRPr lang="nl-NL"/>
          </a:p>
        </p:txBody>
      </p:sp>
      <p:sp>
        <p:nvSpPr>
          <p:cNvPr id="5" name="Footer Placeholder 4"/>
          <p:cNvSpPr>
            <a:spLocks noGrp="1"/>
          </p:cNvSpPr>
          <p:nvPr>
            <p:ph type="ftr" sz="quarter" idx="11"/>
          </p:nvPr>
        </p:nvSpPr>
        <p:spPr/>
        <p:txBody>
          <a:bodyPr/>
          <a:lstStyle/>
          <a:p>
            <a:r>
              <a:rPr lang="nl-NL"/>
              <a:t>RAAD OPLEIDING</a:t>
            </a:r>
          </a:p>
        </p:txBody>
      </p:sp>
      <p:sp>
        <p:nvSpPr>
          <p:cNvPr id="6" name="Slide Number Placeholder 5"/>
          <p:cNvSpPr>
            <a:spLocks noGrp="1"/>
          </p:cNvSpPr>
          <p:nvPr>
            <p:ph type="sldNum" sz="quarter" idx="12"/>
          </p:nvPr>
        </p:nvSpPr>
        <p:spPr/>
        <p:txBody>
          <a:bodyPr/>
          <a:lstStyle/>
          <a:p>
            <a:fld id="{A6DFE4AB-AE75-47CF-970C-26409B4E5626}" type="slidenum">
              <a:rPr lang="nl-NL" smtClean="0"/>
              <a:t>‹#›</a:t>
            </a:fld>
            <a:endParaRPr lang="nl-NL"/>
          </a:p>
        </p:txBody>
      </p:sp>
    </p:spTree>
    <p:extLst>
      <p:ext uri="{BB962C8B-B14F-4D97-AF65-F5344CB8AC3E}">
        <p14:creationId xmlns:p14="http://schemas.microsoft.com/office/powerpoint/2010/main" val="1126511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sz="half" idx="1"/>
          </p:nvPr>
        </p:nvSpPr>
        <p:spPr>
          <a:xfrm>
            <a:off x="628650"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464820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p:cNvSpPr>
            <a:spLocks noGrp="1"/>
          </p:cNvSpPr>
          <p:nvPr>
            <p:ph type="dt" sz="half" idx="10"/>
          </p:nvPr>
        </p:nvSpPr>
        <p:spPr/>
        <p:txBody>
          <a:bodyPr/>
          <a:lstStyle/>
          <a:p>
            <a:fld id="{26C90FBE-A561-4A9F-963A-E3E14344C8A9}" type="datetime1">
              <a:rPr lang="nl-NL" smtClean="0"/>
              <a:t>22/09/16</a:t>
            </a:fld>
            <a:endParaRPr lang="nl-NL"/>
          </a:p>
        </p:txBody>
      </p:sp>
      <p:sp>
        <p:nvSpPr>
          <p:cNvPr id="6" name="Footer Placeholder 5"/>
          <p:cNvSpPr>
            <a:spLocks noGrp="1"/>
          </p:cNvSpPr>
          <p:nvPr>
            <p:ph type="ftr" sz="quarter" idx="11"/>
          </p:nvPr>
        </p:nvSpPr>
        <p:spPr/>
        <p:txBody>
          <a:bodyPr/>
          <a:lstStyle/>
          <a:p>
            <a:r>
              <a:rPr lang="nl-NL"/>
              <a:t>RAAD OPLEIDING</a:t>
            </a:r>
          </a:p>
        </p:txBody>
      </p:sp>
      <p:sp>
        <p:nvSpPr>
          <p:cNvPr id="7" name="Slide Number Placeholder 6"/>
          <p:cNvSpPr>
            <a:spLocks noGrp="1"/>
          </p:cNvSpPr>
          <p:nvPr>
            <p:ph type="sldNum" sz="quarter" idx="12"/>
          </p:nvPr>
        </p:nvSpPr>
        <p:spPr/>
        <p:txBody>
          <a:bodyPr/>
          <a:lstStyle/>
          <a:p>
            <a:fld id="{A6DFE4AB-AE75-47CF-970C-26409B4E5626}" type="slidenum">
              <a:rPr lang="nl-NL" smtClean="0"/>
              <a:t>‹#›</a:t>
            </a:fld>
            <a:endParaRPr lang="nl-NL"/>
          </a:p>
        </p:txBody>
      </p:sp>
    </p:spTree>
    <p:extLst>
      <p:ext uri="{BB962C8B-B14F-4D97-AF65-F5344CB8AC3E}">
        <p14:creationId xmlns:p14="http://schemas.microsoft.com/office/powerpoint/2010/main" val="1978800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C46515-E39E-4348-B328-835382AA2EC0}" type="datetime1">
              <a:rPr lang="nl-NL" smtClean="0"/>
              <a:t>22/09/16</a:t>
            </a:fld>
            <a:endParaRPr lang="nl-NL"/>
          </a:p>
        </p:txBody>
      </p:sp>
      <p:sp>
        <p:nvSpPr>
          <p:cNvPr id="3" name="Footer Placeholder 2"/>
          <p:cNvSpPr>
            <a:spLocks noGrp="1"/>
          </p:cNvSpPr>
          <p:nvPr>
            <p:ph type="ftr" sz="quarter" idx="11"/>
          </p:nvPr>
        </p:nvSpPr>
        <p:spPr/>
        <p:txBody>
          <a:bodyPr/>
          <a:lstStyle/>
          <a:p>
            <a:r>
              <a:rPr lang="nl-NL"/>
              <a:t>RAAD OPLEIDING</a:t>
            </a:r>
          </a:p>
        </p:txBody>
      </p:sp>
      <p:sp>
        <p:nvSpPr>
          <p:cNvPr id="4" name="Slide Number Placeholder 3"/>
          <p:cNvSpPr>
            <a:spLocks noGrp="1"/>
          </p:cNvSpPr>
          <p:nvPr>
            <p:ph type="sldNum" sz="quarter" idx="12"/>
          </p:nvPr>
        </p:nvSpPr>
        <p:spPr/>
        <p:txBody>
          <a:bodyPr/>
          <a:lstStyle/>
          <a:p>
            <a:fld id="{A6DFE4AB-AE75-47CF-970C-26409B4E5626}" type="slidenum">
              <a:rPr lang="nl-NL" smtClean="0"/>
              <a:t>‹#›</a:t>
            </a:fld>
            <a:endParaRPr lang="nl-NL"/>
          </a:p>
        </p:txBody>
      </p:sp>
    </p:spTree>
    <p:extLst>
      <p:ext uri="{BB962C8B-B14F-4D97-AF65-F5344CB8AC3E}">
        <p14:creationId xmlns:p14="http://schemas.microsoft.com/office/powerpoint/2010/main" val="4012029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nl-NL"/>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l-N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2916B83-C623-4606-88F3-2BF91BCBB831}" type="datetime1">
              <a:rPr lang="nl-NL" smtClean="0"/>
              <a:t>22/09/16</a:t>
            </a:fld>
            <a:endParaRPr lang="nl-NL"/>
          </a:p>
        </p:txBody>
      </p:sp>
      <p:sp>
        <p:nvSpPr>
          <p:cNvPr id="6" name="Footer Placeholder 5"/>
          <p:cNvSpPr>
            <a:spLocks noGrp="1"/>
          </p:cNvSpPr>
          <p:nvPr>
            <p:ph type="ftr" sz="quarter" idx="11"/>
          </p:nvPr>
        </p:nvSpPr>
        <p:spPr/>
        <p:txBody>
          <a:bodyPr/>
          <a:lstStyle/>
          <a:p>
            <a:r>
              <a:rPr lang="nl-NL"/>
              <a:t>RAAD OPLEIDING</a:t>
            </a:r>
          </a:p>
        </p:txBody>
      </p:sp>
      <p:sp>
        <p:nvSpPr>
          <p:cNvPr id="7" name="Slide Number Placeholder 6"/>
          <p:cNvSpPr>
            <a:spLocks noGrp="1"/>
          </p:cNvSpPr>
          <p:nvPr>
            <p:ph type="sldNum" sz="quarter" idx="12"/>
          </p:nvPr>
        </p:nvSpPr>
        <p:spPr/>
        <p:txBody>
          <a:bodyPr/>
          <a:lstStyle/>
          <a:p>
            <a:fld id="{A6DFE4AB-AE75-47CF-970C-26409B4E5626}" type="slidenum">
              <a:rPr lang="nl-NL" smtClean="0"/>
              <a:t>‹#›</a:t>
            </a:fld>
            <a:endParaRPr lang="nl-NL"/>
          </a:p>
        </p:txBody>
      </p:sp>
    </p:spTree>
    <p:extLst>
      <p:ext uri="{BB962C8B-B14F-4D97-AF65-F5344CB8AC3E}">
        <p14:creationId xmlns:p14="http://schemas.microsoft.com/office/powerpoint/2010/main" val="39137773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noProof="0" dirty="0"/>
              <a:t>Titelstijl</a:t>
            </a:r>
            <a:r>
              <a:rPr lang="nl-NL" dirty="0"/>
              <a:t> van model bewerken</a:t>
            </a:r>
          </a:p>
        </p:txBody>
      </p:sp>
      <p:sp>
        <p:nvSpPr>
          <p:cNvPr id="3" name="Tijdelijke aanduiding voor tekst 2"/>
          <p:cNvSpPr>
            <a:spLocks noGrp="1"/>
          </p:cNvSpPr>
          <p:nvPr>
            <p:ph type="body" idx="1"/>
          </p:nvPr>
        </p:nvSpPr>
        <p:spPr>
          <a:xfrm>
            <a:off x="609600" y="1600201"/>
            <a:ext cx="10972800" cy="4244545"/>
          </a:xfrm>
          <a:prstGeom prst="rect">
            <a:avLst/>
          </a:prstGeom>
        </p:spPr>
        <p:txBody>
          <a:bodyPr vert="horz" lIns="91440" tIns="45720" rIns="91440" bIns="45720" rtlCol="0">
            <a:normAutofit/>
          </a:bodyPr>
          <a:lstStyle/>
          <a:p>
            <a:pPr lvl="0"/>
            <a:r>
              <a:rPr lang="nl-NL" dirty="0"/>
              <a:t>Klik om de tekststijl </a:t>
            </a:r>
            <a:r>
              <a:rPr lang="nl-NL" noProof="0" dirty="0"/>
              <a:t>van</a:t>
            </a:r>
            <a:r>
              <a:rPr lang="nl-NL" dirty="0"/>
              <a:t>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9" r:id="rId6"/>
    <p:sldLayoutId id="2147483717" r:id="rId7"/>
    <p:sldLayoutId id="2147483714" r:id="rId8"/>
    <p:sldLayoutId id="2147483715" r:id="rId9"/>
    <p:sldLayoutId id="2147483716" r:id="rId10"/>
    <p:sldLayoutId id="2147483720" r:id="rId11"/>
    <p:sldLayoutId id="2147483721" r:id="rId12"/>
    <p:sldLayoutId id="2147483722" r:id="rId13"/>
    <p:sldLayoutId id="2147483723"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b="1" i="0" kern="1200" baseline="0">
          <a:solidFill>
            <a:srgbClr val="EB5284"/>
          </a:solidFill>
          <a:latin typeface="calibri" charset="0"/>
          <a:ea typeface="+mj-ea"/>
          <a:cs typeface="+mj-cs"/>
        </a:defRPr>
      </a:lvl1pPr>
    </p:titleStyle>
    <p:bodyStyle>
      <a:lvl1pPr marL="342900" indent="-342900" algn="l" defTabSz="457200" rtl="0" eaLnBrk="1" latinLnBrk="0" hangingPunct="1">
        <a:spcBef>
          <a:spcPct val="20000"/>
        </a:spcBef>
        <a:buFont typeface="Arial"/>
        <a:buChar char="•"/>
        <a:defRPr sz="2000" kern="1200" baseline="0">
          <a:solidFill>
            <a:schemeClr val="tx1"/>
          </a:solidFill>
          <a:latin typeface="calibri" charset="0"/>
          <a:ea typeface="+mn-ea"/>
          <a:cs typeface="+mn-cs"/>
        </a:defRPr>
      </a:lvl1pPr>
      <a:lvl2pPr marL="742950" indent="-285750" algn="l" defTabSz="457200" rtl="0" eaLnBrk="1" latinLnBrk="0" hangingPunct="1">
        <a:spcBef>
          <a:spcPct val="20000"/>
        </a:spcBef>
        <a:buFont typeface="Arial"/>
        <a:buChar char="–"/>
        <a:defRPr sz="1800" kern="1200" baseline="0">
          <a:solidFill>
            <a:schemeClr val="tx1"/>
          </a:solidFill>
          <a:latin typeface="calibri" charset="0"/>
          <a:ea typeface="+mn-ea"/>
          <a:cs typeface="+mn-cs"/>
        </a:defRPr>
      </a:lvl2pPr>
      <a:lvl3pPr marL="1143000" indent="-228600" algn="l" defTabSz="457200" rtl="0" eaLnBrk="1" latinLnBrk="0" hangingPunct="1">
        <a:spcBef>
          <a:spcPct val="20000"/>
        </a:spcBef>
        <a:buFont typeface="Arial"/>
        <a:buChar char="•"/>
        <a:defRPr sz="1800" kern="1200" baseline="0">
          <a:solidFill>
            <a:schemeClr val="tx1"/>
          </a:solidFill>
          <a:latin typeface="calibri" charset="0"/>
          <a:ea typeface="+mn-ea"/>
          <a:cs typeface="+mn-cs"/>
        </a:defRPr>
      </a:lvl3pPr>
      <a:lvl4pPr marL="1600200" indent="-228600" algn="l" defTabSz="457200" rtl="0" eaLnBrk="1" latinLnBrk="0" hangingPunct="1">
        <a:spcBef>
          <a:spcPct val="20000"/>
        </a:spcBef>
        <a:buFont typeface="Arial"/>
        <a:buChar char="–"/>
        <a:defRPr sz="1800" kern="1200" baseline="0">
          <a:solidFill>
            <a:schemeClr val="tx1"/>
          </a:solidFill>
          <a:latin typeface="calibri" charset="0"/>
          <a:ea typeface="+mn-ea"/>
          <a:cs typeface="+mn-cs"/>
        </a:defRPr>
      </a:lvl4pPr>
      <a:lvl5pPr marL="2057400" indent="-228600" algn="l" defTabSz="457200" rtl="0" eaLnBrk="1" latinLnBrk="0" hangingPunct="1">
        <a:spcBef>
          <a:spcPct val="20000"/>
        </a:spcBef>
        <a:buFont typeface="Arial"/>
        <a:buChar char="»"/>
        <a:defRPr sz="1800" kern="1200" baseline="0">
          <a:solidFill>
            <a:schemeClr val="tx1"/>
          </a:solidFill>
          <a:latin typeface="calibri"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pn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2.jpg"/><Relationship Id="rId5" Type="http://schemas.openxmlformats.org/officeDocument/2006/relationships/image" Target="../media/image13.png"/><Relationship Id="rId6" Type="http://schemas.openxmlformats.org/officeDocument/2006/relationships/image" Target="../media/image14.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1" Type="http://schemas.openxmlformats.org/officeDocument/2006/relationships/image" Target="../media/image23.jpg"/><Relationship Id="rId12" Type="http://schemas.openxmlformats.org/officeDocument/2006/relationships/image" Target="../media/image24.jpg"/><Relationship Id="rId13" Type="http://schemas.openxmlformats.org/officeDocument/2006/relationships/image" Target="../media/image25.png"/><Relationship Id="rId14" Type="http://schemas.openxmlformats.org/officeDocument/2006/relationships/image" Target="../media/image26.png"/><Relationship Id="rId15" Type="http://schemas.openxmlformats.org/officeDocument/2006/relationships/image" Target="../media/image27.jpg"/><Relationship Id="rId16" Type="http://schemas.openxmlformats.org/officeDocument/2006/relationships/image" Target="../media/image28.gif"/><Relationship Id="rId17" Type="http://schemas.openxmlformats.org/officeDocument/2006/relationships/image" Target="../media/image29.jpg"/><Relationship Id="rId1" Type="http://schemas.openxmlformats.org/officeDocument/2006/relationships/slideLayout" Target="../slideLayouts/slideLayout5.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10.jpg"/><Relationship Id="rId9" Type="http://schemas.openxmlformats.org/officeDocument/2006/relationships/image" Target="../media/image21.png"/><Relationship Id="rId10" Type="http://schemas.openxmlformats.org/officeDocument/2006/relationships/image" Target="../media/image2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hyperlink" Target="https://www.uems.eu/uems-activities/european-affairs/eu-funded-projects/renewing-health" TargetMode="External"/><Relationship Id="rId4" Type="http://schemas.openxmlformats.org/officeDocument/2006/relationships/hyperlink" Target="https://www.uems.eu/uems-activities/european-affairs/eu-funded-projects/ecab" TargetMode="External"/><Relationship Id="rId5" Type="http://schemas.openxmlformats.org/officeDocument/2006/relationships/hyperlink" Target="https://www.uems.eu/uems-activities/european-affairs/eu-funded-projects/joint-action-on-health-workforce" TargetMode="External"/><Relationship Id="rId6" Type="http://schemas.openxmlformats.org/officeDocument/2006/relationships/image" Target="../media/image10.jpg"/><Relationship Id="rId1" Type="http://schemas.openxmlformats.org/officeDocument/2006/relationships/slideLayout" Target="../slideLayouts/slideLayout5.xml"/><Relationship Id="rId2" Type="http://schemas.openxmlformats.org/officeDocument/2006/relationships/hyperlink" Target="https://www.uems.eu/uems-activities/european-affairs/eu-funded-projects/momentu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 Id="rId3"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16.png"/><Relationship Id="rId6" Type="http://schemas.openxmlformats.org/officeDocument/2006/relationships/image" Target="../media/image10.jpg"/><Relationship Id="rId1" Type="http://schemas.openxmlformats.org/officeDocument/2006/relationships/slideLayout" Target="../slideLayouts/slideLayout11.xml"/><Relationship Id="rId2" Type="http://schemas.openxmlformats.org/officeDocument/2006/relationships/image" Target="../media/image31.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10.jpg"/><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34.xml.rels><?xml version="1.0" encoding="UTF-8" standalone="yes"?>
<Relationships xmlns="http://schemas.openxmlformats.org/package/2006/relationships"><Relationship Id="rId3" Type="http://schemas.openxmlformats.org/officeDocument/2006/relationships/image" Target="../media/image36.emf"/><Relationship Id="rId4" Type="http://schemas.openxmlformats.org/officeDocument/2006/relationships/image" Target="../media/image10.jpg"/><Relationship Id="rId1" Type="http://schemas.openxmlformats.org/officeDocument/2006/relationships/slideLayout" Target="../slideLayouts/slideLayout13.xml"/><Relationship Id="rId2" Type="http://schemas.openxmlformats.org/officeDocument/2006/relationships/image" Target="../media/image35.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7.jpg"/><Relationship Id="rId3" Type="http://schemas.openxmlformats.org/officeDocument/2006/relationships/image" Target="../media/image10.jp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33.png"/><Relationship Id="rId6" Type="http://schemas.openxmlformats.org/officeDocument/2006/relationships/image" Target="../media/image16.png"/><Relationship Id="rId7" Type="http://schemas.openxmlformats.org/officeDocument/2006/relationships/image" Target="../media/image40.png"/><Relationship Id="rId8" Type="http://schemas.openxmlformats.org/officeDocument/2006/relationships/image" Target="../media/image41.png"/><Relationship Id="rId9" Type="http://schemas.openxmlformats.org/officeDocument/2006/relationships/image" Target="../media/image10.jpg"/><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1.emf"/><Relationship Id="rId3" Type="http://schemas.openxmlformats.org/officeDocument/2006/relationships/image" Target="../media/image1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https://player.vimeo.com/video/178895320" TargetMode="External"/><Relationship Id="rId3" Type="http://schemas.openxmlformats.org/officeDocument/2006/relationships/image" Target="../media/image10.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el 2"/>
          <p:cNvSpPr txBox="1">
            <a:spLocks/>
          </p:cNvSpPr>
          <p:nvPr/>
        </p:nvSpPr>
        <p:spPr>
          <a:xfrm>
            <a:off x="6096000" y="1744136"/>
            <a:ext cx="4448098" cy="25921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nl-NL" sz="1800" b="1" dirty="0">
              <a:solidFill>
                <a:schemeClr val="accent1"/>
              </a:solidFill>
              <a:latin typeface="+mj-lt"/>
              <a:cs typeface="Helvetica"/>
            </a:endParaRPr>
          </a:p>
        </p:txBody>
      </p:sp>
      <p:sp>
        <p:nvSpPr>
          <p:cNvPr id="3" name="Titel 2"/>
          <p:cNvSpPr>
            <a:spLocks noGrp="1"/>
          </p:cNvSpPr>
          <p:nvPr>
            <p:ph type="ctrTitle"/>
          </p:nvPr>
        </p:nvSpPr>
        <p:spPr/>
        <p:txBody>
          <a:bodyPr>
            <a:normAutofit fontScale="90000"/>
          </a:bodyPr>
          <a:lstStyle/>
          <a:p>
            <a:r>
              <a:rPr lang="nl-NL" dirty="0">
                <a:solidFill>
                  <a:schemeClr val="accent5"/>
                </a:solidFill>
                <a:cs typeface="Helvetica"/>
              </a:rPr>
              <a:t>Federatie </a:t>
            </a:r>
            <a:br>
              <a:rPr lang="nl-NL" dirty="0">
                <a:solidFill>
                  <a:schemeClr val="accent5"/>
                </a:solidFill>
                <a:cs typeface="Helvetica"/>
              </a:rPr>
            </a:br>
            <a:r>
              <a:rPr lang="nl-NL" dirty="0">
                <a:solidFill>
                  <a:schemeClr val="accent5"/>
                </a:solidFill>
                <a:cs typeface="Helvetica"/>
              </a:rPr>
              <a:t>Medisch Specialisten</a:t>
            </a:r>
            <a:br>
              <a:rPr lang="nl-NL" dirty="0">
                <a:solidFill>
                  <a:schemeClr val="accent5"/>
                </a:solidFill>
                <a:cs typeface="Helvetica"/>
              </a:rPr>
            </a:br>
            <a:endParaRPr lang="nl-NL" dirty="0"/>
          </a:p>
        </p:txBody>
      </p:sp>
      <p:sp>
        <p:nvSpPr>
          <p:cNvPr id="5" name="Ondertitel 4"/>
          <p:cNvSpPr>
            <a:spLocks noGrp="1"/>
          </p:cNvSpPr>
          <p:nvPr>
            <p:ph type="subTitle" idx="1"/>
          </p:nvPr>
        </p:nvSpPr>
        <p:spPr/>
        <p:txBody>
          <a:bodyPr/>
          <a:lstStyle/>
          <a:p>
            <a:r>
              <a:rPr lang="nl-NL" dirty="0"/>
              <a:t>naam</a:t>
            </a:r>
          </a:p>
        </p:txBody>
      </p:sp>
      <p:sp>
        <p:nvSpPr>
          <p:cNvPr id="7" name="Tijdelijke aanduiding voor tekst 6"/>
          <p:cNvSpPr>
            <a:spLocks noGrp="1"/>
          </p:cNvSpPr>
          <p:nvPr>
            <p:ph type="body" sz="quarter" idx="13"/>
          </p:nvPr>
        </p:nvSpPr>
        <p:spPr/>
        <p:txBody>
          <a:bodyPr>
            <a:normAutofit fontScale="92500" lnSpcReduction="10000"/>
          </a:bodyPr>
          <a:lstStyle/>
          <a:p>
            <a:endParaRPr lang="nl-NL" sz="2000" dirty="0"/>
          </a:p>
          <a:p>
            <a:r>
              <a:rPr lang="nl-NL" dirty="0"/>
              <a:t>functie</a:t>
            </a:r>
          </a:p>
          <a:p>
            <a:endParaRPr lang="nl-NL" dirty="0"/>
          </a:p>
        </p:txBody>
      </p:sp>
      <p:pic>
        <p:nvPicPr>
          <p:cNvPr id="2" name="Afbeelding 1"/>
          <p:cNvPicPr>
            <a:picLocks noChangeAspect="1"/>
          </p:cNvPicPr>
          <p:nvPr/>
        </p:nvPicPr>
        <p:blipFill>
          <a:blip r:embed="rId3"/>
          <a:stretch>
            <a:fillRect/>
          </a:stretch>
        </p:blipFill>
        <p:spPr>
          <a:xfrm>
            <a:off x="3758160" y="2182586"/>
            <a:ext cx="6324600" cy="2914650"/>
          </a:xfrm>
          <a:prstGeom prst="rect">
            <a:avLst/>
          </a:prstGeom>
        </p:spPr>
      </p:pic>
    </p:spTree>
    <p:extLst>
      <p:ext uri="{BB962C8B-B14F-4D97-AF65-F5344CB8AC3E}">
        <p14:creationId xmlns:p14="http://schemas.microsoft.com/office/powerpoint/2010/main" val="2872412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Programma</a:t>
            </a:r>
          </a:p>
        </p:txBody>
      </p:sp>
      <p:sp>
        <p:nvSpPr>
          <p:cNvPr id="8" name="Tijdelijke aanduiding voor inhoud 7"/>
          <p:cNvSpPr>
            <a:spLocks noGrp="1"/>
          </p:cNvSpPr>
          <p:nvPr>
            <p:ph idx="1"/>
          </p:nvPr>
        </p:nvSpPr>
        <p:spPr/>
        <p:txBody>
          <a:bodyPr/>
          <a:lstStyle/>
          <a:p>
            <a:r>
              <a:rPr lang="nl-NL" dirty="0"/>
              <a:t>Opening en inleiding – Huib Cense</a:t>
            </a:r>
          </a:p>
          <a:p>
            <a:r>
              <a:rPr lang="nl-NL" dirty="0"/>
              <a:t>Voorstelronde</a:t>
            </a:r>
          </a:p>
          <a:p>
            <a:r>
              <a:rPr lang="nl-NL" dirty="0"/>
              <a:t>Presentatie Willem van den </a:t>
            </a:r>
            <a:r>
              <a:rPr lang="nl-NL" dirty="0" err="1"/>
              <a:t>Wijngaart</a:t>
            </a:r>
            <a:endParaRPr lang="nl-NL" dirty="0"/>
          </a:p>
          <a:p>
            <a:r>
              <a:rPr lang="nl-NL" dirty="0"/>
              <a:t>Presentatie Wim Janssen</a:t>
            </a:r>
          </a:p>
          <a:p>
            <a:r>
              <a:rPr lang="nl-NL"/>
              <a:t>Koffiepauze</a:t>
            </a:r>
            <a:endParaRPr lang="nl-NL" dirty="0"/>
          </a:p>
          <a:p>
            <a:r>
              <a:rPr lang="nl-NL" dirty="0"/>
              <a:t>Interactief gedeelte</a:t>
            </a:r>
          </a:p>
          <a:p>
            <a:r>
              <a:rPr lang="nl-NL" dirty="0"/>
              <a:t>Discussie</a:t>
            </a:r>
          </a:p>
          <a:p>
            <a:r>
              <a:rPr lang="nl-NL" dirty="0"/>
              <a:t>Rondvraag en sluiting</a:t>
            </a:r>
          </a:p>
          <a:p>
            <a:endParaRPr lang="nl-NL" dirty="0"/>
          </a:p>
        </p:txBody>
      </p:sp>
      <p:pic>
        <p:nvPicPr>
          <p:cNvPr id="9" name="Afbeelding 8"/>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253773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Inleiding</a:t>
            </a:r>
          </a:p>
        </p:txBody>
      </p:sp>
      <p:sp>
        <p:nvSpPr>
          <p:cNvPr id="3" name="Tijdelijke aanduiding voor inhoud 2"/>
          <p:cNvSpPr>
            <a:spLocks noGrp="1"/>
          </p:cNvSpPr>
          <p:nvPr>
            <p:ph idx="1"/>
          </p:nvPr>
        </p:nvSpPr>
        <p:spPr>
          <a:xfrm>
            <a:off x="609600" y="1543929"/>
            <a:ext cx="10972800" cy="4244545"/>
          </a:xfrm>
        </p:spPr>
        <p:txBody>
          <a:bodyPr>
            <a:normAutofit fontScale="77500" lnSpcReduction="20000"/>
          </a:bodyPr>
          <a:lstStyle/>
          <a:p>
            <a:pPr marL="0" indent="0">
              <a:buNone/>
            </a:pPr>
            <a:endParaRPr lang="nl-NL" dirty="0"/>
          </a:p>
          <a:p>
            <a:r>
              <a:rPr lang="nl-NL" sz="2600" dirty="0"/>
              <a:t>Aanleiding en doel bijeenkomst</a:t>
            </a:r>
          </a:p>
          <a:p>
            <a:endParaRPr lang="nl-NL" dirty="0"/>
          </a:p>
          <a:p>
            <a:r>
              <a:rPr lang="nl-NL" sz="2600" dirty="0"/>
              <a:t>Samenvatting reacties</a:t>
            </a:r>
            <a:r>
              <a:rPr lang="nl-NL" dirty="0"/>
              <a:t>: 	49 reacties; 28 specialismen; naast UEMS ook actief in 24 andere gremia</a:t>
            </a:r>
          </a:p>
          <a:p>
            <a:pPr marL="0" lvl="0" indent="0">
              <a:buNone/>
            </a:pPr>
            <a:r>
              <a:rPr lang="nl-NL" b="1" dirty="0"/>
              <a:t>	</a:t>
            </a:r>
          </a:p>
          <a:p>
            <a:pPr marL="0" lvl="0" indent="0">
              <a:buNone/>
            </a:pPr>
            <a:r>
              <a:rPr lang="nl-NL" b="1" dirty="0"/>
              <a:t>	Actief in Europa</a:t>
            </a:r>
            <a:r>
              <a:rPr lang="nl-NL" dirty="0"/>
              <a:t> van een half jaar tot meer dan twintig jaar. Gemiddeld vijf jaar.</a:t>
            </a:r>
          </a:p>
          <a:p>
            <a:pPr marL="0" lvl="0" indent="0">
              <a:buNone/>
            </a:pPr>
            <a:r>
              <a:rPr lang="nl-NL" b="1" dirty="0"/>
              <a:t>	</a:t>
            </a:r>
          </a:p>
          <a:p>
            <a:pPr marL="0" lvl="0" indent="0">
              <a:buNone/>
            </a:pPr>
            <a:r>
              <a:rPr lang="nl-NL" b="1" dirty="0"/>
              <a:t>	Tijdsinvestering</a:t>
            </a:r>
            <a:r>
              <a:rPr lang="nl-NL" dirty="0"/>
              <a:t> loopt uiteen van het bijwonen van 1 vergadering per jaar tot een dagdeel per week.</a:t>
            </a:r>
          </a:p>
          <a:p>
            <a:pPr marL="0" lvl="0" indent="0">
              <a:buNone/>
            </a:pPr>
            <a:r>
              <a:rPr lang="nl-NL" b="1" dirty="0"/>
              <a:t>	</a:t>
            </a:r>
          </a:p>
          <a:p>
            <a:pPr marL="0" lvl="0" indent="0">
              <a:buNone/>
            </a:pPr>
            <a:r>
              <a:rPr lang="nl-NL" b="1" dirty="0"/>
              <a:t>	Belangrijkste onderwerpen in gremia</a:t>
            </a:r>
            <a:r>
              <a:rPr lang="nl-NL" dirty="0"/>
              <a:t>: Duur opleiding; Europees examen; wederzijdse erkenning opleiding; accreditatie; 	stemverhouding UEMS; certificering; harmonisering opleiding(</a:t>
            </a:r>
            <a:r>
              <a:rPr lang="nl-NL" dirty="0" err="1"/>
              <a:t>seisen</a:t>
            </a:r>
            <a:r>
              <a:rPr lang="nl-NL" dirty="0"/>
              <a:t>).</a:t>
            </a:r>
          </a:p>
          <a:p>
            <a:pPr marL="0" lvl="0" indent="0">
              <a:buNone/>
            </a:pPr>
            <a:endParaRPr lang="nl-NL" b="1" dirty="0"/>
          </a:p>
          <a:p>
            <a:pPr marL="0" lvl="0" indent="0">
              <a:buNone/>
            </a:pPr>
            <a:r>
              <a:rPr lang="nl-NL" b="1" dirty="0"/>
              <a:t>	Toegevoegde waarde van Europa</a:t>
            </a:r>
            <a:r>
              <a:rPr lang="nl-NL" dirty="0"/>
              <a:t>: Uitwisselen kennis en ideeën; laatste ontwikkelingen; Nederlandse belangen behartigen; 	netwerken; samenwerking; harmonisatie opleidingen; gelijkschakeling van Europese regelgeving, opleidingscurricula, 	examinering en certificering; lobbyen.</a:t>
            </a:r>
          </a:p>
          <a:p>
            <a:pPr lvl="0"/>
            <a:endParaRPr lang="nl-NL" dirty="0"/>
          </a:p>
          <a:p>
            <a:pPr marL="0" lvl="0" indent="0">
              <a:buNone/>
            </a:pPr>
            <a:r>
              <a:rPr lang="nl-NL" b="1" dirty="0"/>
              <a:t>	Rol Federatie en Platform</a:t>
            </a:r>
            <a:r>
              <a:rPr lang="nl-NL" dirty="0"/>
              <a:t> van “klein”, “coördinerend en faciliterend”, “sturend”, tot “financieel ondersteunend”</a:t>
            </a:r>
          </a:p>
          <a:p>
            <a:endParaRPr lang="nl-NL" dirty="0"/>
          </a:p>
          <a:p>
            <a:endParaRPr lang="nl-NL" dirty="0"/>
          </a:p>
          <a:p>
            <a:pPr marL="0" indent="0">
              <a:buNone/>
            </a:pPr>
            <a:endParaRPr lang="nl-NL" dirty="0"/>
          </a:p>
          <a:p>
            <a:endParaRPr lang="nl-NL" dirty="0"/>
          </a:p>
          <a:p>
            <a:endParaRPr lang="nl-NL" dirty="0"/>
          </a:p>
        </p:txBody>
      </p:sp>
      <p:pic>
        <p:nvPicPr>
          <p:cNvPr id="4" name="Afbeelding 3"/>
          <p:cNvPicPr>
            <a:picLocks noChangeAspect="1"/>
          </p:cNvPicPr>
          <p:nvPr/>
        </p:nvPicPr>
        <p:blipFill>
          <a:blip r:embed="rId3"/>
          <a:stretch>
            <a:fillRect/>
          </a:stretch>
        </p:blipFill>
        <p:spPr>
          <a:xfrm>
            <a:off x="10471255" y="0"/>
            <a:ext cx="1720745" cy="792994"/>
          </a:xfrm>
          <a:prstGeom prst="rect">
            <a:avLst/>
          </a:prstGeom>
        </p:spPr>
      </p:pic>
      <p:pic>
        <p:nvPicPr>
          <p:cNvPr id="7" name="Afbeelding 6"/>
          <p:cNvPicPr>
            <a:picLocks noChangeAspect="1"/>
          </p:cNvPicPr>
          <p:nvPr/>
        </p:nvPicPr>
        <p:blipFill>
          <a:blip r:embed="rId4"/>
          <a:stretch>
            <a:fillRect/>
          </a:stretch>
        </p:blipFill>
        <p:spPr>
          <a:xfrm>
            <a:off x="10621660" y="4875139"/>
            <a:ext cx="1396825" cy="1396825"/>
          </a:xfrm>
          <a:prstGeom prst="rect">
            <a:avLst/>
          </a:prstGeom>
        </p:spPr>
      </p:pic>
    </p:spTree>
    <p:extLst>
      <p:ext uri="{BB962C8B-B14F-4D97-AF65-F5344CB8AC3E}">
        <p14:creationId xmlns:p14="http://schemas.microsoft.com/office/powerpoint/2010/main" val="3926673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Inleiding</a:t>
            </a:r>
          </a:p>
        </p:txBody>
      </p:sp>
      <p:sp>
        <p:nvSpPr>
          <p:cNvPr id="3" name="Tijdelijke aanduiding voor inhoud 2"/>
          <p:cNvSpPr>
            <a:spLocks noGrp="1"/>
          </p:cNvSpPr>
          <p:nvPr>
            <p:ph idx="1"/>
          </p:nvPr>
        </p:nvSpPr>
        <p:spPr/>
        <p:txBody>
          <a:bodyPr>
            <a:normAutofit/>
          </a:bodyPr>
          <a:lstStyle/>
          <a:p>
            <a:r>
              <a:rPr lang="nl-NL" dirty="0"/>
              <a:t>Vertegenwoordiging vanuit Federatie</a:t>
            </a:r>
          </a:p>
          <a:p>
            <a:endParaRPr lang="nl-NL" dirty="0"/>
          </a:p>
          <a:p>
            <a:pPr marL="0" indent="0">
              <a:buNone/>
            </a:pPr>
            <a:r>
              <a:rPr lang="nl-NL" dirty="0"/>
              <a:t>				</a:t>
            </a:r>
            <a:r>
              <a:rPr lang="nl-NL" sz="1800" dirty="0"/>
              <a:t>Huib Cense											Willem van den </a:t>
            </a:r>
            <a:r>
              <a:rPr lang="nl-NL" sz="1800" dirty="0" err="1"/>
              <a:t>Wijngaart</a:t>
            </a:r>
            <a:endParaRPr lang="nl-NL" sz="1800" dirty="0"/>
          </a:p>
          <a:p>
            <a:pPr marL="0" indent="0">
              <a:buNone/>
            </a:pPr>
            <a:r>
              <a:rPr lang="nl-NL" sz="1800" dirty="0"/>
              <a:t>				Vicevoorzitter FMS										Huidige FMS-vertegenwoordiger</a:t>
            </a:r>
          </a:p>
          <a:p>
            <a:pPr marL="0" indent="0">
              <a:buNone/>
            </a:pPr>
            <a:r>
              <a:rPr lang="nl-NL" sz="1800" dirty="0"/>
              <a:t>				Aantredend FMS-vertegenwoordiger 						in UEMS Council			</a:t>
            </a:r>
          </a:p>
          <a:p>
            <a:pPr marL="0" indent="0">
              <a:buNone/>
            </a:pPr>
            <a:r>
              <a:rPr lang="nl-NL" sz="1800" dirty="0"/>
              <a:t>				in UEMS Council</a:t>
            </a:r>
          </a:p>
          <a:p>
            <a:pPr marL="0" indent="0">
              <a:buNone/>
            </a:pPr>
            <a:endParaRPr lang="nl-NL" dirty="0"/>
          </a:p>
          <a:p>
            <a:endParaRPr lang="nl-NL" dirty="0"/>
          </a:p>
          <a:p>
            <a:pPr marL="1828800" lvl="4" indent="0">
              <a:buNone/>
            </a:pPr>
            <a:r>
              <a:rPr lang="nl-NL" dirty="0"/>
              <a:t>Janwillem van den Berg</a:t>
            </a:r>
          </a:p>
          <a:p>
            <a:pPr marL="1828800" lvl="4" indent="0">
              <a:buNone/>
            </a:pPr>
            <a:r>
              <a:rPr lang="nl-NL" dirty="0"/>
              <a:t>Adviseur Beleid FMS</a:t>
            </a:r>
          </a:p>
          <a:p>
            <a:pPr marL="1828800" lvl="4" indent="0">
              <a:buNone/>
            </a:pPr>
            <a:r>
              <a:rPr lang="nl-NL" dirty="0"/>
              <a:t>Coördinator Platform Europa</a:t>
            </a:r>
          </a:p>
        </p:txBody>
      </p:sp>
      <p:pic>
        <p:nvPicPr>
          <p:cNvPr id="4" name="Afbeelding 3"/>
          <p:cNvPicPr>
            <a:picLocks noChangeAspect="1"/>
          </p:cNvPicPr>
          <p:nvPr/>
        </p:nvPicPr>
        <p:blipFill>
          <a:blip r:embed="rId3"/>
          <a:stretch>
            <a:fillRect/>
          </a:stretch>
        </p:blipFill>
        <p:spPr>
          <a:xfrm>
            <a:off x="10471255" y="0"/>
            <a:ext cx="1720745" cy="792994"/>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0950" y="2105335"/>
            <a:ext cx="1143000" cy="1524000"/>
          </a:xfrm>
          <a:prstGeom prst="rect">
            <a:avLst/>
          </a:prstGeom>
        </p:spPr>
      </p:pic>
      <p:pic>
        <p:nvPicPr>
          <p:cNvPr id="6" name="Afbeelding 5"/>
          <p:cNvPicPr>
            <a:picLocks noChangeAspect="1"/>
          </p:cNvPicPr>
          <p:nvPr/>
        </p:nvPicPr>
        <p:blipFill>
          <a:blip r:embed="rId5"/>
          <a:stretch>
            <a:fillRect/>
          </a:stretch>
        </p:blipFill>
        <p:spPr>
          <a:xfrm>
            <a:off x="1020950" y="3975902"/>
            <a:ext cx="1143467" cy="1697875"/>
          </a:xfrm>
          <a:prstGeom prst="rect">
            <a:avLst/>
          </a:prstGeom>
        </p:spPr>
      </p:pic>
      <p:pic>
        <p:nvPicPr>
          <p:cNvPr id="8" name="Afbeelding 7"/>
          <p:cNvPicPr>
            <a:picLocks noChangeAspect="1"/>
          </p:cNvPicPr>
          <p:nvPr/>
        </p:nvPicPr>
        <p:blipFill>
          <a:blip r:embed="rId6"/>
          <a:stretch>
            <a:fillRect/>
          </a:stretch>
        </p:blipFill>
        <p:spPr>
          <a:xfrm>
            <a:off x="7063027" y="2098025"/>
            <a:ext cx="1143467" cy="1531310"/>
          </a:xfrm>
          <a:prstGeom prst="rect">
            <a:avLst/>
          </a:prstGeom>
        </p:spPr>
      </p:pic>
    </p:spTree>
    <p:extLst>
      <p:ext uri="{BB962C8B-B14F-4D97-AF65-F5344CB8AC3E}">
        <p14:creationId xmlns:p14="http://schemas.microsoft.com/office/powerpoint/2010/main" val="7726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Voorstelronde</a:t>
            </a:r>
          </a:p>
        </p:txBody>
      </p:sp>
      <p:pic>
        <p:nvPicPr>
          <p:cNvPr id="4" name="Afbeelding 3"/>
          <p:cNvPicPr>
            <a:picLocks noChangeAspect="1"/>
          </p:cNvPicPr>
          <p:nvPr/>
        </p:nvPicPr>
        <p:blipFill>
          <a:blip r:embed="rId2"/>
          <a:stretch>
            <a:fillRect/>
          </a:stretch>
        </p:blipFill>
        <p:spPr>
          <a:xfrm rot="21414943">
            <a:off x="7540053" y="3376536"/>
            <a:ext cx="4069829" cy="2280343"/>
          </a:xfrm>
          <a:prstGeom prst="rect">
            <a:avLst/>
          </a:prstGeom>
        </p:spPr>
      </p:pic>
      <p:pic>
        <p:nvPicPr>
          <p:cNvPr id="9" name="Afbeelding 8"/>
          <p:cNvPicPr>
            <a:picLocks noChangeAspect="1"/>
          </p:cNvPicPr>
          <p:nvPr/>
        </p:nvPicPr>
        <p:blipFill>
          <a:blip r:embed="rId3"/>
          <a:stretch>
            <a:fillRect/>
          </a:stretch>
        </p:blipFill>
        <p:spPr>
          <a:xfrm>
            <a:off x="1965038" y="1599028"/>
            <a:ext cx="1171575" cy="1171575"/>
          </a:xfrm>
          <a:prstGeom prst="rect">
            <a:avLst/>
          </a:prstGeom>
        </p:spPr>
      </p:pic>
      <p:pic>
        <p:nvPicPr>
          <p:cNvPr id="10" name="Afbeelding 9"/>
          <p:cNvPicPr>
            <a:picLocks noChangeAspect="1"/>
          </p:cNvPicPr>
          <p:nvPr/>
        </p:nvPicPr>
        <p:blipFill>
          <a:blip r:embed="rId4"/>
          <a:stretch>
            <a:fillRect/>
          </a:stretch>
        </p:blipFill>
        <p:spPr>
          <a:xfrm>
            <a:off x="4529137" y="1599028"/>
            <a:ext cx="3133725" cy="390525"/>
          </a:xfrm>
          <a:prstGeom prst="rect">
            <a:avLst/>
          </a:prstGeom>
        </p:spPr>
      </p:pic>
      <p:pic>
        <p:nvPicPr>
          <p:cNvPr id="11" name="Afbeelding 10"/>
          <p:cNvPicPr>
            <a:picLocks noChangeAspect="1"/>
          </p:cNvPicPr>
          <p:nvPr/>
        </p:nvPicPr>
        <p:blipFill>
          <a:blip r:embed="rId5"/>
          <a:stretch>
            <a:fillRect/>
          </a:stretch>
        </p:blipFill>
        <p:spPr>
          <a:xfrm>
            <a:off x="1058212" y="3520815"/>
            <a:ext cx="1276350" cy="1600200"/>
          </a:xfrm>
          <a:prstGeom prst="rect">
            <a:avLst/>
          </a:prstGeom>
        </p:spPr>
      </p:pic>
      <p:pic>
        <p:nvPicPr>
          <p:cNvPr id="12" name="Afbeelding 11"/>
          <p:cNvPicPr>
            <a:picLocks noChangeAspect="1"/>
          </p:cNvPicPr>
          <p:nvPr/>
        </p:nvPicPr>
        <p:blipFill>
          <a:blip r:embed="rId6"/>
          <a:stretch>
            <a:fillRect/>
          </a:stretch>
        </p:blipFill>
        <p:spPr>
          <a:xfrm>
            <a:off x="3873630" y="2825786"/>
            <a:ext cx="3095625" cy="885825"/>
          </a:xfrm>
          <a:prstGeom prst="rect">
            <a:avLst/>
          </a:prstGeom>
        </p:spPr>
      </p:pic>
      <p:pic>
        <p:nvPicPr>
          <p:cNvPr id="13" name="Afbeelding 12"/>
          <p:cNvPicPr>
            <a:picLocks noChangeAspect="1"/>
          </p:cNvPicPr>
          <p:nvPr/>
        </p:nvPicPr>
        <p:blipFill>
          <a:blip r:embed="rId7"/>
          <a:stretch>
            <a:fillRect/>
          </a:stretch>
        </p:blipFill>
        <p:spPr>
          <a:xfrm>
            <a:off x="3563288" y="4070375"/>
            <a:ext cx="3600450" cy="1190625"/>
          </a:xfrm>
          <a:prstGeom prst="rect">
            <a:avLst/>
          </a:prstGeom>
        </p:spPr>
      </p:pic>
      <p:pic>
        <p:nvPicPr>
          <p:cNvPr id="14" name="Afbeelding 13"/>
          <p:cNvPicPr>
            <a:picLocks noChangeAspect="1"/>
          </p:cNvPicPr>
          <p:nvPr/>
        </p:nvPicPr>
        <p:blipFill>
          <a:blip r:embed="rId8"/>
          <a:stretch>
            <a:fillRect/>
          </a:stretch>
        </p:blipFill>
        <p:spPr>
          <a:xfrm>
            <a:off x="10471255" y="0"/>
            <a:ext cx="1720745" cy="792994"/>
          </a:xfrm>
          <a:prstGeom prst="rect">
            <a:avLst/>
          </a:prstGeom>
        </p:spPr>
      </p:pic>
      <p:pic>
        <p:nvPicPr>
          <p:cNvPr id="16" name="Afbeelding 15"/>
          <p:cNvPicPr>
            <a:picLocks noChangeAspect="1"/>
          </p:cNvPicPr>
          <p:nvPr/>
        </p:nvPicPr>
        <p:blipFill>
          <a:blip r:embed="rId9"/>
          <a:stretch>
            <a:fillRect/>
          </a:stretch>
        </p:blipFill>
        <p:spPr>
          <a:xfrm>
            <a:off x="8648153" y="1285043"/>
            <a:ext cx="814466" cy="814466"/>
          </a:xfrm>
          <a:prstGeom prst="rect">
            <a:avLst/>
          </a:prstGeom>
        </p:spPr>
      </p:pic>
      <p:pic>
        <p:nvPicPr>
          <p:cNvPr id="18" name="Afbeelding 17"/>
          <p:cNvPicPr>
            <a:picLocks noChangeAspect="1"/>
          </p:cNvPicPr>
          <p:nvPr/>
        </p:nvPicPr>
        <p:blipFill>
          <a:blip r:embed="rId10"/>
          <a:stretch>
            <a:fillRect/>
          </a:stretch>
        </p:blipFill>
        <p:spPr>
          <a:xfrm>
            <a:off x="9368853" y="2163502"/>
            <a:ext cx="1841292" cy="662284"/>
          </a:xfrm>
          <a:prstGeom prst="rect">
            <a:avLst/>
          </a:prstGeom>
        </p:spPr>
      </p:pic>
      <p:pic>
        <p:nvPicPr>
          <p:cNvPr id="19" name="Afbeelding 18"/>
          <p:cNvPicPr>
            <a:picLocks noChangeAspect="1"/>
          </p:cNvPicPr>
          <p:nvPr/>
        </p:nvPicPr>
        <p:blipFill>
          <a:blip r:embed="rId11"/>
          <a:stretch>
            <a:fillRect/>
          </a:stretch>
        </p:blipFill>
        <p:spPr>
          <a:xfrm>
            <a:off x="6895631" y="2239428"/>
            <a:ext cx="1612692" cy="1075128"/>
          </a:xfrm>
          <a:prstGeom prst="rect">
            <a:avLst/>
          </a:prstGeom>
        </p:spPr>
      </p:pic>
      <p:pic>
        <p:nvPicPr>
          <p:cNvPr id="20" name="Afbeelding 19"/>
          <p:cNvPicPr>
            <a:picLocks noChangeAspect="1"/>
          </p:cNvPicPr>
          <p:nvPr/>
        </p:nvPicPr>
        <p:blipFill>
          <a:blip r:embed="rId12"/>
          <a:stretch>
            <a:fillRect/>
          </a:stretch>
        </p:blipFill>
        <p:spPr>
          <a:xfrm>
            <a:off x="2547665" y="3034387"/>
            <a:ext cx="1006450" cy="1285043"/>
          </a:xfrm>
          <a:prstGeom prst="rect">
            <a:avLst/>
          </a:prstGeom>
        </p:spPr>
      </p:pic>
      <p:pic>
        <p:nvPicPr>
          <p:cNvPr id="21" name="Afbeelding 20"/>
          <p:cNvPicPr>
            <a:picLocks noChangeAspect="1"/>
          </p:cNvPicPr>
          <p:nvPr/>
        </p:nvPicPr>
        <p:blipFill>
          <a:blip r:embed="rId13"/>
          <a:stretch>
            <a:fillRect/>
          </a:stretch>
        </p:blipFill>
        <p:spPr>
          <a:xfrm>
            <a:off x="5511930" y="226256"/>
            <a:ext cx="2914650" cy="1133475"/>
          </a:xfrm>
          <a:prstGeom prst="rect">
            <a:avLst/>
          </a:prstGeom>
        </p:spPr>
      </p:pic>
      <p:pic>
        <p:nvPicPr>
          <p:cNvPr id="22" name="Afbeelding 21"/>
          <p:cNvPicPr>
            <a:picLocks noChangeAspect="1"/>
          </p:cNvPicPr>
          <p:nvPr/>
        </p:nvPicPr>
        <p:blipFill>
          <a:blip r:embed="rId14"/>
          <a:stretch>
            <a:fillRect/>
          </a:stretch>
        </p:blipFill>
        <p:spPr>
          <a:xfrm>
            <a:off x="4185338" y="2115550"/>
            <a:ext cx="3040116" cy="894496"/>
          </a:xfrm>
          <a:prstGeom prst="rect">
            <a:avLst/>
          </a:prstGeom>
        </p:spPr>
      </p:pic>
      <p:pic>
        <p:nvPicPr>
          <p:cNvPr id="23" name="Afbeelding 22"/>
          <p:cNvPicPr>
            <a:picLocks noChangeAspect="1"/>
          </p:cNvPicPr>
          <p:nvPr/>
        </p:nvPicPr>
        <p:blipFill>
          <a:blip r:embed="rId15"/>
          <a:stretch>
            <a:fillRect/>
          </a:stretch>
        </p:blipFill>
        <p:spPr>
          <a:xfrm>
            <a:off x="10074886" y="1261217"/>
            <a:ext cx="1778977" cy="513086"/>
          </a:xfrm>
          <a:prstGeom prst="rect">
            <a:avLst/>
          </a:prstGeom>
        </p:spPr>
      </p:pic>
      <p:pic>
        <p:nvPicPr>
          <p:cNvPr id="24" name="Afbeelding 23"/>
          <p:cNvPicPr>
            <a:picLocks noChangeAspect="1"/>
          </p:cNvPicPr>
          <p:nvPr/>
        </p:nvPicPr>
        <p:blipFill>
          <a:blip r:embed="rId16"/>
          <a:stretch>
            <a:fillRect/>
          </a:stretch>
        </p:blipFill>
        <p:spPr>
          <a:xfrm>
            <a:off x="2070439" y="5349257"/>
            <a:ext cx="1803192" cy="609389"/>
          </a:xfrm>
          <a:prstGeom prst="rect">
            <a:avLst/>
          </a:prstGeom>
        </p:spPr>
      </p:pic>
      <p:pic>
        <p:nvPicPr>
          <p:cNvPr id="25" name="Afbeelding 24"/>
          <p:cNvPicPr>
            <a:picLocks noChangeAspect="1"/>
          </p:cNvPicPr>
          <p:nvPr/>
        </p:nvPicPr>
        <p:blipFill>
          <a:blip r:embed="rId17"/>
          <a:stretch>
            <a:fillRect/>
          </a:stretch>
        </p:blipFill>
        <p:spPr>
          <a:xfrm>
            <a:off x="294963" y="2579378"/>
            <a:ext cx="1526498" cy="566331"/>
          </a:xfrm>
          <a:prstGeom prst="rect">
            <a:avLst/>
          </a:prstGeom>
        </p:spPr>
      </p:pic>
    </p:spTree>
    <p:extLst>
      <p:ext uri="{BB962C8B-B14F-4D97-AF65-F5344CB8AC3E}">
        <p14:creationId xmlns:p14="http://schemas.microsoft.com/office/powerpoint/2010/main" val="88630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Presentatie Willem van den </a:t>
            </a:r>
            <a:r>
              <a:rPr lang="nl-NL" dirty="0" err="1"/>
              <a:t>Wijngaart</a:t>
            </a:r>
            <a:endParaRPr lang="nl-NL" dirty="0"/>
          </a:p>
        </p:txBody>
      </p:sp>
      <p:sp>
        <p:nvSpPr>
          <p:cNvPr id="3" name="Tijdelijke aanduiding voor inhoud 2"/>
          <p:cNvSpPr>
            <a:spLocks noGrp="1"/>
          </p:cNvSpPr>
          <p:nvPr>
            <p:ph idx="1"/>
          </p:nvPr>
        </p:nvSpPr>
        <p:spPr/>
        <p:txBody>
          <a:bodyPr/>
          <a:lstStyle/>
          <a:p>
            <a:r>
              <a:rPr lang="nl-NL" dirty="0"/>
              <a:t>Huidige FMS-vertegenwoordiger in UEMS Council</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pic>
        <p:nvPicPr>
          <p:cNvPr id="5" name="Afbeelding 4"/>
          <p:cNvPicPr>
            <a:picLocks noChangeAspect="1"/>
          </p:cNvPicPr>
          <p:nvPr/>
        </p:nvPicPr>
        <p:blipFill>
          <a:blip r:embed="rId3"/>
          <a:stretch>
            <a:fillRect/>
          </a:stretch>
        </p:blipFill>
        <p:spPr>
          <a:xfrm>
            <a:off x="1027991" y="2078622"/>
            <a:ext cx="1143467" cy="1531310"/>
          </a:xfrm>
          <a:prstGeom prst="rect">
            <a:avLst/>
          </a:prstGeom>
        </p:spPr>
      </p:pic>
    </p:spTree>
    <p:extLst>
      <p:ext uri="{BB962C8B-B14F-4D97-AF65-F5344CB8AC3E}">
        <p14:creationId xmlns:p14="http://schemas.microsoft.com/office/powerpoint/2010/main" val="347775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UEMS</a:t>
            </a:r>
            <a:br>
              <a:rPr lang="en-US" dirty="0"/>
            </a:br>
            <a:endParaRPr lang="en-US" dirty="0"/>
          </a:p>
        </p:txBody>
      </p:sp>
      <p:sp>
        <p:nvSpPr>
          <p:cNvPr id="3" name="Subtitle 2"/>
          <p:cNvSpPr>
            <a:spLocks noGrp="1"/>
          </p:cNvSpPr>
          <p:nvPr>
            <p:ph type="subTitle" idx="1"/>
          </p:nvPr>
        </p:nvSpPr>
        <p:spPr>
          <a:xfrm>
            <a:off x="2164146" y="3706470"/>
            <a:ext cx="8427089" cy="2764165"/>
          </a:xfrm>
        </p:spPr>
        <p:txBody>
          <a:bodyPr/>
          <a:lstStyle/>
          <a:p>
            <a:r>
              <a:rPr lang="en-US" dirty="0"/>
              <a:t>Willem van den Wijngaart</a:t>
            </a:r>
          </a:p>
          <a:p>
            <a:r>
              <a:rPr lang="en-US" dirty="0" err="1"/>
              <a:t>Hoofd</a:t>
            </a:r>
            <a:r>
              <a:rPr lang="en-US" dirty="0"/>
              <a:t> van de </a:t>
            </a:r>
            <a:r>
              <a:rPr lang="en-US" dirty="0" err="1"/>
              <a:t>Nederlandse</a:t>
            </a:r>
            <a:r>
              <a:rPr lang="en-US" dirty="0"/>
              <a:t> </a:t>
            </a:r>
            <a:r>
              <a:rPr lang="en-US" dirty="0" err="1"/>
              <a:t>Delegatie</a:t>
            </a:r>
            <a:r>
              <a:rPr lang="en-US" dirty="0"/>
              <a:t> </a:t>
            </a:r>
            <a:r>
              <a:rPr lang="en-US" dirty="0" err="1"/>
              <a:t>bij</a:t>
            </a:r>
            <a:r>
              <a:rPr lang="en-US" dirty="0"/>
              <a:t> de UEMS</a:t>
            </a:r>
          </a:p>
        </p:txBody>
      </p:sp>
      <p:pic>
        <p:nvPicPr>
          <p:cNvPr id="4" name="Afbeelding 3"/>
          <p:cNvPicPr>
            <a:picLocks noChangeAspect="1"/>
          </p:cNvPicPr>
          <p:nvPr/>
        </p:nvPicPr>
        <p:blipFill>
          <a:blip r:embed="rId2"/>
          <a:stretch>
            <a:fillRect/>
          </a:stretch>
        </p:blipFill>
        <p:spPr>
          <a:xfrm>
            <a:off x="10471255" y="14990"/>
            <a:ext cx="1720745" cy="792994"/>
          </a:xfrm>
          <a:prstGeom prst="rect">
            <a:avLst/>
          </a:prstGeom>
        </p:spPr>
      </p:pic>
    </p:spTree>
    <p:extLst>
      <p:ext uri="{BB962C8B-B14F-4D97-AF65-F5344CB8AC3E}">
        <p14:creationId xmlns:p14="http://schemas.microsoft.com/office/powerpoint/2010/main" val="2944290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UEMS</a:t>
            </a:r>
          </a:p>
        </p:txBody>
      </p:sp>
      <p:sp>
        <p:nvSpPr>
          <p:cNvPr id="3" name="Content Placeholder 2"/>
          <p:cNvSpPr>
            <a:spLocks noGrp="1"/>
          </p:cNvSpPr>
          <p:nvPr>
            <p:ph idx="1"/>
          </p:nvPr>
        </p:nvSpPr>
        <p:spPr/>
        <p:txBody>
          <a:bodyPr>
            <a:normAutofit/>
          </a:bodyPr>
          <a:lstStyle/>
          <a:p>
            <a:r>
              <a:rPr lang="en-US" dirty="0"/>
              <a:t>The European Union of Medical Specialists (UEMS) is a non-governmental </a:t>
            </a:r>
            <a:r>
              <a:rPr lang="en-US" dirty="0" err="1"/>
              <a:t>organisation</a:t>
            </a:r>
            <a:r>
              <a:rPr lang="en-US" dirty="0"/>
              <a:t> representing national associations of medical specialists in the European Union and in its associated countries. </a:t>
            </a:r>
          </a:p>
          <a:p>
            <a:r>
              <a:rPr lang="en-US" dirty="0"/>
              <a:t>With a current membership of 37 countries and operating through 43 Specialists Sections and European Boards, the UEMS brings together approximately 1.6 million medical specialists in Europe.</a:t>
            </a:r>
          </a:p>
          <a:p>
            <a:r>
              <a:rPr lang="en-US" dirty="0"/>
              <a:t> With the support of its membership, the UEMS is committed to the promotion of free movement of European medical specialists while ensuring the highest quality of medical care for European citizens.</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101006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normAutofit/>
          </a:bodyPr>
          <a:lstStyle/>
          <a:p>
            <a:r>
              <a:rPr lang="en-US" dirty="0"/>
              <a:t>UEMS aims for the following international non profit-making objectives:</a:t>
            </a:r>
          </a:p>
          <a:p>
            <a:r>
              <a:rPr lang="en-US" dirty="0"/>
              <a:t>The study, promotion and </a:t>
            </a:r>
            <a:r>
              <a:rPr lang="en-US" dirty="0" err="1"/>
              <a:t>harmonisation</a:t>
            </a:r>
            <a:r>
              <a:rPr lang="en-US" dirty="0"/>
              <a:t> of the highest level of training of the medical specialists, medical practice and health care within the European Union;</a:t>
            </a:r>
          </a:p>
          <a:p>
            <a:r>
              <a:rPr lang="en-US" dirty="0"/>
              <a:t>The study and promotion of free movement of specialists doctors within the EU;</a:t>
            </a:r>
          </a:p>
          <a:p>
            <a:r>
              <a:rPr lang="en-US" dirty="0"/>
              <a:t>The representation, within this framework of the medical specialist profession in the Member States of the EU, to EU authorities and any other authority and/or </a:t>
            </a:r>
            <a:r>
              <a:rPr lang="en-US" dirty="0" err="1"/>
              <a:t>organisation</a:t>
            </a:r>
            <a:r>
              <a:rPr lang="en-US" dirty="0"/>
              <a:t> dealing with questions directly or indirectly concerning the medical profession, and any action which might further the achievement of the afore mentioned objectives.</a:t>
            </a:r>
          </a:p>
          <a:p>
            <a:r>
              <a:rPr lang="en-US" dirty="0"/>
              <a:t>The </a:t>
            </a:r>
            <a:r>
              <a:rPr lang="en-US" dirty="0" err="1"/>
              <a:t>defence</a:t>
            </a:r>
            <a:r>
              <a:rPr lang="en-US" dirty="0"/>
              <a:t> of the professional interests of European Medical Specialists.</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50423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Activities</a:t>
            </a:r>
          </a:p>
        </p:txBody>
      </p:sp>
      <p:sp>
        <p:nvSpPr>
          <p:cNvPr id="3" name="Content Placeholder 2"/>
          <p:cNvSpPr>
            <a:spLocks noGrp="1"/>
          </p:cNvSpPr>
          <p:nvPr>
            <p:ph idx="1"/>
          </p:nvPr>
        </p:nvSpPr>
        <p:spPr/>
        <p:txBody>
          <a:bodyPr>
            <a:normAutofit/>
          </a:bodyPr>
          <a:lstStyle/>
          <a:p>
            <a:r>
              <a:rPr lang="en-US" dirty="0"/>
              <a:t>The activities UEMS proposes in order to achieve these objectives are notably the following:</a:t>
            </a:r>
          </a:p>
          <a:p>
            <a:r>
              <a:rPr lang="en-US" dirty="0"/>
              <a:t>Setting up Sections and Boards for each medical specialty;</a:t>
            </a:r>
          </a:p>
          <a:p>
            <a:r>
              <a:rPr lang="en-US" dirty="0"/>
              <a:t>Setting up a general system of accreditation of Continuing Medical Education and Professional Development, Postgraduate Training and Quality Management at European level;</a:t>
            </a:r>
          </a:p>
          <a:p>
            <a:r>
              <a:rPr lang="en-US" dirty="0"/>
              <a:t>Setting up working groups on issues of interest for medical specialists at European level;</a:t>
            </a:r>
          </a:p>
          <a:p>
            <a:r>
              <a:rPr lang="en-US" dirty="0" err="1"/>
              <a:t>Organising</a:t>
            </a:r>
            <a:r>
              <a:rPr lang="en-US" dirty="0"/>
              <a:t> seminars and studies in the relevant fields of specialist medicine;</a:t>
            </a:r>
          </a:p>
          <a:p>
            <a:r>
              <a:rPr lang="en-US" dirty="0"/>
              <a:t>Any other activity which would be considered necessary.</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844302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Countries</a:t>
            </a:r>
          </a:p>
        </p:txBody>
      </p:sp>
      <p:sp>
        <p:nvSpPr>
          <p:cNvPr id="3" name="Content Placeholder 2"/>
          <p:cNvSpPr>
            <a:spLocks noGrp="1"/>
          </p:cNvSpPr>
          <p:nvPr>
            <p:ph idx="1"/>
          </p:nvPr>
        </p:nvSpPr>
        <p:spPr/>
        <p:txBody>
          <a:bodyPr/>
          <a:lstStyle/>
          <a:p>
            <a:r>
              <a:rPr lang="en-US" dirty="0"/>
              <a:t>The UEMS is representing 37 Countries which have different status within the organization: full member, associate member, observer member. Each National Member Association represents its country at the UEMS Council.</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8600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Projects</a:t>
            </a:r>
          </a:p>
        </p:txBody>
      </p:sp>
      <p:sp>
        <p:nvSpPr>
          <p:cNvPr id="3" name="Content Placeholder 2"/>
          <p:cNvSpPr>
            <a:spLocks noGrp="1"/>
          </p:cNvSpPr>
          <p:nvPr>
            <p:ph idx="1"/>
          </p:nvPr>
        </p:nvSpPr>
        <p:spPr/>
        <p:txBody>
          <a:bodyPr/>
          <a:lstStyle/>
          <a:p>
            <a:r>
              <a:rPr lang="en-US" dirty="0"/>
              <a:t>The UEMS is involved in different EU-funded projects and provides its expert-based knowledge to relevant decision-makers. It provides the viewpoint of </a:t>
            </a:r>
            <a:r>
              <a:rPr lang="en-US" dirty="0" err="1"/>
              <a:t>practising</a:t>
            </a:r>
            <a:r>
              <a:rPr lang="en-US" dirty="0"/>
              <a:t> health professionals.</a:t>
            </a:r>
          </a:p>
          <a:p>
            <a:r>
              <a:rPr lang="en-US" dirty="0"/>
              <a:t>The UEMS is currently involved in </a:t>
            </a:r>
            <a:r>
              <a:rPr lang="en-US" dirty="0">
                <a:hlinkClick r:id="rId2"/>
              </a:rPr>
              <a:t>Momentum, </a:t>
            </a:r>
            <a:r>
              <a:rPr lang="en-US" dirty="0">
                <a:hlinkClick r:id="rId3"/>
              </a:rPr>
              <a:t>Renewing Health, </a:t>
            </a:r>
            <a:r>
              <a:rPr lang="en-US" dirty="0">
                <a:hlinkClick r:id="rId4"/>
              </a:rPr>
              <a:t>ECAB and the </a:t>
            </a:r>
            <a:r>
              <a:rPr lang="en-US" dirty="0">
                <a:hlinkClick r:id="rId5"/>
              </a:rPr>
              <a:t>Joint Action Healthcare Workforce.</a:t>
            </a:r>
            <a:endParaRPr lang="en-US" dirty="0"/>
          </a:p>
        </p:txBody>
      </p:sp>
      <p:pic>
        <p:nvPicPr>
          <p:cNvPr id="4" name="Afbeelding 3"/>
          <p:cNvPicPr>
            <a:picLocks noChangeAspect="1"/>
          </p:cNvPicPr>
          <p:nvPr/>
        </p:nvPicPr>
        <p:blipFill>
          <a:blip r:embed="rId6"/>
          <a:stretch>
            <a:fillRect/>
          </a:stretch>
        </p:blipFill>
        <p:spPr>
          <a:xfrm>
            <a:off x="10471255" y="0"/>
            <a:ext cx="1720745" cy="792994"/>
          </a:xfrm>
          <a:prstGeom prst="rect">
            <a:avLst/>
          </a:prstGeom>
        </p:spPr>
      </p:pic>
    </p:spTree>
    <p:extLst>
      <p:ext uri="{BB962C8B-B14F-4D97-AF65-F5344CB8AC3E}">
        <p14:creationId xmlns:p14="http://schemas.microsoft.com/office/powerpoint/2010/main" val="38866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Representation of medical </a:t>
            </a:r>
            <a:r>
              <a:rPr lang="en-US" dirty="0" err="1"/>
              <a:t>specialities</a:t>
            </a:r>
            <a:endParaRPr lang="en-US" dirty="0"/>
          </a:p>
        </p:txBody>
      </p:sp>
      <p:sp>
        <p:nvSpPr>
          <p:cNvPr id="3" name="Content Placeholder 2"/>
          <p:cNvSpPr>
            <a:spLocks noGrp="1"/>
          </p:cNvSpPr>
          <p:nvPr>
            <p:ph idx="1"/>
          </p:nvPr>
        </p:nvSpPr>
        <p:spPr/>
        <p:txBody>
          <a:bodyPr>
            <a:normAutofit/>
          </a:bodyPr>
          <a:lstStyle/>
          <a:p>
            <a:r>
              <a:rPr lang="en-US" dirty="0"/>
              <a:t>In 1962, the UEMS created its first Specialist Sections in order to promote and defend the interests of the different medical specialties at the European level.</a:t>
            </a:r>
          </a:p>
          <a:p>
            <a:r>
              <a:rPr lang="en-US" dirty="0"/>
              <a:t>Above all, UEMS Specialist Sections develop European standards of medical training in their respective medical discipline.</a:t>
            </a:r>
          </a:p>
          <a:p>
            <a:r>
              <a:rPr lang="en-US" dirty="0"/>
              <a:t>In discipline which are part of a main specialty, UEMS Specialist Sections can request to the UEMS Council the creation of a Divisions which also promote and defend the interests of this particular branch of a medical specialty (ex: </a:t>
            </a:r>
            <a:r>
              <a:rPr lang="en-US" dirty="0" err="1"/>
              <a:t>Paediatric</a:t>
            </a:r>
            <a:r>
              <a:rPr lang="en-US" dirty="0"/>
              <a:t> </a:t>
            </a:r>
            <a:r>
              <a:rPr lang="en-US" dirty="0" err="1"/>
              <a:t>Allergology</a:t>
            </a:r>
            <a:r>
              <a:rPr lang="en-US" dirty="0"/>
              <a:t> being a division of the UEMS Specialist Section of </a:t>
            </a:r>
            <a:r>
              <a:rPr lang="en-US" dirty="0" err="1"/>
              <a:t>Paediatrics</a:t>
            </a:r>
            <a:r>
              <a:rPr lang="en-US" dirty="0"/>
              <a:t>).</a:t>
            </a:r>
          </a:p>
          <a:p>
            <a:r>
              <a:rPr lang="en-US" dirty="0"/>
              <a:t>In disciplines involving several specialties, UEMS Specialist Sections can request to the Council the creation of a Multidisciplinary Joint Committee. (ex: MJC in Spine Surgery which involved </a:t>
            </a:r>
            <a:r>
              <a:rPr lang="en-US" dirty="0" err="1"/>
              <a:t>Orthopaedics</a:t>
            </a:r>
            <a:r>
              <a:rPr lang="en-US" dirty="0"/>
              <a:t>, Surgery…).</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160987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a:t>
            </a:r>
          </a:p>
        </p:txBody>
      </p:sp>
      <p:sp>
        <p:nvSpPr>
          <p:cNvPr id="3" name="Content Placeholder 2"/>
          <p:cNvSpPr>
            <a:spLocks noGrp="1"/>
          </p:cNvSpPr>
          <p:nvPr>
            <p:ph idx="1"/>
          </p:nvPr>
        </p:nvSpPr>
        <p:spPr/>
        <p:txBody>
          <a:bodyPr>
            <a:normAutofit fontScale="92500" lnSpcReduction="10000"/>
          </a:bodyPr>
          <a:lstStyle/>
          <a:p>
            <a:r>
              <a:rPr lang="en-US" dirty="0"/>
              <a:t>The UEMS is in close contacts with European institutions as well as with other </a:t>
            </a:r>
            <a:r>
              <a:rPr lang="en-US" dirty="0" err="1"/>
              <a:t>organisation</a:t>
            </a:r>
            <a:r>
              <a:rPr lang="en-US" dirty="0"/>
              <a:t> having a stake in healthcare matters. Over the years, it has developed a wide network of contacts. The UEMS promotes the values, concerns and expectations of practicing medical specialists at the European level. It advocates for increased involvement of Medical Doctors in decision-making processes as the best way to implement changes in the healthcare sector.</a:t>
            </a:r>
          </a:p>
          <a:p>
            <a:r>
              <a:rPr lang="en-US" dirty="0"/>
              <a:t>In doing so, the UEMS offers the European Institutions the expertise of its Members. It notably involves several specialties in different EU funded projects to provide their knowledge and experience, thereby giving significant input and feedback to shape European health policies.</a:t>
            </a:r>
          </a:p>
          <a:p>
            <a:r>
              <a:rPr lang="en-US" dirty="0"/>
              <a:t>National Member Associations of UEMS can have their views and concerns promoted to the relevant European institutions. They also receive regular information on the latest developments as regards European health-related issues.</a:t>
            </a:r>
          </a:p>
          <a:p>
            <a:r>
              <a:rPr lang="en-US" dirty="0"/>
              <a:t>Members of UEMS Specialist Sections and European Boards contribute to shaping the European standards of medical care through elaboration of standards, guidelines and recommendations in the field of Post graduate training or Continuing Medical Education.</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290084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a:t>
            </a:r>
          </a:p>
        </p:txBody>
      </p:sp>
      <p:sp>
        <p:nvSpPr>
          <p:cNvPr id="3" name="Content Placeholder 2"/>
          <p:cNvSpPr>
            <a:spLocks noGrp="1"/>
          </p:cNvSpPr>
          <p:nvPr>
            <p:ph idx="1"/>
          </p:nvPr>
        </p:nvSpPr>
        <p:spPr/>
        <p:txBody>
          <a:bodyPr>
            <a:normAutofit/>
          </a:bodyPr>
          <a:lstStyle/>
          <a:p>
            <a:r>
              <a:rPr lang="en-US" dirty="0"/>
              <a:t>The UEMS is formally made up of the following bodies:</a:t>
            </a:r>
          </a:p>
          <a:p>
            <a:r>
              <a:rPr lang="en-US" dirty="0"/>
              <a:t>A General Assembly: the UEMS Council</a:t>
            </a:r>
          </a:p>
          <a:p>
            <a:r>
              <a:rPr lang="en-US" dirty="0"/>
              <a:t>An Executive: the UEMS Executive</a:t>
            </a:r>
          </a:p>
          <a:p>
            <a:r>
              <a:rPr lang="en-US" dirty="0"/>
              <a:t>In order to carry out its daily running, the UEMS is supported by its Brussels secretariat.</a:t>
            </a:r>
          </a:p>
          <a:p>
            <a:r>
              <a:rPr lang="en-US" dirty="0"/>
              <a:t>To achieve its objectives, the UEMS established:</a:t>
            </a:r>
          </a:p>
          <a:p>
            <a:r>
              <a:rPr lang="en-US" dirty="0"/>
              <a:t>Specialist Sections, Divisions, Multidisciplinary Joint Committees and European Boards</a:t>
            </a:r>
          </a:p>
          <a:p>
            <a:r>
              <a:rPr lang="en-US" dirty="0"/>
              <a:t>Working groups in specific areas: Post Graduate Training, </a:t>
            </a:r>
            <a:r>
              <a:rPr lang="en-US" dirty="0" err="1"/>
              <a:t>eHealth</a:t>
            </a:r>
            <a:r>
              <a:rPr lang="en-US" dirty="0"/>
              <a:t>, Medical Practice, Ethics</a:t>
            </a:r>
          </a:p>
          <a:p>
            <a:r>
              <a:rPr lang="en-US" dirty="0"/>
              <a:t>Accreditation Councils in each key area of UEMS: EACCME®, ECAMSQ® and EACQM</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2872454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a:t>
            </a:r>
          </a:p>
        </p:txBody>
      </p:sp>
      <p:sp>
        <p:nvSpPr>
          <p:cNvPr id="3" name="Content Placeholder 2"/>
          <p:cNvSpPr>
            <a:spLocks noGrp="1"/>
          </p:cNvSpPr>
          <p:nvPr>
            <p:ph idx="1"/>
          </p:nvPr>
        </p:nvSpPr>
        <p:spPr/>
        <p:txBody>
          <a:bodyPr/>
          <a:lstStyle/>
          <a:p>
            <a:r>
              <a:rPr lang="en-US" dirty="0"/>
              <a:t>A Specialist Section is a UEMS entity in charge of promoting and defending the interests of a given medical specialty. It is composed of medical specialists nominated by the different member associations of the UEMS Council.</a:t>
            </a:r>
          </a:p>
          <a:p>
            <a:r>
              <a:rPr lang="en-US" dirty="0"/>
              <a:t>UEMS Specialist Sections develop standards, policy recommendations and draft European Curriculum in their specialty.</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943360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Boards</a:t>
            </a:r>
          </a:p>
        </p:txBody>
      </p:sp>
      <p:sp>
        <p:nvSpPr>
          <p:cNvPr id="3" name="Content Placeholder 2"/>
          <p:cNvSpPr>
            <a:spLocks noGrp="1"/>
          </p:cNvSpPr>
          <p:nvPr>
            <p:ph idx="1"/>
          </p:nvPr>
        </p:nvSpPr>
        <p:spPr/>
        <p:txBody>
          <a:bodyPr/>
          <a:lstStyle/>
          <a:p>
            <a:r>
              <a:rPr lang="en-US" dirty="0"/>
              <a:t>A European Board is a working group within a Specialist Section aiming at addressing in particular training issues. In this respect, it involves members from the Section and members from scientific societies in accordance with UEMS regulations.</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59537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Multidisiplinary</a:t>
            </a:r>
            <a:r>
              <a:rPr lang="en-US" dirty="0"/>
              <a:t> Joint Committee</a:t>
            </a:r>
          </a:p>
        </p:txBody>
      </p:sp>
      <p:sp>
        <p:nvSpPr>
          <p:cNvPr id="3" name="Content Placeholder 2"/>
          <p:cNvSpPr>
            <a:spLocks noGrp="1"/>
          </p:cNvSpPr>
          <p:nvPr>
            <p:ph idx="1"/>
          </p:nvPr>
        </p:nvSpPr>
        <p:spPr/>
        <p:txBody>
          <a:bodyPr/>
          <a:lstStyle/>
          <a:p>
            <a:r>
              <a:rPr lang="en-US" dirty="0"/>
              <a:t>A Multidisciplinary Joint Committee is a grouping of different UEMS Specialist Sections created in order to discuss scientific and training issues of interest to several specialties (ex; Oncology, Spine Surgery, Sports Medicine…). Currently, 11 MJC exist within UEMS.</a:t>
            </a:r>
          </a:p>
          <a:p>
            <a:r>
              <a:rPr lang="en-US" dirty="0"/>
              <a:t>MJCs can be created upon request to the Council of one or more Specialist Section or by the UEMS Council itself.</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419988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Divisions</a:t>
            </a:r>
          </a:p>
        </p:txBody>
      </p:sp>
      <p:sp>
        <p:nvSpPr>
          <p:cNvPr id="3" name="Content Placeholder 2"/>
          <p:cNvSpPr>
            <a:spLocks noGrp="1"/>
          </p:cNvSpPr>
          <p:nvPr>
            <p:ph idx="1"/>
          </p:nvPr>
        </p:nvSpPr>
        <p:spPr/>
        <p:txBody>
          <a:bodyPr/>
          <a:lstStyle/>
          <a:p>
            <a:r>
              <a:rPr lang="en-US" dirty="0"/>
              <a:t>A division is a sub entity within a Specialist Section which aims to address the issues of a sub specialty within a main specialty</a:t>
            </a:r>
          </a:p>
          <a:p>
            <a:r>
              <a:rPr lang="en-US" dirty="0"/>
              <a:t>(ex: Neuroradiology is a sub specialty of Radiology).</a:t>
            </a:r>
          </a:p>
          <a:p>
            <a:r>
              <a:rPr lang="en-US" dirty="0"/>
              <a:t>UEMS Divisions can be created by UEMS Specialist Sections after the approval of the UEMS Council.</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2382110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EACCME</a:t>
            </a:r>
          </a:p>
        </p:txBody>
      </p:sp>
      <p:sp>
        <p:nvSpPr>
          <p:cNvPr id="3" name="Content Placeholder 2"/>
          <p:cNvSpPr>
            <a:spLocks noGrp="1"/>
          </p:cNvSpPr>
          <p:nvPr>
            <p:ph idx="1"/>
          </p:nvPr>
        </p:nvSpPr>
        <p:spPr/>
        <p:txBody>
          <a:bodyPr/>
          <a:lstStyle/>
          <a:p>
            <a:r>
              <a:rPr lang="en-US" dirty="0"/>
              <a:t>The EACCME® stands for European Accreditation Council for Continuing Medical Education. It provides a mechanism of mutual recognition of evaluation of CME events by National Accreditation Authorities.</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17205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a:t>
            </a:r>
            <a:r>
              <a:rPr lang="en-US" dirty="0" err="1"/>
              <a:t>Acceditation</a:t>
            </a:r>
            <a:r>
              <a:rPr lang="en-US" dirty="0"/>
              <a:t> Authorities (NAA)</a:t>
            </a:r>
          </a:p>
        </p:txBody>
      </p:sp>
      <p:sp>
        <p:nvSpPr>
          <p:cNvPr id="3" name="Content Placeholder 2"/>
          <p:cNvSpPr>
            <a:spLocks noGrp="1"/>
          </p:cNvSpPr>
          <p:nvPr>
            <p:ph idx="1"/>
          </p:nvPr>
        </p:nvSpPr>
        <p:spPr/>
        <p:txBody>
          <a:bodyPr/>
          <a:lstStyle/>
          <a:p>
            <a:r>
              <a:rPr lang="en-US" dirty="0"/>
              <a:t>National Accreditation Authorities are the competent authorities in the different European countries in charge of accrediting CME event. Through UEMS-EACCME®, these authorities collaborate together in the accreditation process</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4264422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EACCME</a:t>
            </a:r>
          </a:p>
        </p:txBody>
      </p:sp>
      <p:sp>
        <p:nvSpPr>
          <p:cNvPr id="3" name="Content Placeholder 2"/>
          <p:cNvSpPr>
            <a:spLocks noGrp="1"/>
          </p:cNvSpPr>
          <p:nvPr>
            <p:ph idx="1"/>
          </p:nvPr>
        </p:nvSpPr>
        <p:spPr/>
        <p:txBody>
          <a:bodyPr/>
          <a:lstStyle/>
          <a:p>
            <a:r>
              <a:rPr lang="en-US" dirty="0"/>
              <a:t>European Accreditation means the decision by UEMS-EACCME® that a CME activity, event, </a:t>
            </a:r>
            <a:r>
              <a:rPr lang="en-US" dirty="0" err="1"/>
              <a:t>programme</a:t>
            </a:r>
            <a:r>
              <a:rPr lang="en-US" dirty="0"/>
              <a:t> or e-learning material has fulfilled the UEMS-EACCME® quality requirements. A CME activity or e-learning material will be accredited by UEMS-EACCME®</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671084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CESMA</a:t>
            </a:r>
          </a:p>
        </p:txBody>
      </p:sp>
      <p:sp>
        <p:nvSpPr>
          <p:cNvPr id="3" name="Content Placeholder 2"/>
          <p:cNvSpPr>
            <a:spLocks noGrp="1"/>
          </p:cNvSpPr>
          <p:nvPr>
            <p:ph idx="1"/>
          </p:nvPr>
        </p:nvSpPr>
        <p:spPr/>
        <p:txBody>
          <a:bodyPr/>
          <a:lstStyle/>
          <a:p>
            <a:r>
              <a:rPr lang="en-US" dirty="0"/>
              <a:t>CESMA stands for “Council for European Specialty Medical Assessment”. It aims to provide recommendations on European specialty examinations.</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2561830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ECAMSQ</a:t>
            </a:r>
          </a:p>
        </p:txBody>
      </p:sp>
      <p:sp>
        <p:nvSpPr>
          <p:cNvPr id="3" name="Content Placeholder 2"/>
          <p:cNvSpPr>
            <a:spLocks noGrp="1"/>
          </p:cNvSpPr>
          <p:nvPr>
            <p:ph idx="1"/>
          </p:nvPr>
        </p:nvSpPr>
        <p:spPr/>
        <p:txBody>
          <a:bodyPr>
            <a:normAutofit/>
          </a:bodyPr>
          <a:lstStyle/>
          <a:p>
            <a:r>
              <a:rPr lang="en-US" dirty="0"/>
              <a:t>The ECAMSQ® stands for “European Council for Accreditation of Medical Specialist Qualifications”. The aim of this body is to address the issue of medical specialist qualifications across Europe and ensure that medical specialists meet the highest standard of qualification in order to ensure quality and safety of care provided to patients.</a:t>
            </a:r>
          </a:p>
          <a:p>
            <a:r>
              <a:rPr lang="en-US" dirty="0"/>
              <a:t>The ECAMSQ® ultimately aims to assess and certify medical specialists’ competence on the basis of </a:t>
            </a:r>
            <a:r>
              <a:rPr lang="en-US" dirty="0" err="1"/>
              <a:t>harmonised</a:t>
            </a:r>
            <a:r>
              <a:rPr lang="en-US" dirty="0"/>
              <a:t> European standards developed by the UEMS.</a:t>
            </a:r>
          </a:p>
          <a:p>
            <a:endParaRPr lang="en-US" dirty="0"/>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90240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Charter</a:t>
            </a:r>
          </a:p>
        </p:txBody>
      </p:sp>
      <p:sp>
        <p:nvSpPr>
          <p:cNvPr id="3" name="Content Placeholder 2"/>
          <p:cNvSpPr>
            <a:spLocks noGrp="1"/>
          </p:cNvSpPr>
          <p:nvPr>
            <p:ph idx="1"/>
          </p:nvPr>
        </p:nvSpPr>
        <p:spPr/>
        <p:txBody>
          <a:bodyPr/>
          <a:lstStyle/>
          <a:p>
            <a:r>
              <a:rPr lang="en-US" dirty="0"/>
              <a:t>In 1994, the UEMS adopted its “Charter on Training of Medical Specialists in Europe”. This documents sets the basic standards of high quality Medical training at the European level.</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22250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6 /ETR </a:t>
            </a:r>
          </a:p>
        </p:txBody>
      </p:sp>
      <p:sp>
        <p:nvSpPr>
          <p:cNvPr id="3" name="Content Placeholder 2"/>
          <p:cNvSpPr>
            <a:spLocks noGrp="1"/>
          </p:cNvSpPr>
          <p:nvPr>
            <p:ph idx="1"/>
          </p:nvPr>
        </p:nvSpPr>
        <p:spPr/>
        <p:txBody>
          <a:bodyPr>
            <a:normAutofit fontScale="92500" lnSpcReduction="20000"/>
          </a:bodyPr>
          <a:lstStyle/>
          <a:p>
            <a:r>
              <a:rPr lang="en-US" dirty="0"/>
              <a:t>In 1994, the UEMS adopted its “Charter on Training of Medical Specialists in Europe”. This documents sets the basic standards of high quality Medical training at the European level. It includes 6 chapters.</a:t>
            </a:r>
          </a:p>
          <a:p>
            <a:r>
              <a:rPr lang="en-US" dirty="0"/>
              <a:t>Preamble</a:t>
            </a:r>
          </a:p>
          <a:p>
            <a:r>
              <a:rPr lang="en-US" dirty="0"/>
              <a:t>Chapter 1 - National Authority</a:t>
            </a:r>
          </a:p>
          <a:p>
            <a:r>
              <a:rPr lang="en-US" dirty="0"/>
              <a:t>Chapter 2 - General Aspects of Training of Medical Specialists</a:t>
            </a:r>
          </a:p>
          <a:p>
            <a:r>
              <a:rPr lang="en-US" dirty="0"/>
              <a:t>Chapter 3 - Requirements for Training Institutions</a:t>
            </a:r>
          </a:p>
          <a:p>
            <a:r>
              <a:rPr lang="en-US" dirty="0"/>
              <a:t>Chapter 4 - Requirements for Chief of Training</a:t>
            </a:r>
          </a:p>
          <a:p>
            <a:r>
              <a:rPr lang="en-US" dirty="0"/>
              <a:t>Chapter 5 - Requirements for Trainees</a:t>
            </a:r>
          </a:p>
          <a:p>
            <a:r>
              <a:rPr lang="en-US" dirty="0"/>
              <a:t>Chapter 6 - Requirements for Specialty (to be filled in by the appropriate UEMS Specialist Section)</a:t>
            </a:r>
          </a:p>
          <a:p>
            <a:endParaRPr lang="en-US" dirty="0"/>
          </a:p>
          <a:p>
            <a:endParaRPr lang="en-US" dirty="0"/>
          </a:p>
          <a:p>
            <a:r>
              <a:rPr lang="en-US" dirty="0"/>
              <a:t>Each Specialist Section is in charge of developing its Chapter 6 to set the European standards in their specialty. Once elaborated, the Sections’ Chapter 6 is submitted to the UEMS Council for consideration and decision.</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2512752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European Examinations</a:t>
            </a:r>
          </a:p>
        </p:txBody>
      </p:sp>
      <p:sp>
        <p:nvSpPr>
          <p:cNvPr id="3" name="Content Placeholder 2"/>
          <p:cNvSpPr>
            <a:spLocks noGrp="1"/>
          </p:cNvSpPr>
          <p:nvPr>
            <p:ph idx="1"/>
          </p:nvPr>
        </p:nvSpPr>
        <p:spPr/>
        <p:txBody>
          <a:bodyPr/>
          <a:lstStyle/>
          <a:p>
            <a:r>
              <a:rPr lang="en-US" dirty="0"/>
              <a:t>UEMS Specialist Sections and European Boards have developed European Standards in Medical Training and have organized, certain for more than 20 years, European Specialist Examinations in different medical specialties to assess the competence of medical trainees according to these standard.</a:t>
            </a:r>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719699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 standing of </a:t>
            </a:r>
            <a:r>
              <a:rPr lang="en-US"/>
              <a:t>European Diplomas</a:t>
            </a:r>
          </a:p>
        </p:txBody>
      </p:sp>
      <p:sp>
        <p:nvSpPr>
          <p:cNvPr id="3" name="Content Placeholder 2"/>
          <p:cNvSpPr>
            <a:spLocks noGrp="1"/>
          </p:cNvSpPr>
          <p:nvPr>
            <p:ph idx="1"/>
          </p:nvPr>
        </p:nvSpPr>
        <p:spPr/>
        <p:txBody>
          <a:bodyPr>
            <a:normAutofit/>
          </a:bodyPr>
          <a:lstStyle/>
          <a:p>
            <a:r>
              <a:rPr lang="en-US" dirty="0"/>
              <a:t>Trainees passing these European Exams receive a European Diploma which proves that they reached a high level of knowledge in their discipline.</a:t>
            </a:r>
          </a:p>
          <a:p>
            <a:r>
              <a:rPr lang="en-US" dirty="0"/>
              <a:t>Formally, the European Diploma delivered by the UEMS Specialist Sections and European Boards have no legal value as such and cannot grant any rights to their beneficiaries. They are to be considered as marks of excellence.</a:t>
            </a:r>
          </a:p>
          <a:p>
            <a:r>
              <a:rPr lang="en-US" dirty="0"/>
              <a:t>However, in some countries, given their high quality and the increasing number of trainees taking these examinations, European examinations have been </a:t>
            </a:r>
            <a:r>
              <a:rPr lang="en-US" dirty="0" err="1"/>
              <a:t>recognised</a:t>
            </a:r>
            <a:r>
              <a:rPr lang="en-US" dirty="0"/>
              <a:t> as part of national </a:t>
            </a:r>
            <a:r>
              <a:rPr lang="en-US" dirty="0" err="1"/>
              <a:t>assessme</a:t>
            </a:r>
            <a:endParaRPr lang="en-US" dirty="0"/>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1816376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Presentatie Wim Janssen</a:t>
            </a:r>
          </a:p>
        </p:txBody>
      </p:sp>
      <p:sp>
        <p:nvSpPr>
          <p:cNvPr id="3" name="Tijdelijke aanduiding voor inhoud 2"/>
          <p:cNvSpPr>
            <a:spLocks noGrp="1"/>
          </p:cNvSpPr>
          <p:nvPr>
            <p:ph idx="1"/>
          </p:nvPr>
        </p:nvSpPr>
        <p:spPr/>
        <p:txBody>
          <a:bodyPr/>
          <a:lstStyle/>
          <a:p>
            <a:r>
              <a:rPr lang="en-GB" dirty="0"/>
              <a:t>Delegate UEMS section of Physical Medicine and Rehabilitation</a:t>
            </a:r>
            <a:endParaRPr lang="nl-NL" dirty="0"/>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pic>
        <p:nvPicPr>
          <p:cNvPr id="5" name="irc_mi" descr="https://i1.rgstatic.net/ii/profile.image/AS%3A272289371521055@1441930253750_l/Wim_Janssen.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9092" y="2120826"/>
            <a:ext cx="1149913" cy="1149913"/>
          </a:xfrm>
          <a:prstGeom prst="rect">
            <a:avLst/>
          </a:prstGeom>
          <a:noFill/>
          <a:extLst/>
        </p:spPr>
      </p:pic>
    </p:spTree>
    <p:extLst>
      <p:ext uri="{BB962C8B-B14F-4D97-AF65-F5344CB8AC3E}">
        <p14:creationId xmlns:p14="http://schemas.microsoft.com/office/powerpoint/2010/main" val="215765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1122363"/>
            <a:ext cx="6858000" cy="2479674"/>
          </a:xfrm>
        </p:spPr>
        <p:txBody>
          <a:bodyPr/>
          <a:lstStyle/>
          <a:p>
            <a:pPr algn="l"/>
            <a:r>
              <a:rPr lang="nl-NL" b="1" dirty="0"/>
              <a:t/>
            </a:r>
            <a:br>
              <a:rPr lang="nl-NL" b="1" dirty="0"/>
            </a:br>
            <a:r>
              <a:rPr lang="nl-NL" b="1" dirty="0"/>
              <a:t>EUROPA</a:t>
            </a:r>
          </a:p>
        </p:txBody>
      </p:sp>
      <p:sp>
        <p:nvSpPr>
          <p:cNvPr id="3" name="Subtitle 2"/>
          <p:cNvSpPr>
            <a:spLocks noGrp="1"/>
          </p:cNvSpPr>
          <p:nvPr>
            <p:ph type="subTitle" idx="1"/>
          </p:nvPr>
        </p:nvSpPr>
        <p:spPr/>
        <p:txBody>
          <a:bodyPr/>
          <a:lstStyle/>
          <a:p>
            <a:pPr algn="l"/>
            <a:r>
              <a:rPr lang="nl-NL" dirty="0"/>
              <a:t>UEMS / FMS / VRA</a:t>
            </a:r>
          </a:p>
          <a:p>
            <a:endParaRPr lang="nl-NL" dirty="0"/>
          </a:p>
          <a:p>
            <a:endParaRPr lang="nl-NL" dirty="0"/>
          </a:p>
          <a:p>
            <a:pPr algn="l"/>
            <a:r>
              <a:rPr lang="nl-NL" sz="2800" dirty="0"/>
              <a:t>Wim Janssen</a:t>
            </a:r>
          </a:p>
        </p:txBody>
      </p:sp>
      <p:pic>
        <p:nvPicPr>
          <p:cNvPr id="4" name="Picture 3"/>
          <p:cNvPicPr>
            <a:picLocks noChangeAspect="1"/>
          </p:cNvPicPr>
          <p:nvPr/>
        </p:nvPicPr>
        <p:blipFill>
          <a:blip r:embed="rId2"/>
          <a:stretch>
            <a:fillRect/>
          </a:stretch>
        </p:blipFill>
        <p:spPr>
          <a:xfrm>
            <a:off x="2580640" y="0"/>
            <a:ext cx="6735234" cy="15379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9676" y="1814513"/>
            <a:ext cx="1838325" cy="1095375"/>
          </a:xfrm>
          <a:prstGeom prst="rect">
            <a:avLst/>
          </a:prstGeom>
        </p:spPr>
      </p:pic>
      <p:pic>
        <p:nvPicPr>
          <p:cNvPr id="8" name="Picture 7"/>
          <p:cNvPicPr>
            <a:picLocks noChangeAspect="1"/>
          </p:cNvPicPr>
          <p:nvPr/>
        </p:nvPicPr>
        <p:blipFill>
          <a:blip r:embed="rId4"/>
          <a:stretch>
            <a:fillRect/>
          </a:stretch>
        </p:blipFill>
        <p:spPr>
          <a:xfrm>
            <a:off x="7457144" y="3602036"/>
            <a:ext cx="3048000" cy="1200150"/>
          </a:xfrm>
          <a:prstGeom prst="rect">
            <a:avLst/>
          </a:prstGeom>
        </p:spPr>
      </p:pic>
      <p:pic>
        <p:nvPicPr>
          <p:cNvPr id="1028" name="Picture 4" descr="https://www.uems.eu/__data/assets/image/0009/2160/uems_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2415" y="5435466"/>
            <a:ext cx="1171575" cy="1171575"/>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p:cNvPicPr>
            <a:picLocks noChangeAspect="1"/>
          </p:cNvPicPr>
          <p:nvPr/>
        </p:nvPicPr>
        <p:blipFill>
          <a:blip r:embed="rId6"/>
          <a:stretch>
            <a:fillRect/>
          </a:stretch>
        </p:blipFill>
        <p:spPr>
          <a:xfrm>
            <a:off x="10471255" y="0"/>
            <a:ext cx="1720745" cy="792994"/>
          </a:xfrm>
          <a:prstGeom prst="rect">
            <a:avLst/>
          </a:prstGeom>
        </p:spPr>
      </p:pic>
    </p:spTree>
    <p:extLst>
      <p:ext uri="{BB962C8B-B14F-4D97-AF65-F5344CB8AC3E}">
        <p14:creationId xmlns:p14="http://schemas.microsoft.com/office/powerpoint/2010/main" val="1273267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1879601" y="356961"/>
            <a:ext cx="8461828" cy="5999391"/>
          </a:xfrm>
        </p:spPr>
        <p:txBody>
          <a:bodyPr>
            <a:normAutofit fontScale="92500"/>
          </a:bodyPr>
          <a:lstStyle/>
          <a:p>
            <a:pPr marL="0" indent="0">
              <a:buNone/>
            </a:pPr>
            <a:r>
              <a:rPr lang="nl-NL" sz="2400" b="1" dirty="0"/>
              <a:t>Inleiding</a:t>
            </a:r>
          </a:p>
          <a:p>
            <a:pPr marL="0" indent="0">
              <a:buNone/>
            </a:pPr>
            <a:endParaRPr lang="nl-NL" sz="2400" dirty="0"/>
          </a:p>
          <a:p>
            <a:r>
              <a:rPr lang="nl-NL" sz="2400" dirty="0"/>
              <a:t>Revalidatiegeneeskunde</a:t>
            </a:r>
          </a:p>
          <a:p>
            <a:r>
              <a:rPr lang="nl-NL" sz="2400" dirty="0"/>
              <a:t>Structuur Dutch en European </a:t>
            </a:r>
            <a:r>
              <a:rPr lang="nl-NL" sz="2400" dirty="0" err="1"/>
              <a:t>bodies</a:t>
            </a:r>
            <a:endParaRPr lang="nl-NL" sz="2400" dirty="0"/>
          </a:p>
          <a:p>
            <a:r>
              <a:rPr lang="nl-NL" sz="2400" dirty="0"/>
              <a:t>Eigen rol</a:t>
            </a:r>
          </a:p>
          <a:p>
            <a:r>
              <a:rPr lang="nl-NL" sz="2400" dirty="0"/>
              <a:t>PRM Board activiteiten</a:t>
            </a:r>
          </a:p>
          <a:p>
            <a:r>
              <a:rPr lang="nl-NL" sz="2400" dirty="0"/>
              <a:t>Examen</a:t>
            </a:r>
          </a:p>
        </p:txBody>
      </p:sp>
      <p:sp>
        <p:nvSpPr>
          <p:cNvPr id="3" name="Date Placeholder 2"/>
          <p:cNvSpPr>
            <a:spLocks noGrp="1"/>
          </p:cNvSpPr>
          <p:nvPr>
            <p:ph type="dt" sz="half" idx="10"/>
          </p:nvPr>
        </p:nvSpPr>
        <p:spPr/>
        <p:txBody>
          <a:bodyPr/>
          <a:lstStyle/>
          <a:p>
            <a:fld id="{F103A985-5E7A-4DED-BB9C-D13CDF2D40DE}" type="datetime1">
              <a:rPr lang="nl-NL" smtClean="0"/>
              <a:t>22/09/16</a:t>
            </a:fld>
            <a:endParaRPr lang="nl-NL"/>
          </a:p>
        </p:txBody>
      </p:sp>
      <p:sp>
        <p:nvSpPr>
          <p:cNvPr id="4" name="Footer Placeholder 3"/>
          <p:cNvSpPr>
            <a:spLocks noGrp="1"/>
          </p:cNvSpPr>
          <p:nvPr>
            <p:ph type="ftr" sz="quarter" idx="11"/>
          </p:nvPr>
        </p:nvSpPr>
        <p:spPr/>
        <p:txBody>
          <a:bodyPr/>
          <a:lstStyle/>
          <a:p>
            <a:r>
              <a:rPr lang="nl-NL" dirty="0"/>
              <a:t>RAAD OPLEIDING</a:t>
            </a:r>
          </a:p>
        </p:txBody>
      </p:sp>
      <p:sp>
        <p:nvSpPr>
          <p:cNvPr id="6" name="Content Placeholder 5"/>
          <p:cNvSpPr>
            <a:spLocks noGrp="1"/>
          </p:cNvSpPr>
          <p:nvPr>
            <p:ph sz="half" idx="1"/>
          </p:nvPr>
        </p:nvSpPr>
        <p:spPr>
          <a:xfrm>
            <a:off x="8480652" y="4855256"/>
            <a:ext cx="2133826" cy="1866220"/>
          </a:xfrm>
        </p:spPr>
        <p:txBody>
          <a:bodyPr>
            <a:normAutofit fontScale="92500"/>
          </a:bodyPr>
          <a:lstStyle/>
          <a:p>
            <a:pPr marL="0" indent="0">
              <a:buNone/>
            </a:pPr>
            <a:r>
              <a:rPr lang="nl-NL" sz="1600" b="1" dirty="0">
                <a:solidFill>
                  <a:srgbClr val="FF0000"/>
                </a:solidFill>
              </a:rPr>
              <a:t>Inleiding</a:t>
            </a:r>
          </a:p>
          <a:p>
            <a:pPr marL="0" indent="0">
              <a:buNone/>
            </a:pPr>
            <a:r>
              <a:rPr lang="nl-NL" sz="1600" dirty="0"/>
              <a:t>Revalidatiegeneeskunde</a:t>
            </a:r>
          </a:p>
          <a:p>
            <a:pPr marL="0" indent="0">
              <a:buNone/>
            </a:pPr>
            <a:r>
              <a:rPr lang="nl-NL" sz="1600" dirty="0"/>
              <a:t>Structuur </a:t>
            </a:r>
            <a:r>
              <a:rPr lang="nl-NL" sz="1600" dirty="0" err="1"/>
              <a:t>bodies</a:t>
            </a:r>
            <a:endParaRPr lang="nl-NL" sz="1600" dirty="0"/>
          </a:p>
          <a:p>
            <a:pPr marL="0" indent="0">
              <a:buNone/>
            </a:pPr>
            <a:r>
              <a:rPr lang="nl-NL" sz="1600" dirty="0"/>
              <a:t>Eigen rol</a:t>
            </a:r>
          </a:p>
          <a:p>
            <a:pPr marL="0" indent="0">
              <a:buNone/>
            </a:pPr>
            <a:r>
              <a:rPr lang="nl-NL" sz="1600" dirty="0"/>
              <a:t>Board activiteiten</a:t>
            </a:r>
          </a:p>
          <a:p>
            <a:pPr marL="0" indent="0">
              <a:buNone/>
            </a:pPr>
            <a:r>
              <a:rPr lang="nl-NL" sz="1600" dirty="0"/>
              <a:t>Examen</a:t>
            </a:r>
          </a:p>
          <a:p>
            <a:pPr marL="0" indent="0">
              <a:buNone/>
            </a:pPr>
            <a:endParaRPr lang="nl-NL" sz="1600" dirty="0"/>
          </a:p>
        </p:txBody>
      </p:sp>
      <p:pic>
        <p:nvPicPr>
          <p:cNvPr id="8" name="Afbeelding 7"/>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2403261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1879601" y="356961"/>
            <a:ext cx="8461828" cy="5999391"/>
          </a:xfrm>
        </p:spPr>
        <p:txBody>
          <a:bodyPr>
            <a:normAutofit fontScale="92500"/>
          </a:bodyPr>
          <a:lstStyle/>
          <a:p>
            <a:pPr marL="0" indent="0">
              <a:buNone/>
            </a:pPr>
            <a:r>
              <a:rPr lang="nl-NL" sz="2400" b="1" dirty="0"/>
              <a:t>Revalidatiegeneeskunde</a:t>
            </a:r>
          </a:p>
          <a:p>
            <a:pPr marL="0" indent="0">
              <a:buNone/>
            </a:pPr>
            <a:endParaRPr lang="nl-NL" sz="2400" b="1" dirty="0"/>
          </a:p>
          <a:p>
            <a:pPr marL="0" indent="0">
              <a:buNone/>
            </a:pPr>
            <a:r>
              <a:rPr lang="nl-NL" sz="2400" dirty="0"/>
              <a:t>duur opleiding         4 jaar*</a:t>
            </a:r>
          </a:p>
          <a:p>
            <a:pPr marL="0" indent="0">
              <a:buNone/>
            </a:pPr>
            <a:r>
              <a:rPr lang="nl-NL" sz="2400" dirty="0"/>
              <a:t>omvang Nederland n= 558 specialisten</a:t>
            </a:r>
          </a:p>
          <a:p>
            <a:pPr marL="0" indent="0">
              <a:buNone/>
            </a:pPr>
            <a:r>
              <a:rPr lang="nl-NL" sz="2400" dirty="0"/>
              <a:t>omvang Europa       n= 18.000 specialisten / 2.600 AIOS /</a:t>
            </a:r>
          </a:p>
          <a:p>
            <a:pPr marL="0" indent="0">
              <a:buNone/>
            </a:pPr>
            <a:r>
              <a:rPr lang="nl-NL" sz="2400" dirty="0"/>
              <a:t>			   3897 European Board </a:t>
            </a:r>
            <a:r>
              <a:rPr lang="nl-NL" sz="2400" dirty="0" err="1"/>
              <a:t>certified</a:t>
            </a:r>
            <a:endParaRPr lang="nl-NL" sz="2400" dirty="0"/>
          </a:p>
          <a:p>
            <a:pPr marL="0" indent="0">
              <a:buNone/>
            </a:pPr>
            <a:endParaRPr lang="nl-NL" sz="2400" dirty="0"/>
          </a:p>
          <a:p>
            <a:pPr marL="0" indent="0">
              <a:buNone/>
            </a:pPr>
            <a:r>
              <a:rPr lang="nl-NL" sz="2400" dirty="0"/>
              <a:t>(grote) verschillen per land qua </a:t>
            </a:r>
          </a:p>
          <a:p>
            <a:r>
              <a:rPr lang="nl-NL" sz="2400" dirty="0"/>
              <a:t>aantal</a:t>
            </a:r>
          </a:p>
          <a:p>
            <a:r>
              <a:rPr lang="nl-NL" sz="2400" dirty="0"/>
              <a:t>structuur opleiding</a:t>
            </a:r>
          </a:p>
          <a:p>
            <a:r>
              <a:rPr lang="nl-NL" sz="2400" dirty="0"/>
              <a:t>werkomstandigheden</a:t>
            </a:r>
          </a:p>
          <a:p>
            <a:pPr marL="0" indent="0">
              <a:buNone/>
            </a:pPr>
            <a:endParaRPr lang="nl-NL" sz="2400" dirty="0"/>
          </a:p>
        </p:txBody>
      </p:sp>
      <p:sp>
        <p:nvSpPr>
          <p:cNvPr id="3" name="Date Placeholder 2"/>
          <p:cNvSpPr>
            <a:spLocks noGrp="1"/>
          </p:cNvSpPr>
          <p:nvPr>
            <p:ph type="dt" sz="half" idx="10"/>
          </p:nvPr>
        </p:nvSpPr>
        <p:spPr/>
        <p:txBody>
          <a:bodyPr/>
          <a:lstStyle/>
          <a:p>
            <a:fld id="{F103A985-5E7A-4DED-BB9C-D13CDF2D40DE}" type="datetime1">
              <a:rPr lang="nl-NL" smtClean="0"/>
              <a:t>22/09/16</a:t>
            </a:fld>
            <a:endParaRPr lang="nl-NL"/>
          </a:p>
        </p:txBody>
      </p:sp>
      <p:sp>
        <p:nvSpPr>
          <p:cNvPr id="4" name="Footer Placeholder 3"/>
          <p:cNvSpPr>
            <a:spLocks noGrp="1"/>
          </p:cNvSpPr>
          <p:nvPr>
            <p:ph type="ftr" sz="quarter" idx="11"/>
          </p:nvPr>
        </p:nvSpPr>
        <p:spPr/>
        <p:txBody>
          <a:bodyPr/>
          <a:lstStyle/>
          <a:p>
            <a:r>
              <a:rPr lang="nl-NL"/>
              <a:t>RAAD OPLEIDING</a:t>
            </a:r>
            <a:endParaRPr lang="nl-NL" dirty="0"/>
          </a:p>
        </p:txBody>
      </p:sp>
      <p:sp>
        <p:nvSpPr>
          <p:cNvPr id="6" name="Content Placeholder 5"/>
          <p:cNvSpPr>
            <a:spLocks noGrp="1"/>
          </p:cNvSpPr>
          <p:nvPr>
            <p:ph sz="half" idx="1"/>
          </p:nvPr>
        </p:nvSpPr>
        <p:spPr>
          <a:xfrm>
            <a:off x="8480652" y="4855256"/>
            <a:ext cx="2133826" cy="1866220"/>
          </a:xfrm>
        </p:spPr>
        <p:txBody>
          <a:bodyPr>
            <a:normAutofit fontScale="92500"/>
          </a:bodyPr>
          <a:lstStyle/>
          <a:p>
            <a:pPr marL="0" indent="0">
              <a:buNone/>
            </a:pPr>
            <a:r>
              <a:rPr lang="nl-NL" sz="1600" dirty="0"/>
              <a:t>Inleiding</a:t>
            </a:r>
          </a:p>
          <a:p>
            <a:pPr marL="0" indent="0">
              <a:buNone/>
            </a:pPr>
            <a:r>
              <a:rPr lang="nl-NL" sz="1600" b="1" dirty="0">
                <a:solidFill>
                  <a:srgbClr val="FF0000"/>
                </a:solidFill>
              </a:rPr>
              <a:t>Revalidatiegeneeskunde</a:t>
            </a:r>
          </a:p>
          <a:p>
            <a:pPr marL="0" indent="0">
              <a:buNone/>
            </a:pPr>
            <a:r>
              <a:rPr lang="nl-NL" sz="1600" dirty="0"/>
              <a:t>Structuur </a:t>
            </a:r>
            <a:r>
              <a:rPr lang="nl-NL" sz="1600" dirty="0" err="1"/>
              <a:t>bodies</a:t>
            </a:r>
            <a:endParaRPr lang="nl-NL" sz="1600" dirty="0"/>
          </a:p>
          <a:p>
            <a:pPr marL="0" indent="0">
              <a:buNone/>
            </a:pPr>
            <a:r>
              <a:rPr lang="nl-NL" sz="1600" dirty="0"/>
              <a:t>Eigen rol</a:t>
            </a:r>
          </a:p>
          <a:p>
            <a:pPr marL="0" indent="0">
              <a:buNone/>
            </a:pPr>
            <a:r>
              <a:rPr lang="nl-NL" sz="1600" dirty="0"/>
              <a:t>Board activiteiten</a:t>
            </a:r>
          </a:p>
          <a:p>
            <a:pPr marL="0" indent="0">
              <a:buNone/>
            </a:pPr>
            <a:r>
              <a:rPr lang="nl-NL" sz="1600" dirty="0"/>
              <a:t>Examen</a:t>
            </a:r>
          </a:p>
          <a:p>
            <a:pPr marL="0" indent="0">
              <a:buNone/>
            </a:pPr>
            <a:endParaRPr lang="nl-NL" sz="1600" dirty="0"/>
          </a:p>
        </p:txBody>
      </p:sp>
      <p:pic>
        <p:nvPicPr>
          <p:cNvPr id="8" name="Afbeelding 7"/>
          <p:cNvPicPr>
            <a:picLocks noChangeAspect="1"/>
          </p:cNvPicPr>
          <p:nvPr/>
        </p:nvPicPr>
        <p:blipFill>
          <a:blip r:embed="rId3"/>
          <a:stretch>
            <a:fillRect/>
          </a:stretch>
        </p:blipFill>
        <p:spPr>
          <a:xfrm>
            <a:off x="10471255" y="0"/>
            <a:ext cx="1720745" cy="792994"/>
          </a:xfrm>
          <a:prstGeom prst="rect">
            <a:avLst/>
          </a:prstGeom>
        </p:spPr>
      </p:pic>
    </p:spTree>
    <p:extLst>
      <p:ext uri="{BB962C8B-B14F-4D97-AF65-F5344CB8AC3E}">
        <p14:creationId xmlns:p14="http://schemas.microsoft.com/office/powerpoint/2010/main" val="2490416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6C90FBE-A561-4A9F-963A-E3E14344C8A9}" type="datetime1">
              <a:rPr lang="nl-NL" smtClean="0"/>
              <a:t>22/09/16</a:t>
            </a:fld>
            <a:endParaRPr lang="nl-NL"/>
          </a:p>
        </p:txBody>
      </p:sp>
      <p:sp>
        <p:nvSpPr>
          <p:cNvPr id="6" name="Footer Placeholder 5"/>
          <p:cNvSpPr>
            <a:spLocks noGrp="1"/>
          </p:cNvSpPr>
          <p:nvPr>
            <p:ph type="ftr" sz="quarter" idx="11"/>
          </p:nvPr>
        </p:nvSpPr>
        <p:spPr/>
        <p:txBody>
          <a:bodyPr/>
          <a:lstStyle/>
          <a:p>
            <a:r>
              <a:rPr lang="nl-NL"/>
              <a:t>RAAD OPLEIDING</a:t>
            </a:r>
          </a:p>
        </p:txBody>
      </p:sp>
      <p:sp>
        <p:nvSpPr>
          <p:cNvPr id="2" name="Tijdelijke aanduiding voor inhoud 1"/>
          <p:cNvSpPr>
            <a:spLocks noGrp="1"/>
          </p:cNvSpPr>
          <p:nvPr>
            <p:ph sz="half" idx="2"/>
          </p:nvPr>
        </p:nvSpPr>
        <p:spPr/>
        <p:txBody>
          <a:bodyPr/>
          <a:lstStyle/>
          <a:p>
            <a:endParaRPr lang="nl-NL"/>
          </a:p>
        </p:txBody>
      </p:sp>
      <p:sp>
        <p:nvSpPr>
          <p:cNvPr id="4" name="Tijdelijke aanduiding voor inhoud 3"/>
          <p:cNvSpPr>
            <a:spLocks noGrp="1"/>
          </p:cNvSpPr>
          <p:nvPr>
            <p:ph sz="half" idx="1"/>
          </p:nvPr>
        </p:nvSpPr>
        <p:spPr/>
        <p:txBody>
          <a:bodyPr/>
          <a:lstStyle/>
          <a:p>
            <a:endParaRPr lang="nl-NL"/>
          </a:p>
        </p:txBody>
      </p:sp>
      <p:pic>
        <p:nvPicPr>
          <p:cNvPr id="9" name="Afbeelding 8"/>
          <p:cNvPicPr>
            <a:picLocks noChangeAspect="1"/>
          </p:cNvPicPr>
          <p:nvPr/>
        </p:nvPicPr>
        <p:blipFill>
          <a:blip r:embed="rId3"/>
          <a:stretch>
            <a:fillRect/>
          </a:stretch>
        </p:blipFill>
        <p:spPr>
          <a:xfrm>
            <a:off x="0" y="16086"/>
            <a:ext cx="12192000" cy="6825828"/>
          </a:xfrm>
          <a:prstGeom prst="rect">
            <a:avLst/>
          </a:prstGeom>
        </p:spPr>
      </p:pic>
      <p:pic>
        <p:nvPicPr>
          <p:cNvPr id="10" name="Afbeelding 9"/>
          <p:cNvPicPr>
            <a:picLocks noChangeAspect="1"/>
          </p:cNvPicPr>
          <p:nvPr/>
        </p:nvPicPr>
        <p:blipFill>
          <a:blip r:embed="rId4"/>
          <a:stretch>
            <a:fillRect/>
          </a:stretch>
        </p:blipFill>
        <p:spPr>
          <a:xfrm>
            <a:off x="10471255" y="0"/>
            <a:ext cx="1720745" cy="792994"/>
          </a:xfrm>
          <a:prstGeom prst="rect">
            <a:avLst/>
          </a:prstGeom>
        </p:spPr>
      </p:pic>
    </p:spTree>
    <p:extLst>
      <p:ext uri="{BB962C8B-B14F-4D97-AF65-F5344CB8AC3E}">
        <p14:creationId xmlns:p14="http://schemas.microsoft.com/office/powerpoint/2010/main" val="3279299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6C90FBE-A561-4A9F-963A-E3E14344C8A9}" type="datetime1">
              <a:rPr lang="nl-NL" smtClean="0"/>
              <a:t>22/09/16</a:t>
            </a:fld>
            <a:endParaRPr lang="nl-NL"/>
          </a:p>
        </p:txBody>
      </p:sp>
      <p:sp>
        <p:nvSpPr>
          <p:cNvPr id="6" name="Footer Placeholder 5"/>
          <p:cNvSpPr>
            <a:spLocks noGrp="1"/>
          </p:cNvSpPr>
          <p:nvPr>
            <p:ph type="ftr" sz="quarter" idx="11"/>
          </p:nvPr>
        </p:nvSpPr>
        <p:spPr/>
        <p:txBody>
          <a:bodyPr/>
          <a:lstStyle/>
          <a:p>
            <a:r>
              <a:rPr lang="nl-NL"/>
              <a:t>RAAD OPLEIDING</a:t>
            </a:r>
          </a:p>
        </p:txBody>
      </p:sp>
      <p:pic>
        <p:nvPicPr>
          <p:cNvPr id="7" name="Picture 6"/>
          <p:cNvPicPr>
            <a:picLocks noChangeAspect="1"/>
          </p:cNvPicPr>
          <p:nvPr/>
        </p:nvPicPr>
        <p:blipFill>
          <a:blip r:embed="rId2"/>
          <a:stretch>
            <a:fillRect/>
          </a:stretch>
        </p:blipFill>
        <p:spPr>
          <a:xfrm>
            <a:off x="1936476" y="3628110"/>
            <a:ext cx="8376250" cy="1341326"/>
          </a:xfrm>
          <a:prstGeom prst="rect">
            <a:avLst/>
          </a:prstGeom>
        </p:spPr>
      </p:pic>
      <p:pic>
        <p:nvPicPr>
          <p:cNvPr id="8" name="Picture 7"/>
          <p:cNvPicPr>
            <a:picLocks noChangeAspect="1"/>
          </p:cNvPicPr>
          <p:nvPr/>
        </p:nvPicPr>
        <p:blipFill>
          <a:blip r:embed="rId3"/>
          <a:stretch>
            <a:fillRect/>
          </a:stretch>
        </p:blipFill>
        <p:spPr>
          <a:xfrm>
            <a:off x="1817305" y="2137528"/>
            <a:ext cx="8410748" cy="1518724"/>
          </a:xfrm>
          <a:prstGeom prst="rect">
            <a:avLst/>
          </a:prstGeom>
        </p:spPr>
      </p:pic>
      <p:pic>
        <p:nvPicPr>
          <p:cNvPr id="9" name="Afbeelding 8"/>
          <p:cNvPicPr>
            <a:picLocks noChangeAspect="1"/>
          </p:cNvPicPr>
          <p:nvPr/>
        </p:nvPicPr>
        <p:blipFill>
          <a:blip r:embed="rId4"/>
          <a:stretch>
            <a:fillRect/>
          </a:stretch>
        </p:blipFill>
        <p:spPr>
          <a:xfrm>
            <a:off x="10471255" y="0"/>
            <a:ext cx="1720745" cy="792994"/>
          </a:xfrm>
          <a:prstGeom prst="rect">
            <a:avLst/>
          </a:prstGeom>
        </p:spPr>
      </p:pic>
    </p:spTree>
    <p:extLst>
      <p:ext uri="{BB962C8B-B14F-4D97-AF65-F5344CB8AC3E}">
        <p14:creationId xmlns:p14="http://schemas.microsoft.com/office/powerpoint/2010/main" val="4132032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UEMS Council  </a:t>
            </a:r>
            <a:r>
              <a:rPr lang="nl-NL" dirty="0" err="1"/>
              <a:t>and</a:t>
            </a:r>
            <a:r>
              <a:rPr lang="nl-NL" dirty="0"/>
              <a:t> UEMS PRM </a:t>
            </a:r>
          </a:p>
        </p:txBody>
      </p:sp>
      <p:sp>
        <p:nvSpPr>
          <p:cNvPr id="3" name="Content Placeholder 2"/>
          <p:cNvSpPr>
            <a:spLocks noGrp="1"/>
          </p:cNvSpPr>
          <p:nvPr>
            <p:ph sz="half" idx="1"/>
          </p:nvPr>
        </p:nvSpPr>
        <p:spPr>
          <a:xfrm>
            <a:off x="1995487" y="1825625"/>
            <a:ext cx="8043863" cy="4351338"/>
          </a:xfrm>
        </p:spPr>
        <p:txBody>
          <a:bodyPr>
            <a:normAutofit lnSpcReduction="10000"/>
          </a:bodyPr>
          <a:lstStyle/>
          <a:p>
            <a:pPr marL="0" indent="0">
              <a:buNone/>
            </a:pPr>
            <a:r>
              <a:rPr lang="nl-NL" dirty="0"/>
              <a:t>STELLING</a:t>
            </a:r>
          </a:p>
          <a:p>
            <a:pPr marL="0" indent="0">
              <a:buNone/>
            </a:pPr>
            <a:endParaRPr lang="nl-NL" sz="2800" dirty="0"/>
          </a:p>
          <a:p>
            <a:pPr marL="0" indent="0">
              <a:buNone/>
            </a:pPr>
            <a:endParaRPr lang="nl-NL" sz="2800" dirty="0"/>
          </a:p>
          <a:p>
            <a:pPr marL="0" indent="0">
              <a:buNone/>
            </a:pPr>
            <a:endParaRPr lang="nl-NL" sz="2800" dirty="0"/>
          </a:p>
          <a:p>
            <a:pPr marL="0" indent="0">
              <a:buNone/>
            </a:pPr>
            <a:endParaRPr lang="nl-NL" sz="2800" dirty="0"/>
          </a:p>
          <a:p>
            <a:pPr marL="0" indent="0">
              <a:buNone/>
            </a:pPr>
            <a:endParaRPr lang="nl-NL" sz="2800" dirty="0"/>
          </a:p>
          <a:p>
            <a:pPr marL="0" indent="0">
              <a:buNone/>
            </a:pPr>
            <a:endParaRPr lang="nl-NL" sz="2800" dirty="0"/>
          </a:p>
          <a:p>
            <a:pPr marL="0" indent="0">
              <a:buNone/>
            </a:pPr>
            <a:endParaRPr lang="nl-NL" sz="2800" dirty="0"/>
          </a:p>
          <a:p>
            <a:pPr marL="0" indent="0">
              <a:buNone/>
            </a:pPr>
            <a:r>
              <a:rPr lang="nl-NL" sz="3600" dirty="0"/>
              <a:t>“zo traag als stroop en weinig effectief”</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68711" y="1825626"/>
            <a:ext cx="4545719" cy="3409289"/>
          </a:xfrm>
        </p:spPr>
      </p:pic>
      <p:sp>
        <p:nvSpPr>
          <p:cNvPr id="5" name="Date Placeholder 4"/>
          <p:cNvSpPr>
            <a:spLocks noGrp="1"/>
          </p:cNvSpPr>
          <p:nvPr>
            <p:ph type="dt" sz="half" idx="10"/>
          </p:nvPr>
        </p:nvSpPr>
        <p:spPr/>
        <p:txBody>
          <a:bodyPr/>
          <a:lstStyle/>
          <a:p>
            <a:fld id="{26C90FBE-A561-4A9F-963A-E3E14344C8A9}" type="datetime1">
              <a:rPr lang="nl-NL" smtClean="0"/>
              <a:t>22/09/16</a:t>
            </a:fld>
            <a:endParaRPr lang="nl-NL"/>
          </a:p>
        </p:txBody>
      </p:sp>
      <p:sp>
        <p:nvSpPr>
          <p:cNvPr id="6" name="Footer Placeholder 5"/>
          <p:cNvSpPr>
            <a:spLocks noGrp="1"/>
          </p:cNvSpPr>
          <p:nvPr>
            <p:ph type="ftr" sz="quarter" idx="11"/>
          </p:nvPr>
        </p:nvSpPr>
        <p:spPr/>
        <p:txBody>
          <a:bodyPr/>
          <a:lstStyle/>
          <a:p>
            <a:r>
              <a:rPr lang="nl-NL"/>
              <a:t>RAAD OPLEIDING</a:t>
            </a:r>
          </a:p>
        </p:txBody>
      </p:sp>
      <p:pic>
        <p:nvPicPr>
          <p:cNvPr id="8" name="Afbeelding 7"/>
          <p:cNvPicPr>
            <a:picLocks noChangeAspect="1"/>
          </p:cNvPicPr>
          <p:nvPr/>
        </p:nvPicPr>
        <p:blipFill>
          <a:blip r:embed="rId3"/>
          <a:stretch>
            <a:fillRect/>
          </a:stretch>
        </p:blipFill>
        <p:spPr>
          <a:xfrm>
            <a:off x="10471255" y="0"/>
            <a:ext cx="1720745" cy="792994"/>
          </a:xfrm>
          <a:prstGeom prst="rect">
            <a:avLst/>
          </a:prstGeom>
        </p:spPr>
      </p:pic>
    </p:spTree>
    <p:extLst>
      <p:ext uri="{BB962C8B-B14F-4D97-AF65-F5344CB8AC3E}">
        <p14:creationId xmlns:p14="http://schemas.microsoft.com/office/powerpoint/2010/main" val="511070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8952131" y="2932591"/>
            <a:ext cx="1478823" cy="472154"/>
          </a:xfrm>
          <a:prstGeom prst="rect">
            <a:avLst/>
          </a:prstGeom>
        </p:spPr>
      </p:pic>
      <p:sp>
        <p:nvSpPr>
          <p:cNvPr id="5" name="Title 4"/>
          <p:cNvSpPr>
            <a:spLocks noGrp="1"/>
          </p:cNvSpPr>
          <p:nvPr>
            <p:ph type="title"/>
          </p:nvPr>
        </p:nvSpPr>
        <p:spPr>
          <a:xfrm>
            <a:off x="1800158" y="561259"/>
            <a:ext cx="3761004" cy="1600200"/>
          </a:xfrm>
        </p:spPr>
        <p:txBody>
          <a:bodyPr>
            <a:normAutofit fontScale="90000"/>
          </a:bodyPr>
          <a:lstStyle/>
          <a:p>
            <a:r>
              <a:rPr lang="nl-NL" dirty="0"/>
              <a:t/>
            </a:r>
            <a:br>
              <a:rPr lang="nl-NL" dirty="0"/>
            </a:br>
            <a:r>
              <a:rPr lang="nl-NL" dirty="0"/>
              <a:t> </a:t>
            </a:r>
            <a:br>
              <a:rPr lang="nl-NL" dirty="0"/>
            </a:br>
            <a:r>
              <a:rPr lang="nl-NL" dirty="0"/>
              <a:t/>
            </a:r>
            <a:br>
              <a:rPr lang="nl-NL" dirty="0"/>
            </a:br>
            <a:r>
              <a:rPr lang="nl-NL" dirty="0"/>
              <a:t/>
            </a:r>
            <a:br>
              <a:rPr lang="nl-NL" dirty="0"/>
            </a:br>
            <a:r>
              <a:rPr lang="nl-NL" dirty="0"/>
              <a:t/>
            </a:r>
            <a:br>
              <a:rPr lang="nl-NL" dirty="0"/>
            </a:br>
            <a:r>
              <a:rPr lang="nl-NL" dirty="0"/>
              <a:t>Structuur Internationale </a:t>
            </a:r>
            <a:r>
              <a:rPr lang="nl-NL" dirty="0" err="1"/>
              <a:t>Bodies</a:t>
            </a:r>
            <a:r>
              <a:rPr lang="nl-NL" b="1" dirty="0"/>
              <a:t/>
            </a:r>
            <a:br>
              <a:rPr lang="nl-NL" b="1" dirty="0"/>
            </a:br>
            <a:r>
              <a:rPr lang="nl-NL" b="1" dirty="0"/>
              <a:t/>
            </a:r>
            <a:br>
              <a:rPr lang="nl-NL" b="1" dirty="0"/>
            </a:br>
            <a:r>
              <a:rPr lang="nl-NL" dirty="0"/>
              <a:t>Dutch</a:t>
            </a:r>
            <a:br>
              <a:rPr lang="nl-NL" dirty="0"/>
            </a:br>
            <a:r>
              <a:rPr lang="nl-NL" dirty="0"/>
              <a:t>European</a:t>
            </a:r>
            <a:br>
              <a:rPr lang="nl-NL" dirty="0"/>
            </a:br>
            <a:r>
              <a:rPr lang="nl-NL" dirty="0" err="1"/>
              <a:t>Mondial</a:t>
            </a:r>
            <a:endParaRPr lang="nl-NL" dirty="0"/>
          </a:p>
        </p:txBody>
      </p:sp>
      <p:sp>
        <p:nvSpPr>
          <p:cNvPr id="7" name="Text Placeholder 6"/>
          <p:cNvSpPr>
            <a:spLocks noGrp="1"/>
          </p:cNvSpPr>
          <p:nvPr>
            <p:ph type="body" sz="half" idx="2"/>
          </p:nvPr>
        </p:nvSpPr>
        <p:spPr>
          <a:xfrm>
            <a:off x="2034263" y="2087592"/>
            <a:ext cx="3614355" cy="4268759"/>
          </a:xfrm>
        </p:spPr>
        <p:txBody>
          <a:bodyPr>
            <a:normAutofit lnSpcReduction="10000"/>
          </a:bodyPr>
          <a:lstStyle/>
          <a:p>
            <a:r>
              <a:rPr lang="nl-NL" sz="1800" u="sng" dirty="0"/>
              <a:t>Nederland</a:t>
            </a:r>
          </a:p>
          <a:p>
            <a:endParaRPr lang="nl-NL" sz="1800" dirty="0"/>
          </a:p>
          <a:p>
            <a:endParaRPr lang="nl-NL" sz="1800" dirty="0"/>
          </a:p>
          <a:p>
            <a:r>
              <a:rPr lang="nl-NL" sz="1800" b="1" dirty="0"/>
              <a:t>VRA</a:t>
            </a:r>
          </a:p>
          <a:p>
            <a:endParaRPr lang="nl-NL" sz="1800" dirty="0"/>
          </a:p>
          <a:p>
            <a:endParaRPr lang="nl-NL" sz="1800" dirty="0"/>
          </a:p>
          <a:p>
            <a:endParaRPr lang="nl-NL" sz="1800" dirty="0"/>
          </a:p>
          <a:p>
            <a:endParaRPr lang="nl-NL" sz="1800" dirty="0"/>
          </a:p>
          <a:p>
            <a:r>
              <a:rPr lang="nl-NL" sz="1800" b="1" dirty="0"/>
              <a:t>Federatie Medisch specialisten</a:t>
            </a:r>
          </a:p>
          <a:p>
            <a:endParaRPr lang="nl-NL" sz="1800" dirty="0"/>
          </a:p>
          <a:p>
            <a:endParaRPr lang="nl-NL" sz="1800" dirty="0"/>
          </a:p>
          <a:p>
            <a:endParaRPr lang="nl-NL" sz="1800" dirty="0"/>
          </a:p>
          <a:p>
            <a:r>
              <a:rPr lang="nl-NL" sz="1800" b="1" dirty="0"/>
              <a:t>VWS</a:t>
            </a:r>
          </a:p>
          <a:p>
            <a:endParaRPr lang="nl-NL" sz="1800" dirty="0"/>
          </a:p>
          <a:p>
            <a:endParaRPr lang="nl-NL" sz="1800" dirty="0"/>
          </a:p>
        </p:txBody>
      </p:sp>
      <p:sp>
        <p:nvSpPr>
          <p:cNvPr id="3" name="Date Placeholder 2"/>
          <p:cNvSpPr>
            <a:spLocks noGrp="1"/>
          </p:cNvSpPr>
          <p:nvPr>
            <p:ph type="dt" sz="half" idx="10"/>
          </p:nvPr>
        </p:nvSpPr>
        <p:spPr/>
        <p:txBody>
          <a:bodyPr/>
          <a:lstStyle/>
          <a:p>
            <a:fld id="{964067B8-9982-4C49-B4C1-A6004B873165}" type="datetime1">
              <a:rPr lang="nl-NL" smtClean="0"/>
              <a:t>22/09/16</a:t>
            </a:fld>
            <a:endParaRPr lang="nl-NL"/>
          </a:p>
        </p:txBody>
      </p:sp>
      <p:sp>
        <p:nvSpPr>
          <p:cNvPr id="4" name="Footer Placeholder 3"/>
          <p:cNvSpPr>
            <a:spLocks noGrp="1"/>
          </p:cNvSpPr>
          <p:nvPr>
            <p:ph type="ftr" sz="quarter" idx="11"/>
          </p:nvPr>
        </p:nvSpPr>
        <p:spPr/>
        <p:txBody>
          <a:bodyPr/>
          <a:lstStyle/>
          <a:p>
            <a:r>
              <a:rPr lang="nl-NL"/>
              <a:t>RAAD OPLEIDING</a:t>
            </a:r>
            <a:endParaRPr lang="nl-NL" dirty="0"/>
          </a:p>
        </p:txBody>
      </p:sp>
      <p:sp>
        <p:nvSpPr>
          <p:cNvPr id="2" name="TextBox 1"/>
          <p:cNvSpPr txBox="1"/>
          <p:nvPr/>
        </p:nvSpPr>
        <p:spPr>
          <a:xfrm>
            <a:off x="5213640" y="2078966"/>
            <a:ext cx="3004458" cy="3970318"/>
          </a:xfrm>
          <a:prstGeom prst="rect">
            <a:avLst/>
          </a:prstGeom>
          <a:noFill/>
        </p:spPr>
        <p:txBody>
          <a:bodyPr wrap="square" rtlCol="0">
            <a:spAutoFit/>
          </a:bodyPr>
          <a:lstStyle/>
          <a:p>
            <a:r>
              <a:rPr lang="nl-NL" u="sng" dirty="0"/>
              <a:t>Europa</a:t>
            </a:r>
          </a:p>
          <a:p>
            <a:endParaRPr lang="nl-NL" dirty="0"/>
          </a:p>
          <a:p>
            <a:endParaRPr lang="nl-NL" dirty="0"/>
          </a:p>
          <a:p>
            <a:r>
              <a:rPr lang="nl-NL" b="1" dirty="0"/>
              <a:t>ESPRM </a:t>
            </a:r>
          </a:p>
          <a:p>
            <a:endParaRPr lang="nl-NL" dirty="0"/>
          </a:p>
          <a:p>
            <a:r>
              <a:rPr lang="nl-NL" b="1" dirty="0"/>
              <a:t>UEMS PRM </a:t>
            </a:r>
            <a:r>
              <a:rPr lang="nl-NL" b="1" dirty="0" err="1"/>
              <a:t>Section</a:t>
            </a:r>
            <a:r>
              <a:rPr lang="nl-NL" b="1" dirty="0"/>
              <a:t> &amp; Board</a:t>
            </a:r>
          </a:p>
          <a:p>
            <a:endParaRPr lang="nl-NL" dirty="0"/>
          </a:p>
          <a:p>
            <a:endParaRPr lang="nl-NL" dirty="0"/>
          </a:p>
          <a:p>
            <a:endParaRPr lang="nl-NL" dirty="0"/>
          </a:p>
          <a:p>
            <a:r>
              <a:rPr lang="nl-NL" dirty="0"/>
              <a:t>UEMS</a:t>
            </a:r>
          </a:p>
          <a:p>
            <a:endParaRPr lang="nl-NL" dirty="0"/>
          </a:p>
          <a:p>
            <a:endParaRPr lang="nl-NL" dirty="0"/>
          </a:p>
          <a:p>
            <a:endParaRPr lang="nl-NL" dirty="0"/>
          </a:p>
          <a:p>
            <a:r>
              <a:rPr lang="nl-NL" b="1" dirty="0"/>
              <a:t>European Council</a:t>
            </a:r>
          </a:p>
        </p:txBody>
      </p:sp>
      <p:sp>
        <p:nvSpPr>
          <p:cNvPr id="8" name="TextBox 7"/>
          <p:cNvSpPr txBox="1"/>
          <p:nvPr/>
        </p:nvSpPr>
        <p:spPr>
          <a:xfrm>
            <a:off x="8218098" y="2096218"/>
            <a:ext cx="3004458" cy="1477328"/>
          </a:xfrm>
          <a:prstGeom prst="rect">
            <a:avLst/>
          </a:prstGeom>
          <a:noFill/>
        </p:spPr>
        <p:txBody>
          <a:bodyPr wrap="square" rtlCol="0">
            <a:spAutoFit/>
          </a:bodyPr>
          <a:lstStyle/>
          <a:p>
            <a:r>
              <a:rPr lang="nl-NL" u="sng" dirty="0"/>
              <a:t>Mondiaal</a:t>
            </a:r>
          </a:p>
          <a:p>
            <a:endParaRPr lang="nl-NL" dirty="0"/>
          </a:p>
          <a:p>
            <a:endParaRPr lang="nl-NL" dirty="0"/>
          </a:p>
          <a:p>
            <a:r>
              <a:rPr lang="nl-NL" b="1" dirty="0"/>
              <a:t>ISPRM</a:t>
            </a:r>
          </a:p>
          <a:p>
            <a:endParaRPr lang="nl-NL" dirty="0"/>
          </a:p>
        </p:txBody>
      </p:sp>
      <p:pic>
        <p:nvPicPr>
          <p:cNvPr id="6" name="Picture 5"/>
          <p:cNvPicPr>
            <a:picLocks noChangeAspect="1"/>
          </p:cNvPicPr>
          <p:nvPr/>
        </p:nvPicPr>
        <p:blipFill>
          <a:blip r:embed="rId4"/>
          <a:stretch>
            <a:fillRect/>
          </a:stretch>
        </p:blipFill>
        <p:spPr>
          <a:xfrm>
            <a:off x="2298404" y="3284927"/>
            <a:ext cx="973887" cy="577238"/>
          </a:xfrm>
          <a:prstGeom prst="rect">
            <a:avLst/>
          </a:prstGeom>
        </p:spPr>
      </p:pic>
      <p:pic>
        <p:nvPicPr>
          <p:cNvPr id="9" name="Picture 8"/>
          <p:cNvPicPr>
            <a:picLocks noChangeAspect="1"/>
          </p:cNvPicPr>
          <p:nvPr/>
        </p:nvPicPr>
        <p:blipFill>
          <a:blip r:embed="rId5"/>
          <a:stretch>
            <a:fillRect/>
          </a:stretch>
        </p:blipFill>
        <p:spPr>
          <a:xfrm>
            <a:off x="2298403" y="4819148"/>
            <a:ext cx="1578142" cy="621393"/>
          </a:xfrm>
          <a:prstGeom prst="rect">
            <a:avLst/>
          </a:prstGeom>
        </p:spPr>
      </p:pic>
      <p:pic>
        <p:nvPicPr>
          <p:cNvPr id="10" name="Picture 4" descr="https://www.uems.eu/__data/assets/image/0009/2160/uems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57910" y="4819148"/>
            <a:ext cx="537595" cy="53759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a:stretch>
            <a:fillRect/>
          </a:stretch>
        </p:blipFill>
        <p:spPr>
          <a:xfrm>
            <a:off x="5357909" y="3862166"/>
            <a:ext cx="1737940" cy="396345"/>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5993674" y="3004655"/>
            <a:ext cx="1490393" cy="328029"/>
          </a:xfrm>
          <a:prstGeom prst="rect">
            <a:avLst/>
          </a:prstGeom>
          <a:scene3d>
            <a:camera prst="orthographicFront">
              <a:rot lat="10800000" lon="0" rev="0"/>
            </a:camera>
            <a:lightRig rig="threePt" dir="t"/>
          </a:scene3d>
        </p:spPr>
      </p:pic>
      <p:cxnSp>
        <p:nvCxnSpPr>
          <p:cNvPr id="15" name="Straight Connector 14"/>
          <p:cNvCxnSpPr/>
          <p:nvPr/>
        </p:nvCxnSpPr>
        <p:spPr>
          <a:xfrm>
            <a:off x="5028098" y="2549413"/>
            <a:ext cx="66652" cy="399173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165232" y="2563796"/>
            <a:ext cx="66652" cy="399173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292541" y="4967150"/>
            <a:ext cx="4572000" cy="1754326"/>
          </a:xfrm>
          <a:prstGeom prst="rect">
            <a:avLst/>
          </a:prstGeom>
        </p:spPr>
        <p:txBody>
          <a:bodyPr>
            <a:spAutoFit/>
          </a:bodyPr>
          <a:lstStyle/>
          <a:p>
            <a:r>
              <a:rPr lang="nl-NL" dirty="0"/>
              <a:t>Inleiding</a:t>
            </a:r>
          </a:p>
          <a:p>
            <a:r>
              <a:rPr lang="nl-NL" dirty="0"/>
              <a:t>Revalidatiegeneeskunde</a:t>
            </a:r>
          </a:p>
          <a:p>
            <a:r>
              <a:rPr lang="nl-NL" b="1" dirty="0">
                <a:solidFill>
                  <a:srgbClr val="FF0000"/>
                </a:solidFill>
              </a:rPr>
              <a:t>Structuur </a:t>
            </a:r>
            <a:r>
              <a:rPr lang="nl-NL" b="1" dirty="0" err="1">
                <a:solidFill>
                  <a:srgbClr val="FF0000"/>
                </a:solidFill>
              </a:rPr>
              <a:t>bodies</a:t>
            </a:r>
            <a:endParaRPr lang="nl-NL" b="1" dirty="0">
              <a:solidFill>
                <a:srgbClr val="FF0000"/>
              </a:solidFill>
            </a:endParaRPr>
          </a:p>
          <a:p>
            <a:r>
              <a:rPr lang="nl-NL" dirty="0"/>
              <a:t>Eigen rol</a:t>
            </a:r>
          </a:p>
          <a:p>
            <a:r>
              <a:rPr lang="nl-NL" dirty="0"/>
              <a:t>Board activiteiten</a:t>
            </a:r>
          </a:p>
          <a:p>
            <a:r>
              <a:rPr lang="nl-NL" dirty="0"/>
              <a:t>Examen</a:t>
            </a:r>
          </a:p>
        </p:txBody>
      </p:sp>
      <p:pic>
        <p:nvPicPr>
          <p:cNvPr id="17" name="Afbeelding 16"/>
          <p:cNvPicPr>
            <a:picLocks noChangeAspect="1"/>
          </p:cNvPicPr>
          <p:nvPr/>
        </p:nvPicPr>
        <p:blipFill>
          <a:blip r:embed="rId9"/>
          <a:stretch>
            <a:fillRect/>
          </a:stretch>
        </p:blipFill>
        <p:spPr>
          <a:xfrm>
            <a:off x="10471255" y="0"/>
            <a:ext cx="1720745" cy="792994"/>
          </a:xfrm>
          <a:prstGeom prst="rect">
            <a:avLst/>
          </a:prstGeom>
        </p:spPr>
      </p:pic>
    </p:spTree>
    <p:extLst>
      <p:ext uri="{BB962C8B-B14F-4D97-AF65-F5344CB8AC3E}">
        <p14:creationId xmlns:p14="http://schemas.microsoft.com/office/powerpoint/2010/main" val="1105459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1879601" y="356961"/>
            <a:ext cx="8461828" cy="5999391"/>
          </a:xfrm>
        </p:spPr>
        <p:txBody>
          <a:bodyPr>
            <a:normAutofit fontScale="92500"/>
          </a:bodyPr>
          <a:lstStyle/>
          <a:p>
            <a:pPr marL="0" indent="0">
              <a:buNone/>
            </a:pPr>
            <a:r>
              <a:rPr lang="nl-NL" sz="2400" dirty="0" err="1"/>
              <a:t>delegate</a:t>
            </a:r>
            <a:r>
              <a:rPr lang="nl-NL" sz="2400" dirty="0"/>
              <a:t> UEMS PRM sinds 2010</a:t>
            </a:r>
          </a:p>
          <a:p>
            <a:pPr marL="0" indent="0">
              <a:buNone/>
            </a:pPr>
            <a:r>
              <a:rPr lang="nl-NL" sz="2400" dirty="0"/>
              <a:t>Nederland drie </a:t>
            </a:r>
            <a:r>
              <a:rPr lang="nl-NL" sz="2400" dirty="0" err="1"/>
              <a:t>delegates</a:t>
            </a:r>
            <a:r>
              <a:rPr lang="nl-NL" sz="2400" dirty="0"/>
              <a:t> UEMS PRM </a:t>
            </a:r>
          </a:p>
          <a:p>
            <a:pPr marL="0" indent="0">
              <a:buNone/>
            </a:pPr>
            <a:r>
              <a:rPr lang="nl-NL" sz="2400" dirty="0"/>
              <a:t>via FMS</a:t>
            </a:r>
          </a:p>
          <a:p>
            <a:pPr marL="0" indent="0">
              <a:buNone/>
            </a:pPr>
            <a:endParaRPr lang="nl-NL" sz="2400" dirty="0"/>
          </a:p>
          <a:p>
            <a:pPr marL="0" indent="0">
              <a:buNone/>
            </a:pPr>
            <a:r>
              <a:rPr lang="nl-NL" sz="2400" dirty="0"/>
              <a:t>UEMS PRM</a:t>
            </a:r>
          </a:p>
          <a:p>
            <a:pPr lvl="1"/>
            <a:r>
              <a:rPr lang="nl-NL" sz="2400" u="sng" dirty="0"/>
              <a:t>Board</a:t>
            </a:r>
          </a:p>
          <a:p>
            <a:pPr lvl="1"/>
            <a:r>
              <a:rPr lang="nl-NL" sz="2400" dirty="0"/>
              <a:t>Professional </a:t>
            </a:r>
            <a:r>
              <a:rPr lang="nl-NL" sz="2400" dirty="0" err="1"/>
              <a:t>Practice</a:t>
            </a:r>
            <a:r>
              <a:rPr lang="nl-NL" sz="2400" dirty="0"/>
              <a:t> </a:t>
            </a:r>
            <a:r>
              <a:rPr lang="nl-NL" sz="2400" dirty="0" err="1"/>
              <a:t>Committee</a:t>
            </a:r>
            <a:endParaRPr lang="nl-NL" sz="2400" dirty="0"/>
          </a:p>
          <a:p>
            <a:pPr lvl="1"/>
            <a:r>
              <a:rPr lang="nl-NL" sz="2400" dirty="0" err="1"/>
              <a:t>Clinical</a:t>
            </a:r>
            <a:r>
              <a:rPr lang="nl-NL" sz="2400" dirty="0"/>
              <a:t> </a:t>
            </a:r>
            <a:r>
              <a:rPr lang="nl-NL" sz="2400" dirty="0" err="1"/>
              <a:t>Affairs</a:t>
            </a:r>
            <a:r>
              <a:rPr lang="nl-NL" sz="2400" dirty="0"/>
              <a:t> </a:t>
            </a:r>
            <a:r>
              <a:rPr lang="nl-NL" sz="2400" dirty="0" err="1"/>
              <a:t>Committee</a:t>
            </a:r>
            <a:endParaRPr lang="nl-NL" sz="2400" dirty="0"/>
          </a:p>
          <a:p>
            <a:pPr lvl="1"/>
            <a:endParaRPr lang="nl-NL" sz="2400" dirty="0"/>
          </a:p>
          <a:p>
            <a:pPr marL="342900" lvl="1" indent="0">
              <a:buNone/>
            </a:pPr>
            <a:r>
              <a:rPr lang="nl-NL" sz="2400" i="1" dirty="0"/>
              <a:t>tevens</a:t>
            </a:r>
          </a:p>
          <a:p>
            <a:pPr marL="342900" lvl="1" indent="0">
              <a:buNone/>
            </a:pPr>
            <a:endParaRPr lang="nl-NL" sz="2400" i="1" dirty="0"/>
          </a:p>
          <a:p>
            <a:pPr marL="342900" lvl="1" indent="0">
              <a:buNone/>
            </a:pPr>
            <a:r>
              <a:rPr lang="nl-NL" sz="2400" u="sng" dirty="0" err="1"/>
              <a:t>Treasurer</a:t>
            </a:r>
            <a:endParaRPr lang="nl-NL" sz="2400" u="sng" dirty="0"/>
          </a:p>
          <a:p>
            <a:pPr marL="342900" lvl="1" indent="0">
              <a:buNone/>
            </a:pPr>
            <a:r>
              <a:rPr lang="nl-NL" sz="2400" u="sng" dirty="0"/>
              <a:t>National Manager</a:t>
            </a:r>
          </a:p>
          <a:p>
            <a:pPr marL="0" indent="0">
              <a:buNone/>
            </a:pPr>
            <a:endParaRPr lang="nl-NL" sz="2400" dirty="0"/>
          </a:p>
          <a:p>
            <a:pPr marL="0" indent="0">
              <a:buNone/>
            </a:pPr>
            <a:endParaRPr lang="nl-NL" sz="2400" dirty="0"/>
          </a:p>
        </p:txBody>
      </p:sp>
      <p:sp>
        <p:nvSpPr>
          <p:cNvPr id="3" name="Date Placeholder 2"/>
          <p:cNvSpPr>
            <a:spLocks noGrp="1"/>
          </p:cNvSpPr>
          <p:nvPr>
            <p:ph type="dt" sz="half" idx="10"/>
          </p:nvPr>
        </p:nvSpPr>
        <p:spPr/>
        <p:txBody>
          <a:bodyPr/>
          <a:lstStyle/>
          <a:p>
            <a:fld id="{F103A985-5E7A-4DED-BB9C-D13CDF2D40DE}" type="datetime1">
              <a:rPr lang="nl-NL" smtClean="0"/>
              <a:t>22/09/16</a:t>
            </a:fld>
            <a:endParaRPr lang="nl-NL"/>
          </a:p>
        </p:txBody>
      </p:sp>
      <p:sp>
        <p:nvSpPr>
          <p:cNvPr id="4" name="Footer Placeholder 3"/>
          <p:cNvSpPr>
            <a:spLocks noGrp="1"/>
          </p:cNvSpPr>
          <p:nvPr>
            <p:ph type="ftr" sz="quarter" idx="11"/>
          </p:nvPr>
        </p:nvSpPr>
        <p:spPr/>
        <p:txBody>
          <a:bodyPr/>
          <a:lstStyle/>
          <a:p>
            <a:r>
              <a:rPr lang="nl-NL"/>
              <a:t>RAAD OPLEIDING</a:t>
            </a:r>
            <a:endParaRPr lang="nl-NL" dirty="0"/>
          </a:p>
        </p:txBody>
      </p:sp>
      <p:sp>
        <p:nvSpPr>
          <p:cNvPr id="6" name="Content Placeholder 5"/>
          <p:cNvSpPr>
            <a:spLocks noGrp="1"/>
          </p:cNvSpPr>
          <p:nvPr>
            <p:ph sz="half" idx="1"/>
          </p:nvPr>
        </p:nvSpPr>
        <p:spPr>
          <a:xfrm>
            <a:off x="8480652" y="4855256"/>
            <a:ext cx="2133826" cy="1866220"/>
          </a:xfrm>
        </p:spPr>
        <p:txBody>
          <a:bodyPr>
            <a:normAutofit fontScale="92500"/>
          </a:bodyPr>
          <a:lstStyle/>
          <a:p>
            <a:pPr marL="0" indent="0">
              <a:buNone/>
            </a:pPr>
            <a:r>
              <a:rPr lang="nl-NL" sz="1600" dirty="0"/>
              <a:t>Inleiding</a:t>
            </a:r>
          </a:p>
          <a:p>
            <a:pPr marL="0" indent="0">
              <a:buNone/>
            </a:pPr>
            <a:r>
              <a:rPr lang="nl-NL" sz="1600" dirty="0"/>
              <a:t>Revalidatiegeneeskunde</a:t>
            </a:r>
          </a:p>
          <a:p>
            <a:pPr marL="0" indent="0">
              <a:buNone/>
            </a:pPr>
            <a:r>
              <a:rPr lang="nl-NL" sz="1600" dirty="0"/>
              <a:t>Structuur </a:t>
            </a:r>
            <a:r>
              <a:rPr lang="nl-NL" sz="1600" dirty="0" err="1"/>
              <a:t>bodies</a:t>
            </a:r>
            <a:endParaRPr lang="nl-NL" sz="1600" dirty="0"/>
          </a:p>
          <a:p>
            <a:pPr marL="0" indent="0">
              <a:buNone/>
            </a:pPr>
            <a:r>
              <a:rPr lang="nl-NL" sz="1600" b="1" u="sng" dirty="0">
                <a:solidFill>
                  <a:srgbClr val="FF0000"/>
                </a:solidFill>
              </a:rPr>
              <a:t>Eigen rol</a:t>
            </a:r>
          </a:p>
          <a:p>
            <a:pPr marL="0" indent="0">
              <a:buNone/>
            </a:pPr>
            <a:r>
              <a:rPr lang="nl-NL" sz="1600" dirty="0"/>
              <a:t>Board activiteiten</a:t>
            </a:r>
          </a:p>
          <a:p>
            <a:pPr marL="0" indent="0">
              <a:buNone/>
            </a:pPr>
            <a:r>
              <a:rPr lang="nl-NL" sz="1600" dirty="0"/>
              <a:t>Examen</a:t>
            </a:r>
          </a:p>
          <a:p>
            <a:pPr marL="0" indent="0">
              <a:buNone/>
            </a:pPr>
            <a:endParaRPr lang="nl-NL" sz="1600" dirty="0"/>
          </a:p>
        </p:txBody>
      </p:sp>
      <p:pic>
        <p:nvPicPr>
          <p:cNvPr id="8" name="Afbeelding 7"/>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5484190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1879601" y="356961"/>
            <a:ext cx="8461828" cy="5999391"/>
          </a:xfrm>
        </p:spPr>
        <p:txBody>
          <a:bodyPr>
            <a:normAutofit fontScale="92500"/>
          </a:bodyPr>
          <a:lstStyle/>
          <a:p>
            <a:pPr marL="0" indent="0">
              <a:buNone/>
            </a:pPr>
            <a:r>
              <a:rPr lang="nl-NL" sz="2400" dirty="0"/>
              <a:t>UEMS PRM</a:t>
            </a:r>
          </a:p>
          <a:p>
            <a:pPr marL="342900" lvl="1" indent="0">
              <a:buNone/>
            </a:pPr>
            <a:r>
              <a:rPr lang="nl-NL" sz="2400" b="1" dirty="0"/>
              <a:t>Board PRM activiteiten</a:t>
            </a:r>
          </a:p>
          <a:p>
            <a:pPr marL="0" indent="0">
              <a:buNone/>
            </a:pPr>
            <a:endParaRPr lang="nl-NL" sz="2400" dirty="0"/>
          </a:p>
          <a:p>
            <a:pPr marL="342900" lvl="1" indent="0">
              <a:buNone/>
            </a:pPr>
            <a:r>
              <a:rPr lang="nl-NL" sz="2400" dirty="0" err="1"/>
              <a:t>Educational</a:t>
            </a:r>
            <a:r>
              <a:rPr lang="nl-NL" sz="2400" dirty="0"/>
              <a:t> </a:t>
            </a:r>
            <a:r>
              <a:rPr lang="nl-NL" sz="2400" dirty="0" err="1"/>
              <a:t>material</a:t>
            </a:r>
            <a:r>
              <a:rPr lang="nl-NL" sz="2400" dirty="0"/>
              <a:t> (curriculum)</a:t>
            </a:r>
          </a:p>
          <a:p>
            <a:pPr marL="342900" lvl="1" indent="0">
              <a:buNone/>
            </a:pPr>
            <a:r>
              <a:rPr lang="nl-NL" sz="2400" dirty="0" err="1"/>
              <a:t>Logbook</a:t>
            </a:r>
            <a:r>
              <a:rPr lang="nl-NL" sz="2400" dirty="0"/>
              <a:t> trainees</a:t>
            </a:r>
          </a:p>
          <a:p>
            <a:pPr marL="342900" lvl="1" indent="0">
              <a:buNone/>
            </a:pPr>
            <a:r>
              <a:rPr lang="nl-NL" sz="2400" dirty="0"/>
              <a:t>European </a:t>
            </a:r>
            <a:r>
              <a:rPr lang="nl-NL" sz="2400" dirty="0" err="1"/>
              <a:t>Exam</a:t>
            </a:r>
            <a:endParaRPr lang="nl-NL" sz="2400" dirty="0"/>
          </a:p>
          <a:p>
            <a:pPr marL="342900" lvl="1" indent="0">
              <a:buNone/>
            </a:pPr>
            <a:r>
              <a:rPr lang="nl-NL" sz="2400" dirty="0"/>
              <a:t>Accreditatie congressen/scholing EACCME</a:t>
            </a:r>
          </a:p>
          <a:p>
            <a:pPr marL="0" indent="0">
              <a:buNone/>
            </a:pPr>
            <a:endParaRPr lang="nl-NL" sz="2400" dirty="0"/>
          </a:p>
          <a:p>
            <a:pPr marL="0" indent="0">
              <a:buNone/>
            </a:pPr>
            <a:r>
              <a:rPr lang="nl-NL" sz="2400" dirty="0"/>
              <a:t>verder</a:t>
            </a:r>
          </a:p>
          <a:p>
            <a:pPr marL="0" indent="0">
              <a:buNone/>
            </a:pPr>
            <a:endParaRPr lang="nl-NL" sz="2400" dirty="0"/>
          </a:p>
          <a:p>
            <a:pPr marL="0" indent="0">
              <a:buNone/>
            </a:pPr>
            <a:r>
              <a:rPr lang="nl-NL" sz="2400" dirty="0"/>
              <a:t>Harmonisatie training</a:t>
            </a:r>
          </a:p>
          <a:p>
            <a:pPr marL="0" indent="0">
              <a:buNone/>
            </a:pPr>
            <a:r>
              <a:rPr lang="nl-NL" sz="2400" dirty="0"/>
              <a:t>European School Marseille </a:t>
            </a:r>
            <a:r>
              <a:rPr lang="nl-NL" sz="2400" dirty="0" err="1"/>
              <a:t>and</a:t>
            </a:r>
            <a:r>
              <a:rPr lang="nl-NL" sz="2400" dirty="0"/>
              <a:t> Syracuse</a:t>
            </a:r>
          </a:p>
          <a:p>
            <a:pPr marL="0" indent="0">
              <a:buNone/>
            </a:pPr>
            <a:r>
              <a:rPr lang="nl-NL" sz="2400" dirty="0" err="1"/>
              <a:t>e-books</a:t>
            </a:r>
            <a:endParaRPr lang="nl-NL" sz="2400" dirty="0"/>
          </a:p>
          <a:p>
            <a:pPr marL="0" indent="0">
              <a:buNone/>
            </a:pPr>
            <a:r>
              <a:rPr lang="nl-NL" sz="2400" dirty="0"/>
              <a:t>White </a:t>
            </a:r>
            <a:r>
              <a:rPr lang="nl-NL" sz="2400" dirty="0" err="1"/>
              <a:t>Book</a:t>
            </a:r>
            <a:r>
              <a:rPr lang="nl-NL" sz="2400" dirty="0"/>
              <a:t> on PRM</a:t>
            </a:r>
          </a:p>
        </p:txBody>
      </p:sp>
      <p:sp>
        <p:nvSpPr>
          <p:cNvPr id="3" name="Date Placeholder 2"/>
          <p:cNvSpPr>
            <a:spLocks noGrp="1"/>
          </p:cNvSpPr>
          <p:nvPr>
            <p:ph type="dt" sz="half" idx="10"/>
          </p:nvPr>
        </p:nvSpPr>
        <p:spPr/>
        <p:txBody>
          <a:bodyPr/>
          <a:lstStyle/>
          <a:p>
            <a:fld id="{F103A985-5E7A-4DED-BB9C-D13CDF2D40DE}" type="datetime1">
              <a:rPr lang="nl-NL" smtClean="0"/>
              <a:t>22/09/16</a:t>
            </a:fld>
            <a:endParaRPr lang="nl-NL"/>
          </a:p>
        </p:txBody>
      </p:sp>
      <p:sp>
        <p:nvSpPr>
          <p:cNvPr id="4" name="Footer Placeholder 3"/>
          <p:cNvSpPr>
            <a:spLocks noGrp="1"/>
          </p:cNvSpPr>
          <p:nvPr>
            <p:ph type="ftr" sz="quarter" idx="11"/>
          </p:nvPr>
        </p:nvSpPr>
        <p:spPr/>
        <p:txBody>
          <a:bodyPr/>
          <a:lstStyle/>
          <a:p>
            <a:r>
              <a:rPr lang="nl-NL"/>
              <a:t>RAAD OPLEIDING</a:t>
            </a:r>
            <a:endParaRPr lang="nl-NL" dirty="0"/>
          </a:p>
        </p:txBody>
      </p:sp>
      <p:sp>
        <p:nvSpPr>
          <p:cNvPr id="6" name="Content Placeholder 5"/>
          <p:cNvSpPr>
            <a:spLocks noGrp="1"/>
          </p:cNvSpPr>
          <p:nvPr>
            <p:ph sz="half" idx="1"/>
          </p:nvPr>
        </p:nvSpPr>
        <p:spPr>
          <a:xfrm>
            <a:off x="8480652" y="4855256"/>
            <a:ext cx="2133826" cy="1866220"/>
          </a:xfrm>
        </p:spPr>
        <p:txBody>
          <a:bodyPr>
            <a:normAutofit fontScale="92500"/>
          </a:bodyPr>
          <a:lstStyle/>
          <a:p>
            <a:pPr marL="0" indent="0">
              <a:buNone/>
            </a:pPr>
            <a:r>
              <a:rPr lang="nl-NL" sz="1600" dirty="0"/>
              <a:t>Inleiding</a:t>
            </a:r>
          </a:p>
          <a:p>
            <a:pPr marL="0" indent="0">
              <a:buNone/>
            </a:pPr>
            <a:r>
              <a:rPr lang="nl-NL" sz="1600" dirty="0"/>
              <a:t>Revalidatiegeneeskunde</a:t>
            </a:r>
          </a:p>
          <a:p>
            <a:pPr marL="0" indent="0">
              <a:buNone/>
            </a:pPr>
            <a:r>
              <a:rPr lang="nl-NL" sz="1600" dirty="0"/>
              <a:t>Structuur </a:t>
            </a:r>
            <a:r>
              <a:rPr lang="nl-NL" sz="1600" dirty="0" err="1"/>
              <a:t>bodies</a:t>
            </a:r>
            <a:endParaRPr lang="nl-NL" sz="1600" dirty="0"/>
          </a:p>
          <a:p>
            <a:pPr marL="0" indent="0">
              <a:buNone/>
            </a:pPr>
            <a:r>
              <a:rPr lang="nl-NL" sz="1600" dirty="0"/>
              <a:t>Eigen rol</a:t>
            </a:r>
          </a:p>
          <a:p>
            <a:pPr marL="0" indent="0">
              <a:buNone/>
            </a:pPr>
            <a:r>
              <a:rPr lang="nl-NL" sz="1600" b="1" u="sng" dirty="0">
                <a:solidFill>
                  <a:srgbClr val="FF0000"/>
                </a:solidFill>
              </a:rPr>
              <a:t>Board activiteiten</a:t>
            </a:r>
          </a:p>
          <a:p>
            <a:pPr marL="0" indent="0">
              <a:buNone/>
            </a:pPr>
            <a:r>
              <a:rPr lang="nl-NL" sz="1600" dirty="0"/>
              <a:t>Examen</a:t>
            </a:r>
          </a:p>
          <a:p>
            <a:pPr marL="0" indent="0">
              <a:buNone/>
            </a:pPr>
            <a:endParaRPr lang="nl-NL" sz="1600" dirty="0"/>
          </a:p>
        </p:txBody>
      </p:sp>
      <p:pic>
        <p:nvPicPr>
          <p:cNvPr id="8" name="Afbeelding 7"/>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474861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6276" y="2381820"/>
            <a:ext cx="8122162" cy="2479674"/>
          </a:xfrm>
        </p:spPr>
        <p:txBody>
          <a:bodyPr>
            <a:normAutofit fontScale="90000"/>
          </a:bodyPr>
          <a:lstStyle/>
          <a:p>
            <a:pPr algn="l"/>
            <a:r>
              <a:rPr lang="nl-NL" b="1" dirty="0"/>
              <a:t/>
            </a:r>
            <a:br>
              <a:rPr lang="nl-NL" b="1" dirty="0"/>
            </a:br>
            <a:r>
              <a:rPr lang="nl-NL" b="1" dirty="0"/>
              <a:t>stelling </a:t>
            </a:r>
            <a:br>
              <a:rPr lang="nl-NL" b="1" dirty="0"/>
            </a:br>
            <a:r>
              <a:rPr lang="nl-NL" b="1" dirty="0"/>
              <a:t/>
            </a:r>
            <a:br>
              <a:rPr lang="nl-NL" b="1" dirty="0"/>
            </a:br>
            <a:r>
              <a:rPr lang="nl-NL" sz="4000" dirty="0"/>
              <a:t>IN NEED OF A COMMON LANGUAGE IN EUROPE</a:t>
            </a:r>
          </a:p>
        </p:txBody>
      </p:sp>
      <p:pic>
        <p:nvPicPr>
          <p:cNvPr id="4" name="Picture 3"/>
          <p:cNvPicPr>
            <a:picLocks noChangeAspect="1"/>
          </p:cNvPicPr>
          <p:nvPr/>
        </p:nvPicPr>
        <p:blipFill>
          <a:blip r:embed="rId2"/>
          <a:stretch>
            <a:fillRect/>
          </a:stretch>
        </p:blipFill>
        <p:spPr>
          <a:xfrm>
            <a:off x="2580640" y="0"/>
            <a:ext cx="6735234" cy="1537900"/>
          </a:xfrm>
          <a:prstGeom prst="rect">
            <a:avLst/>
          </a:prstGeom>
        </p:spPr>
      </p:pic>
      <p:sp>
        <p:nvSpPr>
          <p:cNvPr id="9" name="Content Placeholder 5"/>
          <p:cNvSpPr txBox="1">
            <a:spLocks/>
          </p:cNvSpPr>
          <p:nvPr/>
        </p:nvSpPr>
        <p:spPr>
          <a:xfrm>
            <a:off x="8480652" y="4855256"/>
            <a:ext cx="2133826" cy="1866220"/>
          </a:xfrm>
          <a:prstGeom prst="rect">
            <a:avLst/>
          </a:prstGeom>
        </p:spPr>
        <p:txBody>
          <a:bodyPr vert="horz" lIns="91440" tIns="45720" rIns="91440" bIns="45720" rtlCol="0">
            <a:normAutofit fontScale="925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nl-NL" sz="1600" dirty="0"/>
              <a:t>Inleiding</a:t>
            </a:r>
          </a:p>
          <a:p>
            <a:pPr algn="l"/>
            <a:r>
              <a:rPr lang="nl-NL" sz="1600" dirty="0"/>
              <a:t>Revalidatiegeneeskunde</a:t>
            </a:r>
          </a:p>
          <a:p>
            <a:pPr algn="l"/>
            <a:r>
              <a:rPr lang="nl-NL" sz="1600" dirty="0"/>
              <a:t>Structuur</a:t>
            </a:r>
            <a:r>
              <a:rPr lang="nl-NL" sz="1600" dirty="0">
                <a:solidFill>
                  <a:srgbClr val="FF0000"/>
                </a:solidFill>
              </a:rPr>
              <a:t> </a:t>
            </a:r>
            <a:r>
              <a:rPr lang="nl-NL" sz="1600" dirty="0" err="1"/>
              <a:t>bodies</a:t>
            </a:r>
            <a:endParaRPr lang="nl-NL" sz="1600" dirty="0"/>
          </a:p>
          <a:p>
            <a:pPr algn="l"/>
            <a:r>
              <a:rPr lang="nl-NL" sz="1600" dirty="0"/>
              <a:t>Eigen rol</a:t>
            </a:r>
          </a:p>
          <a:p>
            <a:pPr algn="l"/>
            <a:r>
              <a:rPr lang="nl-NL" sz="1600" dirty="0">
                <a:solidFill>
                  <a:srgbClr val="FF0000"/>
                </a:solidFill>
              </a:rPr>
              <a:t>Board activiteiten</a:t>
            </a:r>
          </a:p>
          <a:p>
            <a:pPr algn="l"/>
            <a:r>
              <a:rPr lang="nl-NL" sz="1600" dirty="0"/>
              <a:t>Examen</a:t>
            </a:r>
          </a:p>
          <a:p>
            <a:pPr algn="l"/>
            <a:endParaRPr lang="nl-NL" sz="1600" dirty="0"/>
          </a:p>
        </p:txBody>
      </p:sp>
      <p:pic>
        <p:nvPicPr>
          <p:cNvPr id="5" name="Afbeelding 4"/>
          <p:cNvPicPr>
            <a:picLocks noChangeAspect="1"/>
          </p:cNvPicPr>
          <p:nvPr/>
        </p:nvPicPr>
        <p:blipFill>
          <a:blip r:embed="rId3"/>
          <a:stretch>
            <a:fillRect/>
          </a:stretch>
        </p:blipFill>
        <p:spPr>
          <a:xfrm>
            <a:off x="10471255" y="0"/>
            <a:ext cx="1720745" cy="792994"/>
          </a:xfrm>
          <a:prstGeom prst="rect">
            <a:avLst/>
          </a:prstGeom>
        </p:spPr>
      </p:pic>
    </p:spTree>
    <p:extLst>
      <p:ext uri="{BB962C8B-B14F-4D97-AF65-F5344CB8AC3E}">
        <p14:creationId xmlns:p14="http://schemas.microsoft.com/office/powerpoint/2010/main" val="4024384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Nederlandse &lt;&gt; Europese Accreditatie</a:t>
            </a:r>
          </a:p>
        </p:txBody>
      </p:sp>
      <p:sp>
        <p:nvSpPr>
          <p:cNvPr id="3" name="Content Placeholder 2"/>
          <p:cNvSpPr>
            <a:spLocks noGrp="1"/>
          </p:cNvSpPr>
          <p:nvPr>
            <p:ph sz="half" idx="1"/>
          </p:nvPr>
        </p:nvSpPr>
        <p:spPr>
          <a:xfrm>
            <a:off x="1995488" y="1825625"/>
            <a:ext cx="8043863" cy="4351338"/>
          </a:xfrm>
        </p:spPr>
        <p:txBody>
          <a:bodyPr>
            <a:normAutofit/>
          </a:bodyPr>
          <a:lstStyle/>
          <a:p>
            <a:pPr marL="0" indent="0">
              <a:buNone/>
            </a:pPr>
            <a:r>
              <a:rPr lang="nl-NL" dirty="0"/>
              <a:t>Het Accreditatie Overleg heeft in de afgelopen 10 jaar driemaal op het punt gestaan om een overeenkomst met de UEMS/ EACCME te tekenen, maar dit is driemaal niet doorgegaan.</a:t>
            </a:r>
          </a:p>
        </p:txBody>
      </p:sp>
      <p:sp>
        <p:nvSpPr>
          <p:cNvPr id="5" name="Date Placeholder 4"/>
          <p:cNvSpPr>
            <a:spLocks noGrp="1"/>
          </p:cNvSpPr>
          <p:nvPr>
            <p:ph type="dt" sz="half" idx="10"/>
          </p:nvPr>
        </p:nvSpPr>
        <p:spPr/>
        <p:txBody>
          <a:bodyPr/>
          <a:lstStyle/>
          <a:p>
            <a:fld id="{26C90FBE-A561-4A9F-963A-E3E14344C8A9}" type="datetime1">
              <a:rPr lang="nl-NL" smtClean="0"/>
              <a:t>22/09/16</a:t>
            </a:fld>
            <a:endParaRPr lang="nl-NL"/>
          </a:p>
        </p:txBody>
      </p:sp>
      <p:sp>
        <p:nvSpPr>
          <p:cNvPr id="6" name="Footer Placeholder 5"/>
          <p:cNvSpPr>
            <a:spLocks noGrp="1"/>
          </p:cNvSpPr>
          <p:nvPr>
            <p:ph type="ftr" sz="quarter" idx="11"/>
          </p:nvPr>
        </p:nvSpPr>
        <p:spPr/>
        <p:txBody>
          <a:bodyPr/>
          <a:lstStyle/>
          <a:p>
            <a:r>
              <a:rPr lang="nl-NL"/>
              <a:t>RAAD OPLEIDING</a:t>
            </a:r>
          </a:p>
        </p:txBody>
      </p:sp>
      <p:pic>
        <p:nvPicPr>
          <p:cNvPr id="7" name="Afbeelding 6"/>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4034726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1879601" y="356961"/>
            <a:ext cx="8461828" cy="5999391"/>
          </a:xfrm>
        </p:spPr>
        <p:txBody>
          <a:bodyPr>
            <a:normAutofit fontScale="92500"/>
          </a:bodyPr>
          <a:lstStyle/>
          <a:p>
            <a:pPr marL="0" indent="0">
              <a:buNone/>
            </a:pPr>
            <a:r>
              <a:rPr lang="nl-NL" sz="2400" dirty="0"/>
              <a:t>UEMS PRM</a:t>
            </a:r>
          </a:p>
          <a:p>
            <a:pPr marL="342900" lvl="1" indent="0">
              <a:buNone/>
            </a:pPr>
            <a:r>
              <a:rPr lang="nl-NL" sz="2400" b="1" dirty="0"/>
              <a:t>Board PRM activiteit</a:t>
            </a:r>
          </a:p>
          <a:p>
            <a:pPr marL="0" indent="0">
              <a:buNone/>
            </a:pPr>
            <a:endParaRPr lang="nl-NL" sz="2400" dirty="0"/>
          </a:p>
          <a:p>
            <a:pPr marL="0" indent="0">
              <a:buNone/>
            </a:pPr>
            <a:r>
              <a:rPr lang="nl-NL" sz="2400" dirty="0"/>
              <a:t>Europees Examen</a:t>
            </a:r>
          </a:p>
          <a:p>
            <a:pPr marL="0" indent="0">
              <a:buNone/>
            </a:pPr>
            <a:r>
              <a:rPr lang="nl-NL" sz="2400" dirty="0"/>
              <a:t>Schriftelijk</a:t>
            </a:r>
          </a:p>
          <a:p>
            <a:pPr marL="0" indent="0">
              <a:buNone/>
            </a:pPr>
            <a:r>
              <a:rPr lang="nl-NL" sz="2400" dirty="0"/>
              <a:t>MCQ</a:t>
            </a:r>
          </a:p>
          <a:p>
            <a:pPr marL="0" indent="0">
              <a:buNone/>
            </a:pPr>
            <a:r>
              <a:rPr lang="nl-NL" sz="2400" dirty="0"/>
              <a:t>100 vragen</a:t>
            </a:r>
          </a:p>
          <a:p>
            <a:pPr marL="0" indent="0">
              <a:buNone/>
            </a:pPr>
            <a:r>
              <a:rPr lang="nl-NL" sz="2400" dirty="0"/>
              <a:t>via NM per land</a:t>
            </a:r>
          </a:p>
          <a:p>
            <a:pPr marL="0" indent="0">
              <a:buNone/>
            </a:pPr>
            <a:r>
              <a:rPr lang="nl-NL" sz="2400" dirty="0"/>
              <a:t>alleen lidstaten</a:t>
            </a:r>
          </a:p>
          <a:p>
            <a:pPr marL="0" indent="0">
              <a:buNone/>
            </a:pPr>
            <a:r>
              <a:rPr lang="nl-NL" sz="2400" dirty="0"/>
              <a:t>1 x / jaar</a:t>
            </a:r>
          </a:p>
          <a:p>
            <a:pPr marL="0" indent="0">
              <a:buNone/>
            </a:pPr>
            <a:r>
              <a:rPr lang="nl-NL" sz="2400" dirty="0"/>
              <a:t>fee 200 Euro (hierbij 1x herkansing)</a:t>
            </a:r>
          </a:p>
          <a:p>
            <a:pPr marL="0" indent="0">
              <a:buNone/>
            </a:pPr>
            <a:endParaRPr lang="nl-NL" sz="2400" dirty="0"/>
          </a:p>
          <a:p>
            <a:pPr marL="0" indent="0">
              <a:buNone/>
            </a:pPr>
            <a:endParaRPr lang="nl-NL" sz="2400" dirty="0"/>
          </a:p>
          <a:p>
            <a:pPr marL="0" indent="0">
              <a:buNone/>
            </a:pPr>
            <a:endParaRPr lang="nl-NL" sz="2400" dirty="0"/>
          </a:p>
        </p:txBody>
      </p:sp>
      <p:sp>
        <p:nvSpPr>
          <p:cNvPr id="3" name="Date Placeholder 2"/>
          <p:cNvSpPr>
            <a:spLocks noGrp="1"/>
          </p:cNvSpPr>
          <p:nvPr>
            <p:ph type="dt" sz="half" idx="10"/>
          </p:nvPr>
        </p:nvSpPr>
        <p:spPr/>
        <p:txBody>
          <a:bodyPr/>
          <a:lstStyle/>
          <a:p>
            <a:endParaRPr lang="nl-NL" dirty="0"/>
          </a:p>
        </p:txBody>
      </p:sp>
      <p:sp>
        <p:nvSpPr>
          <p:cNvPr id="4" name="Footer Placeholder 3"/>
          <p:cNvSpPr>
            <a:spLocks noGrp="1"/>
          </p:cNvSpPr>
          <p:nvPr>
            <p:ph type="ftr" sz="quarter" idx="11"/>
          </p:nvPr>
        </p:nvSpPr>
        <p:spPr/>
        <p:txBody>
          <a:bodyPr/>
          <a:lstStyle/>
          <a:p>
            <a:endParaRPr lang="nl-NL" dirty="0"/>
          </a:p>
        </p:txBody>
      </p:sp>
      <p:sp>
        <p:nvSpPr>
          <p:cNvPr id="6" name="Content Placeholder 5"/>
          <p:cNvSpPr>
            <a:spLocks noGrp="1"/>
          </p:cNvSpPr>
          <p:nvPr>
            <p:ph sz="half" idx="1"/>
          </p:nvPr>
        </p:nvSpPr>
        <p:spPr>
          <a:xfrm>
            <a:off x="8480652" y="4855256"/>
            <a:ext cx="2133826" cy="1866220"/>
          </a:xfrm>
        </p:spPr>
        <p:txBody>
          <a:bodyPr>
            <a:normAutofit fontScale="92500"/>
          </a:bodyPr>
          <a:lstStyle/>
          <a:p>
            <a:pPr marL="0" indent="0">
              <a:buNone/>
            </a:pPr>
            <a:r>
              <a:rPr lang="nl-NL" sz="1600" dirty="0"/>
              <a:t>Inleiding</a:t>
            </a:r>
          </a:p>
          <a:p>
            <a:pPr marL="0" indent="0">
              <a:buNone/>
            </a:pPr>
            <a:r>
              <a:rPr lang="nl-NL" sz="1600" dirty="0"/>
              <a:t>Revalidatiegeneeskunde</a:t>
            </a:r>
          </a:p>
          <a:p>
            <a:pPr marL="0" indent="0">
              <a:buNone/>
            </a:pPr>
            <a:r>
              <a:rPr lang="nl-NL" sz="1600" dirty="0"/>
              <a:t>Structuur </a:t>
            </a:r>
            <a:r>
              <a:rPr lang="nl-NL" sz="1600" dirty="0" err="1"/>
              <a:t>bodies</a:t>
            </a:r>
            <a:endParaRPr lang="nl-NL" sz="1600" dirty="0"/>
          </a:p>
          <a:p>
            <a:pPr marL="0" indent="0">
              <a:buNone/>
            </a:pPr>
            <a:r>
              <a:rPr lang="nl-NL" sz="1600" dirty="0"/>
              <a:t>Eigen rol</a:t>
            </a:r>
          </a:p>
          <a:p>
            <a:pPr marL="0" indent="0">
              <a:buNone/>
            </a:pPr>
            <a:r>
              <a:rPr lang="nl-NL" sz="1600" dirty="0"/>
              <a:t>Board activiteiten</a:t>
            </a:r>
          </a:p>
          <a:p>
            <a:pPr marL="0" indent="0">
              <a:buNone/>
            </a:pPr>
            <a:r>
              <a:rPr lang="nl-NL" sz="1600" b="1" u="sng" dirty="0">
                <a:solidFill>
                  <a:srgbClr val="FF0000"/>
                </a:solidFill>
              </a:rPr>
              <a:t>Examen</a:t>
            </a:r>
          </a:p>
          <a:p>
            <a:pPr marL="0" indent="0">
              <a:buNone/>
            </a:pPr>
            <a:endParaRPr lang="nl-NL" sz="1600" dirty="0"/>
          </a:p>
        </p:txBody>
      </p:sp>
      <p:pic>
        <p:nvPicPr>
          <p:cNvPr id="8" name="Afbeelding 7"/>
          <p:cNvPicPr>
            <a:picLocks noChangeAspect="1"/>
          </p:cNvPicPr>
          <p:nvPr/>
        </p:nvPicPr>
        <p:blipFill>
          <a:blip r:embed="rId3"/>
          <a:stretch>
            <a:fillRect/>
          </a:stretch>
        </p:blipFill>
        <p:spPr>
          <a:xfrm>
            <a:off x="10471255" y="0"/>
            <a:ext cx="1720745" cy="792994"/>
          </a:xfrm>
          <a:prstGeom prst="rect">
            <a:avLst/>
          </a:prstGeom>
        </p:spPr>
      </p:pic>
    </p:spTree>
    <p:extLst>
      <p:ext uri="{BB962C8B-B14F-4D97-AF65-F5344CB8AC3E}">
        <p14:creationId xmlns:p14="http://schemas.microsoft.com/office/powerpoint/2010/main" val="2598459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1879601" y="356961"/>
            <a:ext cx="8461828" cy="5999391"/>
          </a:xfrm>
        </p:spPr>
        <p:txBody>
          <a:bodyPr>
            <a:normAutofit fontScale="92500"/>
          </a:bodyPr>
          <a:lstStyle/>
          <a:p>
            <a:pPr marL="0" indent="0">
              <a:buNone/>
            </a:pPr>
            <a:endParaRPr lang="nl-NL" sz="2400" dirty="0"/>
          </a:p>
          <a:p>
            <a:pPr marL="0" indent="0">
              <a:buNone/>
            </a:pPr>
            <a:r>
              <a:rPr lang="nl-NL" sz="2400" dirty="0"/>
              <a:t>UEMS PRM</a:t>
            </a:r>
          </a:p>
          <a:p>
            <a:pPr marL="342900" lvl="1" indent="0">
              <a:buNone/>
            </a:pPr>
            <a:r>
              <a:rPr lang="nl-NL" sz="2400" dirty="0"/>
              <a:t>Board PRM activiteit</a:t>
            </a:r>
          </a:p>
          <a:p>
            <a:pPr marL="0" indent="0">
              <a:buNone/>
            </a:pPr>
            <a:endParaRPr lang="nl-NL" sz="2400" dirty="0"/>
          </a:p>
          <a:p>
            <a:pPr marL="0" indent="0">
              <a:buNone/>
            </a:pPr>
            <a:r>
              <a:rPr lang="nl-NL" sz="2400" b="1" dirty="0"/>
              <a:t>UEMS PRM Board </a:t>
            </a:r>
            <a:r>
              <a:rPr lang="nl-NL" sz="2400" b="1" dirty="0" err="1"/>
              <a:t>Exam</a:t>
            </a:r>
            <a:r>
              <a:rPr lang="nl-NL" sz="2400" b="1" dirty="0"/>
              <a:t> </a:t>
            </a:r>
            <a:endParaRPr lang="nl-NL" sz="2400" dirty="0"/>
          </a:p>
          <a:p>
            <a:r>
              <a:rPr lang="nl-NL" sz="2400" dirty="0"/>
              <a:t>Question Bank Group</a:t>
            </a:r>
          </a:p>
          <a:p>
            <a:r>
              <a:rPr lang="nl-NL" sz="2400" dirty="0"/>
              <a:t>Jury</a:t>
            </a:r>
          </a:p>
          <a:p>
            <a:endParaRPr lang="nl-NL" sz="2400" dirty="0"/>
          </a:p>
          <a:p>
            <a:pPr marL="0" indent="0">
              <a:buNone/>
            </a:pPr>
            <a:r>
              <a:rPr lang="nl-NL" sz="2400" dirty="0"/>
              <a:t>Waardering </a:t>
            </a:r>
          </a:p>
          <a:p>
            <a:r>
              <a:rPr lang="nl-NL" sz="2400" dirty="0"/>
              <a:t>Zwitserland </a:t>
            </a:r>
            <a:r>
              <a:rPr lang="nl-NL" sz="2400" b="1" dirty="0"/>
              <a:t>verplicht !</a:t>
            </a:r>
          </a:p>
          <a:p>
            <a:r>
              <a:rPr lang="nl-NL" sz="2400" dirty="0"/>
              <a:t>als onderdeel van nationale certificering (UK optie)</a:t>
            </a:r>
          </a:p>
          <a:p>
            <a:r>
              <a:rPr lang="nl-NL" sz="2400" dirty="0"/>
              <a:t>Nederland ?!</a:t>
            </a:r>
          </a:p>
          <a:p>
            <a:endParaRPr lang="nl-NL" sz="2400" dirty="0"/>
          </a:p>
          <a:p>
            <a:r>
              <a:rPr lang="nl-NL" sz="2400" dirty="0"/>
              <a:t>waardering Midden en Verre Oosten</a:t>
            </a:r>
          </a:p>
          <a:p>
            <a:pPr marL="0" indent="0">
              <a:buNone/>
            </a:pPr>
            <a:endParaRPr lang="nl-NL" sz="2400" dirty="0"/>
          </a:p>
          <a:p>
            <a:pPr marL="0" indent="0">
              <a:buNone/>
            </a:pPr>
            <a:endParaRPr lang="nl-NL" sz="2400" dirty="0"/>
          </a:p>
          <a:p>
            <a:pPr marL="0" indent="0">
              <a:buNone/>
            </a:pPr>
            <a:endParaRPr lang="nl-NL" sz="2400" dirty="0"/>
          </a:p>
        </p:txBody>
      </p:sp>
      <p:sp>
        <p:nvSpPr>
          <p:cNvPr id="3" name="Date Placeholder 2"/>
          <p:cNvSpPr>
            <a:spLocks noGrp="1"/>
          </p:cNvSpPr>
          <p:nvPr>
            <p:ph type="dt" sz="half" idx="10"/>
          </p:nvPr>
        </p:nvSpPr>
        <p:spPr/>
        <p:txBody>
          <a:bodyPr/>
          <a:lstStyle/>
          <a:p>
            <a:fld id="{F103A985-5E7A-4DED-BB9C-D13CDF2D40DE}" type="datetime1">
              <a:rPr lang="nl-NL" smtClean="0"/>
              <a:t>22/09/16</a:t>
            </a:fld>
            <a:endParaRPr lang="nl-NL"/>
          </a:p>
        </p:txBody>
      </p:sp>
      <p:sp>
        <p:nvSpPr>
          <p:cNvPr id="4" name="Footer Placeholder 3"/>
          <p:cNvSpPr>
            <a:spLocks noGrp="1"/>
          </p:cNvSpPr>
          <p:nvPr>
            <p:ph type="ftr" sz="quarter" idx="11"/>
          </p:nvPr>
        </p:nvSpPr>
        <p:spPr/>
        <p:txBody>
          <a:bodyPr/>
          <a:lstStyle/>
          <a:p>
            <a:r>
              <a:rPr lang="nl-NL"/>
              <a:t>RAAD OPLEIDING</a:t>
            </a:r>
            <a:endParaRPr lang="nl-NL" dirty="0"/>
          </a:p>
        </p:txBody>
      </p:sp>
      <p:sp>
        <p:nvSpPr>
          <p:cNvPr id="6" name="Content Placeholder 5"/>
          <p:cNvSpPr>
            <a:spLocks noGrp="1"/>
          </p:cNvSpPr>
          <p:nvPr>
            <p:ph sz="half" idx="1"/>
          </p:nvPr>
        </p:nvSpPr>
        <p:spPr>
          <a:xfrm>
            <a:off x="8480652" y="4855256"/>
            <a:ext cx="2133826" cy="1866220"/>
          </a:xfrm>
        </p:spPr>
        <p:txBody>
          <a:bodyPr>
            <a:normAutofit fontScale="92500"/>
          </a:bodyPr>
          <a:lstStyle/>
          <a:p>
            <a:pPr marL="0" indent="0">
              <a:buNone/>
            </a:pPr>
            <a:r>
              <a:rPr lang="nl-NL" sz="1600" dirty="0"/>
              <a:t>Inleiding</a:t>
            </a:r>
          </a:p>
          <a:p>
            <a:pPr marL="0" indent="0">
              <a:buNone/>
            </a:pPr>
            <a:r>
              <a:rPr lang="nl-NL" sz="1600" dirty="0"/>
              <a:t>Revalidatiegeneeskunde</a:t>
            </a:r>
          </a:p>
          <a:p>
            <a:pPr marL="0" indent="0">
              <a:buNone/>
            </a:pPr>
            <a:r>
              <a:rPr lang="nl-NL" sz="1600" dirty="0"/>
              <a:t>Structuur </a:t>
            </a:r>
            <a:r>
              <a:rPr lang="nl-NL" sz="1600" dirty="0" err="1"/>
              <a:t>bodies</a:t>
            </a:r>
            <a:endParaRPr lang="nl-NL" sz="1600" dirty="0"/>
          </a:p>
          <a:p>
            <a:pPr marL="0" indent="0">
              <a:buNone/>
            </a:pPr>
            <a:r>
              <a:rPr lang="nl-NL" sz="1600" dirty="0"/>
              <a:t>Eigen rol</a:t>
            </a:r>
          </a:p>
          <a:p>
            <a:pPr marL="0" indent="0">
              <a:buNone/>
            </a:pPr>
            <a:r>
              <a:rPr lang="nl-NL" sz="1600" dirty="0"/>
              <a:t>Board</a:t>
            </a:r>
            <a:r>
              <a:rPr lang="nl-NL" sz="1600" b="1" u="sng" dirty="0"/>
              <a:t> </a:t>
            </a:r>
            <a:r>
              <a:rPr lang="nl-NL" sz="1600" dirty="0"/>
              <a:t>activiteiten</a:t>
            </a:r>
          </a:p>
          <a:p>
            <a:pPr marL="0" indent="0">
              <a:buNone/>
            </a:pPr>
            <a:r>
              <a:rPr lang="nl-NL" sz="1600" b="1" u="sng" dirty="0">
                <a:solidFill>
                  <a:srgbClr val="FF0000"/>
                </a:solidFill>
              </a:rPr>
              <a:t>Examen</a:t>
            </a:r>
          </a:p>
          <a:p>
            <a:pPr marL="0" indent="0">
              <a:buNone/>
            </a:pPr>
            <a:endParaRPr lang="nl-NL" sz="1600" dirty="0"/>
          </a:p>
        </p:txBody>
      </p:sp>
      <p:pic>
        <p:nvPicPr>
          <p:cNvPr id="8" name="Afbeelding 7"/>
          <p:cNvPicPr>
            <a:picLocks noChangeAspect="1"/>
          </p:cNvPicPr>
          <p:nvPr/>
        </p:nvPicPr>
        <p:blipFill>
          <a:blip r:embed="rId3"/>
          <a:stretch>
            <a:fillRect/>
          </a:stretch>
        </p:blipFill>
        <p:spPr>
          <a:xfrm>
            <a:off x="10471255" y="0"/>
            <a:ext cx="1720745" cy="792994"/>
          </a:xfrm>
          <a:prstGeom prst="rect">
            <a:avLst/>
          </a:prstGeom>
        </p:spPr>
      </p:pic>
    </p:spTree>
    <p:extLst>
      <p:ext uri="{BB962C8B-B14F-4D97-AF65-F5344CB8AC3E}">
        <p14:creationId xmlns:p14="http://schemas.microsoft.com/office/powerpoint/2010/main" val="2096316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Pauze</a:t>
            </a:r>
          </a:p>
        </p:txBody>
      </p:sp>
      <p:sp>
        <p:nvSpPr>
          <p:cNvPr id="3" name="Tijdelijke aanduiding voor inhoud 2"/>
          <p:cNvSpPr>
            <a:spLocks noGrp="1"/>
          </p:cNvSpPr>
          <p:nvPr>
            <p:ph idx="1"/>
          </p:nvPr>
        </p:nvSpPr>
        <p:spPr/>
        <p:txBody>
          <a:bodyPr/>
          <a:lstStyle/>
          <a:p>
            <a:endParaRPr lang="nl-NL" dirty="0"/>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99785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Stellingen</a:t>
            </a:r>
          </a:p>
        </p:txBody>
      </p:sp>
      <p:sp>
        <p:nvSpPr>
          <p:cNvPr id="3" name="Tijdelijke aanduiding voor inhoud 2"/>
          <p:cNvSpPr>
            <a:spLocks noGrp="1"/>
          </p:cNvSpPr>
          <p:nvPr>
            <p:ph idx="1"/>
          </p:nvPr>
        </p:nvSpPr>
        <p:spPr/>
        <p:txBody>
          <a:bodyPr/>
          <a:lstStyle/>
          <a:p>
            <a:pPr marL="685800" indent="-457200">
              <a:lnSpc>
                <a:spcPct val="105000"/>
              </a:lnSpc>
              <a:spcAft>
                <a:spcPts val="0"/>
              </a:spcAft>
              <a:buAutoNum type="arabicPeriod"/>
            </a:pPr>
            <a:r>
              <a:rPr lang="nl-NL" dirty="0">
                <a:latin typeface="Calibri" panose="020F0502020204030204" pitchFamily="34" charset="0"/>
                <a:ea typeface="Calibri" panose="020F0502020204030204" pitchFamily="34" charset="0"/>
                <a:cs typeface="Times New Roman" panose="02020603050405020304" pitchFamily="18" charset="0"/>
              </a:rPr>
              <a:t>Iraniërs en andere niet-EU landen moeten worden toegelaten tot de Europese examens van de UEMS-secties. </a:t>
            </a:r>
            <a:r>
              <a:rPr lang="nl-NL" sz="1050" dirty="0">
                <a:latin typeface="Calibri" panose="020F0502020204030204" pitchFamily="34" charset="0"/>
                <a:ea typeface="Calibri" panose="020F0502020204030204" pitchFamily="34" charset="0"/>
                <a:cs typeface="Times New Roman" panose="02020603050405020304" pitchFamily="18" charset="0"/>
              </a:rPr>
              <a:t>*</a:t>
            </a:r>
            <a:r>
              <a:rPr lang="nl-NL" sz="1000" dirty="0">
                <a:latin typeface="Calibri" panose="020F0502020204030204" pitchFamily="34" charset="0"/>
                <a:ea typeface="Calibri" panose="020F0502020204030204" pitchFamily="34" charset="0"/>
                <a:cs typeface="Times New Roman" panose="02020603050405020304" pitchFamily="18" charset="0"/>
              </a:rPr>
              <a:t>Zie ook bijlagen in e-mail met programma</a:t>
            </a:r>
            <a:endParaRPr lang="nl-NL" dirty="0">
              <a:latin typeface="Calibri" panose="020F0502020204030204" pitchFamily="34" charset="0"/>
              <a:ea typeface="Calibri" panose="020F0502020204030204" pitchFamily="34" charset="0"/>
              <a:cs typeface="Times New Roman" panose="02020603050405020304" pitchFamily="18" charset="0"/>
            </a:endParaRPr>
          </a:p>
          <a:p>
            <a:pPr marL="685800" indent="-457200">
              <a:lnSpc>
                <a:spcPct val="105000"/>
              </a:lnSpc>
              <a:spcAft>
                <a:spcPts val="0"/>
              </a:spcAft>
              <a:buAutoNum type="arabicPeriod"/>
            </a:pPr>
            <a:endParaRPr lang="nl-NL" dirty="0">
              <a:latin typeface="Calibri" panose="020F0502020204030204" pitchFamily="34" charset="0"/>
              <a:ea typeface="Calibri" panose="020F0502020204030204" pitchFamily="34" charset="0"/>
              <a:cs typeface="Times New Roman" panose="02020603050405020304" pitchFamily="18" charset="0"/>
            </a:endParaRPr>
          </a:p>
          <a:p>
            <a:pPr marL="685800" indent="-457200">
              <a:lnSpc>
                <a:spcPct val="105000"/>
              </a:lnSpc>
              <a:spcAft>
                <a:spcPts val="0"/>
              </a:spcAft>
              <a:buAutoNum type="arabicPeriod"/>
            </a:pPr>
            <a:r>
              <a:rPr lang="nl-NL" dirty="0">
                <a:latin typeface="Calibri" panose="020F0502020204030204" pitchFamily="34" charset="0"/>
                <a:ea typeface="Calibri" panose="020F0502020204030204" pitchFamily="34" charset="0"/>
                <a:cs typeface="Times New Roman" panose="02020603050405020304" pitchFamily="18" charset="0"/>
              </a:rPr>
              <a:t>Harmonisatie van de opleidingseisen (en -duur): goed streven of misplaatste Europese bemoeizucht?</a:t>
            </a:r>
          </a:p>
          <a:p>
            <a:pPr marL="685800" indent="-457200">
              <a:lnSpc>
                <a:spcPct val="105000"/>
              </a:lnSpc>
              <a:spcAft>
                <a:spcPts val="0"/>
              </a:spcAft>
              <a:buAutoNum type="arabicPeriod"/>
            </a:pPr>
            <a:endParaRPr lang="nl-NL" dirty="0">
              <a:latin typeface="Calibri" panose="020F0502020204030204" pitchFamily="34" charset="0"/>
              <a:ea typeface="Calibri" panose="020F0502020204030204" pitchFamily="34" charset="0"/>
              <a:cs typeface="Times New Roman" panose="02020603050405020304" pitchFamily="18" charset="0"/>
            </a:endParaRPr>
          </a:p>
          <a:p>
            <a:pPr marL="685800" indent="-457200">
              <a:lnSpc>
                <a:spcPct val="105000"/>
              </a:lnSpc>
              <a:spcAft>
                <a:spcPts val="0"/>
              </a:spcAft>
              <a:buAutoNum type="arabicPeriod"/>
            </a:pPr>
            <a:r>
              <a:rPr lang="nl-NL" dirty="0">
                <a:latin typeface="Calibri" panose="020F0502020204030204" pitchFamily="34" charset="0"/>
                <a:ea typeface="Calibri" panose="020F0502020204030204" pitchFamily="34" charset="0"/>
                <a:cs typeface="Times New Roman" panose="02020603050405020304" pitchFamily="18" charset="0"/>
              </a:rPr>
              <a:t>De rol van de Federatie binnen UEMS moet worden uitgebreid of afgebouwd.</a:t>
            </a:r>
          </a:p>
          <a:p>
            <a:pPr marL="685800" indent="-457200">
              <a:lnSpc>
                <a:spcPct val="105000"/>
              </a:lnSpc>
              <a:spcAft>
                <a:spcPts val="0"/>
              </a:spcAft>
              <a:buAutoNum type="arabicPeriod"/>
            </a:pPr>
            <a:endParaRPr lang="nl-NL" dirty="0">
              <a:latin typeface="Calibri" panose="020F0502020204030204" pitchFamily="34" charset="0"/>
              <a:ea typeface="Calibri" panose="020F0502020204030204" pitchFamily="34" charset="0"/>
              <a:cs typeface="Times New Roman" panose="02020603050405020304" pitchFamily="18" charset="0"/>
            </a:endParaRPr>
          </a:p>
          <a:p>
            <a:pPr marL="685800" indent="-457200">
              <a:lnSpc>
                <a:spcPct val="105000"/>
              </a:lnSpc>
              <a:spcAft>
                <a:spcPts val="0"/>
              </a:spcAft>
              <a:buAutoNum type="arabicPeriod"/>
            </a:pPr>
            <a:r>
              <a:rPr lang="nl-NL" dirty="0">
                <a:latin typeface="Calibri" panose="020F0502020204030204" pitchFamily="34" charset="0"/>
                <a:ea typeface="Calibri" panose="020F0502020204030204" pitchFamily="34" charset="0"/>
                <a:cs typeface="Times New Roman" panose="02020603050405020304" pitchFamily="18" charset="0"/>
              </a:rPr>
              <a:t>Nederland, als gidsland in opleiden, moet leverancier worden van medisch specialisten aan Europa.</a:t>
            </a:r>
          </a:p>
          <a:p>
            <a:endParaRPr lang="nl-NL" dirty="0"/>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366249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Discussie - Stelling 1</a:t>
            </a:r>
          </a:p>
        </p:txBody>
      </p:sp>
      <p:sp>
        <p:nvSpPr>
          <p:cNvPr id="3" name="Tijdelijke aanduiding voor inhoud 2"/>
          <p:cNvSpPr>
            <a:spLocks noGrp="1"/>
          </p:cNvSpPr>
          <p:nvPr>
            <p:ph idx="1"/>
          </p:nvPr>
        </p:nvSpPr>
        <p:spPr>
          <a:xfrm>
            <a:off x="813586" y="1600201"/>
            <a:ext cx="10972800" cy="4244545"/>
          </a:xfrm>
        </p:spPr>
        <p:txBody>
          <a:bodyPr/>
          <a:lstStyle/>
          <a:p>
            <a:pPr marL="0" indent="0">
              <a:buNone/>
            </a:pPr>
            <a:r>
              <a:rPr lang="nl-NL" sz="4400" dirty="0">
                <a:latin typeface="Calibri" panose="020F0502020204030204" pitchFamily="34" charset="0"/>
                <a:ea typeface="Calibri" panose="020F0502020204030204" pitchFamily="34" charset="0"/>
                <a:cs typeface="Times New Roman" panose="02020603050405020304" pitchFamily="18" charset="0"/>
              </a:rPr>
              <a:t>Iraniërs en andere niet-EU landen moeten worden toegelaten tot de Europese examens van de UEMS-secties.</a:t>
            </a:r>
          </a:p>
          <a:p>
            <a:endParaRPr lang="nl-NL" dirty="0"/>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1888981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Discussie - Stelling 2</a:t>
            </a:r>
          </a:p>
        </p:txBody>
      </p:sp>
      <p:sp>
        <p:nvSpPr>
          <p:cNvPr id="3" name="Tijdelijke aanduiding voor inhoud 2"/>
          <p:cNvSpPr>
            <a:spLocks noGrp="1"/>
          </p:cNvSpPr>
          <p:nvPr>
            <p:ph idx="1"/>
          </p:nvPr>
        </p:nvSpPr>
        <p:spPr/>
        <p:txBody>
          <a:bodyPr/>
          <a:lstStyle/>
          <a:p>
            <a:pPr marL="228600" indent="0">
              <a:lnSpc>
                <a:spcPct val="105000"/>
              </a:lnSpc>
              <a:spcAft>
                <a:spcPts val="0"/>
              </a:spcAft>
              <a:buNone/>
            </a:pPr>
            <a:r>
              <a:rPr lang="nl-NL" sz="4400" dirty="0">
                <a:latin typeface="Calibri" panose="020F0502020204030204" pitchFamily="34" charset="0"/>
                <a:ea typeface="Calibri" panose="020F0502020204030204" pitchFamily="34" charset="0"/>
                <a:cs typeface="Times New Roman" panose="02020603050405020304" pitchFamily="18" charset="0"/>
              </a:rPr>
              <a:t>Harmonisatie van de opleidingseisen (en -duur): goed streven of misplaatste Europese bemoeizucht?</a:t>
            </a:r>
          </a:p>
          <a:p>
            <a:endParaRPr lang="nl-NL" dirty="0"/>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40303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Discussie - Stelling 3</a:t>
            </a:r>
          </a:p>
        </p:txBody>
      </p:sp>
      <p:sp>
        <p:nvSpPr>
          <p:cNvPr id="3" name="Tijdelijke aanduiding voor inhoud 2"/>
          <p:cNvSpPr>
            <a:spLocks noGrp="1"/>
          </p:cNvSpPr>
          <p:nvPr>
            <p:ph idx="1"/>
          </p:nvPr>
        </p:nvSpPr>
        <p:spPr>
          <a:xfrm>
            <a:off x="609600" y="1600201"/>
            <a:ext cx="10972800" cy="1697635"/>
          </a:xfrm>
        </p:spPr>
        <p:txBody>
          <a:bodyPr/>
          <a:lstStyle/>
          <a:p>
            <a:pPr marL="228600" indent="0">
              <a:lnSpc>
                <a:spcPct val="105000"/>
              </a:lnSpc>
              <a:spcAft>
                <a:spcPts val="0"/>
              </a:spcAft>
              <a:buNone/>
            </a:pPr>
            <a:r>
              <a:rPr lang="nl-NL" sz="4400" dirty="0">
                <a:latin typeface="Calibri" panose="020F0502020204030204" pitchFamily="34" charset="0"/>
                <a:ea typeface="Calibri" panose="020F0502020204030204" pitchFamily="34" charset="0"/>
                <a:cs typeface="Times New Roman" panose="02020603050405020304" pitchFamily="18" charset="0"/>
              </a:rPr>
              <a:t>De rol van de Federatie binnen UEMS moet worden uitgebreid of afgebouwd.</a:t>
            </a:r>
          </a:p>
          <a:p>
            <a:endParaRPr lang="nl-NL" dirty="0"/>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4135592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Discussie - Stelling 4</a:t>
            </a:r>
          </a:p>
        </p:txBody>
      </p:sp>
      <p:sp>
        <p:nvSpPr>
          <p:cNvPr id="3" name="Tijdelijke aanduiding voor inhoud 2"/>
          <p:cNvSpPr>
            <a:spLocks noGrp="1"/>
          </p:cNvSpPr>
          <p:nvPr>
            <p:ph idx="1"/>
          </p:nvPr>
        </p:nvSpPr>
        <p:spPr>
          <a:xfrm>
            <a:off x="609600" y="1600201"/>
            <a:ext cx="10972800" cy="1697635"/>
          </a:xfrm>
        </p:spPr>
        <p:txBody>
          <a:bodyPr>
            <a:normAutofit fontScale="92500" lnSpcReduction="20000"/>
          </a:bodyPr>
          <a:lstStyle/>
          <a:p>
            <a:pPr marL="228600" indent="0">
              <a:lnSpc>
                <a:spcPct val="105000"/>
              </a:lnSpc>
              <a:spcAft>
                <a:spcPts val="0"/>
              </a:spcAft>
              <a:buNone/>
            </a:pPr>
            <a:r>
              <a:rPr lang="nl-NL" sz="4400" dirty="0">
                <a:latin typeface="Calibri" panose="020F0502020204030204" pitchFamily="34" charset="0"/>
                <a:ea typeface="Calibri" panose="020F0502020204030204" pitchFamily="34" charset="0"/>
                <a:cs typeface="Times New Roman" panose="02020603050405020304" pitchFamily="18" charset="0"/>
              </a:rPr>
              <a:t>Nederland, als gidsland in opleiden, moet leverancier worden van medisch specialisten aan Europa.</a:t>
            </a:r>
          </a:p>
          <a:p>
            <a:endParaRPr lang="nl-NL" dirty="0"/>
          </a:p>
        </p:txBody>
      </p:sp>
      <p:pic>
        <p:nvPicPr>
          <p:cNvPr id="4" name="Afbeelding 3"/>
          <p:cNvPicPr>
            <a:picLocks noChangeAspect="1"/>
          </p:cNvPicPr>
          <p:nvPr/>
        </p:nvPicPr>
        <p:blipFill>
          <a:blip r:embed="rId2"/>
          <a:stretch>
            <a:fillRect/>
          </a:stretch>
        </p:blipFill>
        <p:spPr>
          <a:xfrm>
            <a:off x="10471255" y="0"/>
            <a:ext cx="1720745" cy="792994"/>
          </a:xfrm>
          <a:prstGeom prst="rect">
            <a:avLst/>
          </a:prstGeom>
        </p:spPr>
      </p:pic>
    </p:spTree>
    <p:extLst>
      <p:ext uri="{BB962C8B-B14F-4D97-AF65-F5344CB8AC3E}">
        <p14:creationId xmlns:p14="http://schemas.microsoft.com/office/powerpoint/2010/main" val="396994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Rondvraag</a:t>
            </a:r>
          </a:p>
        </p:txBody>
      </p:sp>
      <p:sp>
        <p:nvSpPr>
          <p:cNvPr id="3" name="Tijdelijke aanduiding voor inhoud 2"/>
          <p:cNvSpPr>
            <a:spLocks noGrp="1"/>
          </p:cNvSpPr>
          <p:nvPr>
            <p:ph idx="1"/>
          </p:nvPr>
        </p:nvSpPr>
        <p:spPr/>
        <p:txBody>
          <a:bodyPr/>
          <a:lstStyle/>
          <a:p>
            <a:r>
              <a:rPr lang="nl-NL" dirty="0" err="1">
                <a:hlinkClick r:id="rId2"/>
              </a:rPr>
              <a:t>Individualisation</a:t>
            </a:r>
            <a:r>
              <a:rPr lang="nl-NL" dirty="0">
                <a:hlinkClick r:id="rId2"/>
              </a:rPr>
              <a:t> of training </a:t>
            </a:r>
            <a:r>
              <a:rPr lang="nl-NL" dirty="0" err="1">
                <a:hlinkClick r:id="rId2"/>
              </a:rPr>
              <a:t>duration</a:t>
            </a:r>
            <a:r>
              <a:rPr lang="nl-NL" dirty="0">
                <a:hlinkClick r:id="rId2"/>
              </a:rPr>
              <a:t> in </a:t>
            </a:r>
            <a:r>
              <a:rPr lang="nl-NL" dirty="0" err="1">
                <a:hlinkClick r:id="rId2"/>
              </a:rPr>
              <a:t>the</a:t>
            </a:r>
            <a:r>
              <a:rPr lang="nl-NL" dirty="0">
                <a:hlinkClick r:id="rId2"/>
              </a:rPr>
              <a:t> Netherlands</a:t>
            </a:r>
            <a:endParaRPr lang="nl-NL" dirty="0"/>
          </a:p>
        </p:txBody>
      </p:sp>
      <p:pic>
        <p:nvPicPr>
          <p:cNvPr id="4" name="Afbeelding 3"/>
          <p:cNvPicPr>
            <a:picLocks noChangeAspect="1"/>
          </p:cNvPicPr>
          <p:nvPr/>
        </p:nvPicPr>
        <p:blipFill>
          <a:blip r:embed="rId3"/>
          <a:stretch>
            <a:fillRect/>
          </a:stretch>
        </p:blipFill>
        <p:spPr>
          <a:xfrm>
            <a:off x="10471255" y="0"/>
            <a:ext cx="1720745" cy="792994"/>
          </a:xfrm>
          <a:prstGeom prst="rect">
            <a:avLst/>
          </a:prstGeom>
        </p:spPr>
      </p:pic>
    </p:spTree>
    <p:extLst>
      <p:ext uri="{BB962C8B-B14F-4D97-AF65-F5344CB8AC3E}">
        <p14:creationId xmlns:p14="http://schemas.microsoft.com/office/powerpoint/2010/main" val="345852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4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MS breedbeeld">
  <a:themeElements>
    <a:clrScheme name="Aangepast 2">
      <a:dk1>
        <a:srgbClr val="03273D"/>
      </a:dk1>
      <a:lt1>
        <a:srgbClr val="FFFFFF"/>
      </a:lt1>
      <a:dk2>
        <a:srgbClr val="14A0C0"/>
      </a:dk2>
      <a:lt2>
        <a:srgbClr val="6C004B"/>
      </a:lt2>
      <a:accent1>
        <a:srgbClr val="5E6B72"/>
      </a:accent1>
      <a:accent2>
        <a:srgbClr val="D2D9DD"/>
      </a:accent2>
      <a:accent3>
        <a:srgbClr val="A9B3B9"/>
      </a:accent3>
      <a:accent4>
        <a:srgbClr val="828E95"/>
      </a:accent4>
      <a:accent5>
        <a:srgbClr val="E33771"/>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FMS breedbeeld" id="{CC10B692-5CFB-4D47-9750-D5328700CD35}" vid="{2EB1FF03-5E3F-D240-A3EE-BAA7E5D84062}"/>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AC2EE69CEF51438889CAD2ADF53293" ma:contentTypeVersion="2" ma:contentTypeDescription="Een nieuw document maken." ma:contentTypeScope="" ma:versionID="ebcf2cfc1a487c2bb39cb377b2fb9653">
  <xsd:schema xmlns:xsd="http://www.w3.org/2001/XMLSchema" xmlns:xs="http://www.w3.org/2001/XMLSchema" xmlns:p="http://schemas.microsoft.com/office/2006/metadata/properties" xmlns:ns2="b5da9b9b-1d6d-4fbc-802c-8b85420c82a3" targetNamespace="http://schemas.microsoft.com/office/2006/metadata/properties" ma:root="true" ma:fieldsID="ba065f0948f5b6bdb7fd73d96c45203b" ns2:_="">
    <xsd:import namespace="b5da9b9b-1d6d-4fbc-802c-8b85420c82a3"/>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da9b9b-1d6d-4fbc-802c-8b85420c82a3"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5da9b9b-1d6d-4fbc-802c-8b85420c82a3">
      <UserInfo>
        <DisplayName>Lilian Jansen</DisplayName>
        <AccountId>26</AccountId>
        <AccountType/>
      </UserInfo>
      <UserInfo>
        <DisplayName>Dorinda Maas</DisplayName>
        <AccountId>23</AccountId>
        <AccountType/>
      </UserInfo>
      <UserInfo>
        <DisplayName>Bart Heesen</DisplayName>
        <AccountId>11</AccountId>
        <AccountType/>
      </UserInfo>
      <UserInfo>
        <DisplayName>Huib Cense</DisplayName>
        <AccountId>53</AccountId>
        <AccountType/>
      </UserInfo>
      <UserInfo>
        <DisplayName>Jorn van der Ent</DisplayName>
        <AccountId>25</AccountId>
        <AccountType/>
      </UserInfo>
      <UserInfo>
        <DisplayName>Jitske Haagsma</DisplayName>
        <AccountId>27</AccountId>
        <AccountType/>
      </UserInfo>
      <UserInfo>
        <DisplayName>Vanessa Rompelberg</DisplayName>
        <AccountId>28</AccountId>
        <AccountType/>
      </UserInfo>
      <UserInfo>
        <DisplayName>Sandra Schoonderwoerd</DisplayName>
        <AccountId>22</AccountId>
        <AccountType/>
      </UserInfo>
      <UserInfo>
        <DisplayName>Cindy van Schendel</DisplayName>
        <AccountId>31</AccountId>
        <AccountType/>
      </UserInfo>
      <UserInfo>
        <DisplayName>Ramona Pauwels</DisplayName>
        <AccountId>42</AccountId>
        <AccountType/>
      </UserInfo>
      <UserInfo>
        <DisplayName>Mirjam F. van Baarzel</DisplayName>
        <AccountId>61</AccountId>
        <AccountType/>
      </UserInfo>
      <UserInfo>
        <DisplayName>Adriaan Taselaar</DisplayName>
        <AccountId>57</AccountId>
        <AccountType/>
      </UserInfo>
      <UserInfo>
        <DisplayName>Vivienne Schelfhout</DisplayName>
        <AccountId>75</AccountId>
        <AccountType/>
      </UserInfo>
      <UserInfo>
        <DisplayName>Dieudonné Trip</DisplayName>
        <AccountId>89</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6A8D76-EDEE-4A38-9A96-FD853147F5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da9b9b-1d6d-4fbc-802c-8b85420c82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28F6AF-3A4A-474D-97E6-6663563A7953}">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b5da9b9b-1d6d-4fbc-802c-8b85420c82a3"/>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4A65A883-649F-474F-A301-7DE498261A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10230</TotalTime>
  <Words>2271</Words>
  <Application>Microsoft Macintosh PowerPoint</Application>
  <PresentationFormat>Custom</PresentationFormat>
  <Paragraphs>359</Paragraphs>
  <Slides>50</Slides>
  <Notes>8</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FMS breedbeeld</vt:lpstr>
      <vt:lpstr>Federatie  Medisch Specialisten </vt:lpstr>
      <vt:lpstr>Programma</vt:lpstr>
      <vt:lpstr>Inleiding</vt:lpstr>
      <vt:lpstr>Inleiding</vt:lpstr>
      <vt:lpstr>Voorstelronde</vt:lpstr>
      <vt:lpstr>Presentatie Willem van den Wijngaart</vt:lpstr>
      <vt:lpstr>UEMS </vt:lpstr>
      <vt:lpstr>What is UEMS</vt:lpstr>
      <vt:lpstr>Objectives</vt:lpstr>
      <vt:lpstr>Activities</vt:lpstr>
      <vt:lpstr>Countries</vt:lpstr>
      <vt:lpstr>Projects</vt:lpstr>
      <vt:lpstr>Representation of medical specialities</vt:lpstr>
      <vt:lpstr>Advantages</vt:lpstr>
      <vt:lpstr>Structure</vt:lpstr>
      <vt:lpstr>Sections</vt:lpstr>
      <vt:lpstr>Boards</vt:lpstr>
      <vt:lpstr>Multidisiplinary Joint Committee</vt:lpstr>
      <vt:lpstr>Divisions</vt:lpstr>
      <vt:lpstr>EACCME</vt:lpstr>
      <vt:lpstr>National Acceditation Authorities (NAA)</vt:lpstr>
      <vt:lpstr>EACCME</vt:lpstr>
      <vt:lpstr>CESMA</vt:lpstr>
      <vt:lpstr>ECAMSQ</vt:lpstr>
      <vt:lpstr>Training Charter</vt:lpstr>
      <vt:lpstr>Chapter 6 /ETR </vt:lpstr>
      <vt:lpstr>European Examinations</vt:lpstr>
      <vt:lpstr>Legal standing of European Diplomas</vt:lpstr>
      <vt:lpstr>Presentatie Wim Janssen</vt:lpstr>
      <vt:lpstr> EUROPA</vt:lpstr>
      <vt:lpstr>PowerPoint Presentation</vt:lpstr>
      <vt:lpstr>PowerPoint Presentation</vt:lpstr>
      <vt:lpstr>PowerPoint Presentation</vt:lpstr>
      <vt:lpstr>PowerPoint Presentation</vt:lpstr>
      <vt:lpstr>UEMS Council  and UEMS PRM </vt:lpstr>
      <vt:lpstr>      Structuur Internationale Bodies  Dutch European Mondial</vt:lpstr>
      <vt:lpstr>PowerPoint Presentation</vt:lpstr>
      <vt:lpstr>PowerPoint Presentation</vt:lpstr>
      <vt:lpstr> stelling   IN NEED OF A COMMON LANGUAGE IN EUROPE</vt:lpstr>
      <vt:lpstr>Nederlandse &lt;&gt; Europese Accreditatie</vt:lpstr>
      <vt:lpstr>PowerPoint Presentation</vt:lpstr>
      <vt:lpstr>PowerPoint Presentation</vt:lpstr>
      <vt:lpstr>Pauze</vt:lpstr>
      <vt:lpstr>Stellingen</vt:lpstr>
      <vt:lpstr>Discussie - Stelling 1</vt:lpstr>
      <vt:lpstr>Discussie - Stelling 2</vt:lpstr>
      <vt:lpstr>Discussie - Stelling 3</vt:lpstr>
      <vt:lpstr>Discussie - Stelling 4</vt:lpstr>
      <vt:lpstr>Rondvraag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onne schuilenburg</dc:creator>
  <cp:lastModifiedBy>Richard Price</cp:lastModifiedBy>
  <cp:revision>302</cp:revision>
  <dcterms:created xsi:type="dcterms:W3CDTF">2015-01-27T12:57:48Z</dcterms:created>
  <dcterms:modified xsi:type="dcterms:W3CDTF">2016-09-22T17:13:10Z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0x0101007FAC2EE69CEF51438889CAD2ADF53293</vt:lpwstr>
  </property>
</Properties>
</file>