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82" r:id="rId2"/>
    <p:sldId id="585" r:id="rId3"/>
    <p:sldId id="583" r:id="rId4"/>
    <p:sldId id="591" r:id="rId5"/>
    <p:sldId id="584" r:id="rId6"/>
    <p:sldId id="586" r:id="rId7"/>
    <p:sldId id="589" r:id="rId8"/>
    <p:sldId id="590" r:id="rId9"/>
    <p:sldId id="588" r:id="rId1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nne Hald Clemmensen" initials="MHC" lastIdx="1" clrIdx="0"/>
  <p:cmAuthor id="2" name="Isabel Valero" initials="IVG [4]" lastIdx="1" clrIdx="1"/>
  <p:cmAuthor id="3" name="Isabel Valero" initials="IVG" lastIdx="1" clrIdx="2"/>
  <p:cmAuthor id="4" name="Isabel Valero" initials="IVG [3]" lastIdx="1" clrIdx="3"/>
  <p:cmAuthor id="5" name="Microsoft Office User" initials="Office" lastIdx="0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E28"/>
    <a:srgbClr val="165788"/>
    <a:srgbClr val="84BB12"/>
    <a:srgbClr val="E0E0E0"/>
    <a:srgbClr val="58A618"/>
    <a:srgbClr val="00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02"/>
    <p:restoredTop sz="94648"/>
  </p:normalViewPr>
  <p:slideViewPr>
    <p:cSldViewPr>
      <p:cViewPr>
        <p:scale>
          <a:sx n="90" d="100"/>
          <a:sy n="90" d="100"/>
        </p:scale>
        <p:origin x="1544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3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54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4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77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77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76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53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Germany</c:v>
                </c:pt>
                <c:pt idx="1">
                  <c:v>Spain</c:v>
                </c:pt>
                <c:pt idx="2">
                  <c:v>Czech Republic</c:v>
                </c:pt>
                <c:pt idx="3">
                  <c:v>Hungary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22.1</c:v>
                </c:pt>
                <c:pt idx="1">
                  <c:v>20.4</c:v>
                </c:pt>
                <c:pt idx="2">
                  <c:v>11.6</c:v>
                </c:pt>
                <c:pt idx="3">
                  <c:v>9.0</c:v>
                </c:pt>
                <c:pt idx="4">
                  <c:v>36.9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Hospital pharmacists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Heads of hospital pharmacies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Academica, Community and clinical pharmacy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62.0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704358576"/>
        <c:axId val="1704361408"/>
        <c:axId val="0"/>
      </c:bar3DChart>
      <c:catAx>
        <c:axId val="1704358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04361408"/>
        <c:crosses val="autoZero"/>
        <c:auto val="1"/>
        <c:lblAlgn val="ctr"/>
        <c:lblOffset val="100"/>
        <c:noMultiLvlLbl val="0"/>
      </c:catAx>
      <c:valAx>
        <c:axId val="170436140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35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920933008779445"/>
          <c:y val="0.215417690012669"/>
          <c:w val="0.815813398244111"/>
          <c:h val="0.78033679180562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2"/>
            <c:spPr>
              <a:gradFill rotWithShape="1">
                <a:gsLst>
                  <a:gs pos="0">
                    <a:schemeClr val="accent2">
                      <a:tint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explosion val="13"/>
            <c:spPr>
              <a:gradFill rotWithShape="1">
                <a:gsLst>
                  <a:gs pos="0">
                    <a:schemeClr val="accent2">
                      <a:tint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explosion val="8"/>
            <c:spPr>
              <a:gradFill rotWithShape="1">
                <a:gsLst>
                  <a:gs pos="0">
                    <a:schemeClr val="accent2">
                      <a:shade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explosion val="5"/>
            <c:spPr>
              <a:gradFill rotWithShape="1">
                <a:gsLst>
                  <a:gs pos="0">
                    <a:schemeClr val="accent2">
                      <a:shade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2">
                      <a:shade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Over 30 years</c:v>
                </c:pt>
                <c:pt idx="1">
                  <c:v>15-30 years</c:v>
                </c:pt>
                <c:pt idx="2">
                  <c:v>8-15 years</c:v>
                </c:pt>
                <c:pt idx="3">
                  <c:v>4-8 years</c:v>
                </c:pt>
                <c:pt idx="4">
                  <c:v>2-4 years</c:v>
                </c:pt>
                <c:pt idx="5">
                  <c:v>1-2 years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0.05</c:v>
                </c:pt>
                <c:pt idx="1">
                  <c:v>0.28</c:v>
                </c:pt>
                <c:pt idx="2">
                  <c:v>0.24</c:v>
                </c:pt>
                <c:pt idx="3">
                  <c:v>0.2</c:v>
                </c:pt>
                <c:pt idx="4">
                  <c:v>0.14</c:v>
                </c:pt>
                <c:pt idx="5">
                  <c:v>0.09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979190717939552"/>
          <c:y val="0.153108774077513"/>
          <c:w val="0.815813398244111"/>
          <c:h val="0.78033679180562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2"/>
            <c:spPr>
              <a:gradFill rotWithShape="1">
                <a:gsLst>
                  <a:gs pos="0">
                    <a:schemeClr val="accent2">
                      <a:tint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explosion val="13"/>
            <c:spPr>
              <a:gradFill rotWithShape="1">
                <a:gsLst>
                  <a:gs pos="0">
                    <a:schemeClr val="accent2">
                      <a:tint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explosion val="8"/>
            <c:spPr>
              <a:gradFill rotWithShape="1">
                <a:gsLst>
                  <a:gs pos="0">
                    <a:schemeClr val="accent2">
                      <a:shade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explosion val="5"/>
            <c:spPr>
              <a:gradFill rotWithShape="1">
                <a:gsLst>
                  <a:gs pos="0">
                    <a:schemeClr val="accent2">
                      <a:shade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2">
                      <a:shade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5"/>
                <c:pt idx="0">
                  <c:v>Completely likely</c:v>
                </c:pt>
                <c:pt idx="1">
                  <c:v>Very likely</c:v>
                </c:pt>
                <c:pt idx="2">
                  <c:v>Moderately likely</c:v>
                </c:pt>
                <c:pt idx="3">
                  <c:v>Slightly likely</c:v>
                </c:pt>
                <c:pt idx="4">
                  <c:v>Not at all likely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0.19</c:v>
                </c:pt>
                <c:pt idx="2">
                  <c:v>0.29</c:v>
                </c:pt>
                <c:pt idx="3">
                  <c:v>0.3</c:v>
                </c:pt>
                <c:pt idx="4">
                  <c:v>0.16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979190717939552"/>
          <c:y val="0.153108774077513"/>
          <c:w val="0.815813398244111"/>
          <c:h val="0.78033679180562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2"/>
            <c:spPr>
              <a:gradFill rotWithShape="1">
                <a:gsLst>
                  <a:gs pos="0">
                    <a:schemeClr val="accent2">
                      <a:shade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shade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explosion val="13"/>
            <c:spPr>
              <a:gradFill rotWithShape="1">
                <a:gsLst>
                  <a:gs pos="0">
                    <a:schemeClr val="accent2">
                      <a:shade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shade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explosion val="8"/>
            <c:spPr>
              <a:gradFill rotWithShape="1">
                <a:gsLst>
                  <a:gs pos="0">
                    <a:schemeClr val="accent2">
                      <a:tint val="9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9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4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7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7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2">
                      <a:tint val="5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2"/>
                <c:pt idx="0">
                  <c:v>Not at all likely</c:v>
                </c:pt>
                <c:pt idx="1">
                  <c:v>Yes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0.88</c:v>
                </c:pt>
                <c:pt idx="1">
                  <c:v>0.12</c:v>
                </c:pt>
              </c:numCache>
            </c:numRef>
          </c:val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Travel reasons</c:v>
                </c:pt>
                <c:pt idx="2">
                  <c:v>Salary Improvement</c:v>
                </c:pt>
                <c:pt idx="3">
                  <c:v>Family reasons</c:v>
                </c:pt>
                <c:pt idx="4">
                  <c:v>Career Development</c:v>
                </c:pt>
                <c:pt idx="5">
                  <c:v>To get experience of working in another country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 formatCode="0.00%">
                  <c:v>0.075</c:v>
                </c:pt>
                <c:pt idx="1">
                  <c:v>0.17</c:v>
                </c:pt>
                <c:pt idx="2">
                  <c:v>0.19</c:v>
                </c:pt>
                <c:pt idx="3">
                  <c:v>0.34</c:v>
                </c:pt>
                <c:pt idx="4">
                  <c:v>0.41</c:v>
                </c:pt>
                <c:pt idx="5">
                  <c:v>0.55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03582800"/>
        <c:axId val="1703585120"/>
      </c:barChart>
      <c:catAx>
        <c:axId val="170358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585120"/>
        <c:crosses val="autoZero"/>
        <c:auto val="1"/>
        <c:lblAlgn val="ctr"/>
        <c:lblOffset val="100"/>
        <c:noMultiLvlLbl val="0"/>
      </c:catAx>
      <c:valAx>
        <c:axId val="1703585120"/>
        <c:scaling>
          <c:orientation val="minMax"/>
        </c:scaling>
        <c:delete val="1"/>
        <c:axPos val="b"/>
        <c:majorTickMark val="none"/>
        <c:minorTickMark val="none"/>
        <c:tickLblPos val="nextTo"/>
        <c:crossAx val="170358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0602D-5ADC-7747-AA7A-7DC83336F569}" type="datetimeFigureOut">
              <a:rPr lang="en-US" smtClean="0"/>
              <a:t>1/15/18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0F399-8CDC-114F-AB77-6D4DD5314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8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528268A8-81A9-9646-B0EF-AE8969DB4FE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93878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7" descr="EAHP_PPT_Vorlage_Titel_ob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924175"/>
            <a:ext cx="7670800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8876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F8A215-294C-1B4E-A06D-B3DB290474C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9581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2EB95-F00F-204D-8085-815F43E4619E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7282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CA448-D55B-BB49-A5E2-0B20B71F253E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2183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76C54-9893-A147-A594-CE98FD7431EE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3880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1B95A-B36B-234E-85EA-1A15AEA2989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826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910BA-CA4B-8C4B-8F3E-76447CB74DB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2677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41F64-3C00-BC42-AE9E-F02842FE25ED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4007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E5BA12-F3CA-8F4A-AEC0-72A0E2C5D69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0170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15DE51-84E1-3146-80CE-595778730F7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2239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249275-D79E-2B4A-A5AC-5458747139D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8043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1" descr="EAHP_PPT_Vorlage_Folgeseite_unten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7238" y="609600"/>
            <a:ext cx="7677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48200" y="6019800"/>
            <a:ext cx="3886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</a:defRPr>
            </a:lvl1pPr>
          </a:lstStyle>
          <a:p>
            <a:fld id="{30E2B7B6-ABD1-CA4B-9139-D67B3BC604CE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DIN-Regular" pitchFamily="2" charset="0"/>
          <a:ea typeface="ＭＳ Ｐゴシック" charset="-128"/>
        </a:defRPr>
      </a:lvl2pPr>
      <a:lvl3pPr marL="123666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DIN_euro" pitchFamily="2" charset="0"/>
          <a:ea typeface="ＭＳ Ｐゴシック" charset="-128"/>
        </a:defRPr>
      </a:lvl3pPr>
      <a:lvl4pPr marL="16446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microsoft.com/office/2007/relationships/hdphoto" Target="../media/hdphoto2.wdp"/><Relationship Id="rId6" Type="http://schemas.openxmlformats.org/officeDocument/2006/relationships/image" Target="../media/image6.png"/><Relationship Id="rId7" Type="http://schemas.microsoft.com/office/2007/relationships/hdphoto" Target="../media/hdphoto3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208912" cy="175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Labour</a:t>
            </a:r>
            <a:r>
              <a:rPr lang="en-US" dirty="0" smtClean="0"/>
              <a:t> Mobility </a:t>
            </a:r>
            <a:endParaRPr lang="en-US" dirty="0"/>
          </a:p>
          <a:p>
            <a:pPr marL="0" indent="0" algn="ctr">
              <a:buNone/>
            </a:pPr>
            <a:r>
              <a:rPr lang="en-US" sz="3200" dirty="0" smtClean="0"/>
              <a:t> </a:t>
            </a:r>
            <a:r>
              <a:rPr lang="en-US" sz="3200" i="1" dirty="0" smtClean="0"/>
              <a:t>Survey Results</a:t>
            </a:r>
          </a:p>
          <a:p>
            <a:pPr marL="0" indent="0" algn="ctr">
              <a:buNone/>
            </a:pPr>
            <a:r>
              <a:rPr lang="en-US" sz="3200" i="1" dirty="0" smtClean="0"/>
              <a:t>2018</a:t>
            </a:r>
          </a:p>
          <a:p>
            <a:pPr marL="0" indent="0" algn="ctr">
              <a:buNone/>
            </a:pPr>
            <a:endParaRPr lang="en-US" sz="1600" i="1" dirty="0" smtClean="0"/>
          </a:p>
          <a:p>
            <a:pPr marL="0" indent="0" algn="ctr">
              <a:buNone/>
            </a:pPr>
            <a:endParaRPr lang="en-US" sz="1600" i="1" dirty="0"/>
          </a:p>
          <a:p>
            <a:pPr marL="0" indent="0" algn="ctr">
              <a:buNone/>
            </a:pPr>
            <a:r>
              <a:rPr lang="en-US" sz="1600" i="1" dirty="0" smtClean="0"/>
              <a:t>Roberto </a:t>
            </a:r>
            <a:r>
              <a:rPr lang="en-US" sz="1600" i="1" dirty="0" err="1" smtClean="0"/>
              <a:t>Frontini</a:t>
            </a:r>
            <a:r>
              <a:rPr lang="en-US" sz="1600" i="1" smtClean="0"/>
              <a:t>, </a:t>
            </a:r>
            <a:r>
              <a:rPr lang="en-US" sz="1600" i="1" smtClean="0"/>
              <a:t>Former Director </a:t>
            </a:r>
            <a:r>
              <a:rPr lang="en-US" sz="1600" i="1" dirty="0"/>
              <a:t>of Pharmacy at the University Hospital of </a:t>
            </a:r>
            <a:r>
              <a:rPr lang="en-US" sz="1600" i="1" dirty="0" smtClean="0"/>
              <a:t>Leipzig and EAHP President (2009 </a:t>
            </a:r>
            <a:r>
              <a:rPr lang="mr-IN" sz="1600" i="1" dirty="0" smtClean="0"/>
              <a:t>–</a:t>
            </a:r>
            <a:r>
              <a:rPr lang="en-US" sz="1600" i="1" dirty="0" smtClean="0"/>
              <a:t> 2011)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42428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78768" y="1124744"/>
            <a:ext cx="8097688" cy="406439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 information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2</a:t>
            </a:fld>
            <a:endParaRPr lang="de-DE" altLang="en-US"/>
          </a:p>
        </p:txBody>
      </p:sp>
      <p:sp>
        <p:nvSpPr>
          <p:cNvPr id="5" name="Rectangle 4"/>
          <p:cNvSpPr/>
          <p:nvPr/>
        </p:nvSpPr>
        <p:spPr>
          <a:xfrm>
            <a:off x="1835696" y="1164808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sz="2400" dirty="0" smtClean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IE" sz="24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6.9 </a:t>
            </a:r>
            <a:r>
              <a:rPr lang="en-IE" sz="2400" dirty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million EU citizens live and work abroad in another EU country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IE" sz="2400" dirty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1.1 million cross-border or frontier workers</a:t>
            </a:r>
          </a:p>
          <a:p>
            <a:endParaRPr lang="en-IE" sz="24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IE" sz="2400" dirty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Hospital pharmacy specialists are not recognised across European borders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8768" y="188640"/>
            <a:ext cx="730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General European overview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1" b="100000" l="994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821890" cy="7781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21" b="95353" l="0" r="100000">
                        <a14:foregroundMark x1="25829" y1="66543" x2="25829" y2="66543"/>
                        <a14:foregroundMark x1="26657" y1="84015" x2="26657" y2="84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5" y="2786196"/>
            <a:ext cx="739707" cy="5496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45" b="97276" l="633" r="99114">
                        <a14:foregroundMark x1="62911" y1="56571" x2="62911" y2="56571"/>
                        <a14:foregroundMark x1="54430" y1="24038" x2="54430" y2="24038"/>
                        <a14:foregroundMark x1="48481" y1="38462" x2="48481" y2="38462"/>
                        <a14:foregroundMark x1="45570" y1="45032" x2="45570" y2="45032"/>
                        <a14:foregroundMark x1="43038" y1="52885" x2="43038" y2="52885"/>
                        <a14:foregroundMark x1="42405" y1="60417" x2="42405" y2="6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29" y="3861048"/>
            <a:ext cx="682544" cy="53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3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 information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3</a:t>
            </a:fld>
            <a:endParaRPr lang="de-DE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62062" y="1196752"/>
            <a:ext cx="7848872" cy="376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Survey made 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available</a:t>
            </a: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 online from 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16th September 2015 to 7</a:t>
            </a:r>
            <a:r>
              <a:rPr lang="en-GB" sz="2000" b="1" baseline="30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th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 April 2016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endParaRPr lang="en-GB" sz="20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1039 responses </a:t>
            </a: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to survey, from 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32 European countries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endParaRPr lang="en-GB" sz="20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All respondents were 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Pharmacists </a:t>
            </a: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(community, clinical and hospital pharmacists), and majority were hospital pharmacists, our key demographic target for the survey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endParaRPr lang="en-GB" sz="20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69BE28"/>
              </a:buClr>
              <a:buSzPct val="100000"/>
              <a:buFont typeface="Wingdings" charset="2"/>
              <a:buChar char="§"/>
              <a:defRPr/>
            </a:pP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85%</a:t>
            </a: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 of respondents expressed </a:t>
            </a:r>
            <a:r>
              <a:rPr lang="en-GB" sz="2000" b="1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support for CTF</a:t>
            </a:r>
            <a:endParaRPr lang="en-GB" sz="2000" b="1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Clr>
                <a:srgbClr val="69BE28"/>
              </a:buClr>
              <a:buSzPct val="100000"/>
              <a:buFont typeface="Wingdings" charset="2"/>
              <a:buChar char="§"/>
            </a:pPr>
            <a:endParaRPr lang="en-US" sz="32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8768" y="188640"/>
            <a:ext cx="730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General </a:t>
            </a:r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Survey metrics</a:t>
            </a:r>
            <a:endParaRPr lang="en-IE" b="1" dirty="0">
              <a:solidFill>
                <a:srgbClr val="16578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462071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Century Gothic" charset="0"/>
                <a:ea typeface="Century Gothic" charset="0"/>
                <a:cs typeface="Century Gothic" charset="0"/>
              </a:rPr>
              <a:t>CTF: Common Training Framework</a:t>
            </a:r>
            <a:endParaRPr lang="en-US" sz="1200" i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7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8220" y="4022074"/>
            <a:ext cx="8474260" cy="187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8220" y="847309"/>
            <a:ext cx="8474260" cy="29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8248" y="6019800"/>
            <a:ext cx="3886200" cy="431800"/>
          </a:xfrm>
        </p:spPr>
        <p:txBody>
          <a:bodyPr/>
          <a:lstStyle/>
          <a:p>
            <a:r>
              <a:rPr lang="en-US" b="1" dirty="0" smtClean="0"/>
              <a:t>Case Studies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4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467064" y="1052736"/>
            <a:ext cx="424847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69BE28"/>
              </a:buClr>
              <a:buFont typeface="Wingdings" charset="2"/>
              <a:buChar char="§"/>
            </a:pP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Responses mainly came from four countries</a:t>
            </a:r>
          </a:p>
          <a:p>
            <a:pPr marL="342900" indent="-342900">
              <a:buClr>
                <a:srgbClr val="69BE28"/>
              </a:buClr>
              <a:buFont typeface="Wingdings" charset="2"/>
              <a:buChar char="§"/>
            </a:pP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Survey results not statistically significant, but nonetheless indicating hospital pharmacist’s attitudes towards labour mobility in the European Union</a:t>
            </a:r>
          </a:p>
          <a:p>
            <a:endParaRPr lang="en-GB" sz="2000" dirty="0" smtClean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endParaRPr lang="en-GB" sz="20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indent="-342900">
              <a:buClr>
                <a:srgbClr val="69BE28"/>
              </a:buClr>
              <a:buFont typeface="Wingdings" charset="2"/>
              <a:buChar char="§"/>
            </a:pPr>
            <a:r>
              <a:rPr lang="en-GB" sz="2000" dirty="0" smtClean="0">
                <a:solidFill>
                  <a:srgbClr val="165788"/>
                </a:solidFill>
                <a:latin typeface="Century Gothic" charset="0"/>
                <a:ea typeface="Century Gothic" charset="0"/>
                <a:cs typeface="Century Gothic" charset="0"/>
              </a:rPr>
              <a:t>Occupational distribution of the 1038 respondents</a:t>
            </a:r>
            <a:endParaRPr lang="en-GB" sz="2000" dirty="0">
              <a:solidFill>
                <a:srgbClr val="16578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8768" y="188640"/>
            <a:ext cx="730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Respondent demographics</a:t>
            </a:r>
            <a:endParaRPr lang="en-IE" b="1" dirty="0">
              <a:solidFill>
                <a:srgbClr val="165788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568742166"/>
              </p:ext>
            </p:extLst>
          </p:nvPr>
        </p:nvGraphicFramePr>
        <p:xfrm>
          <a:off x="251520" y="1092979"/>
          <a:ext cx="4466728" cy="269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616818262"/>
              </p:ext>
            </p:extLst>
          </p:nvPr>
        </p:nvGraphicFramePr>
        <p:xfrm>
          <a:off x="-328736" y="3861048"/>
          <a:ext cx="5692824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0760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5</a:t>
            </a:fld>
            <a:endParaRPr lang="de-DE" altLang="en-US"/>
          </a:p>
        </p:txBody>
      </p:sp>
      <p:sp>
        <p:nvSpPr>
          <p:cNvPr id="6" name="Rectangle 5"/>
          <p:cNvSpPr/>
          <p:nvPr/>
        </p:nvSpPr>
        <p:spPr>
          <a:xfrm>
            <a:off x="578768" y="188640"/>
            <a:ext cx="730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Results: Work experience</a:t>
            </a:r>
            <a:endParaRPr lang="en-IE" b="1" dirty="0">
              <a:solidFill>
                <a:srgbClr val="165788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152114727"/>
              </p:ext>
            </p:extLst>
          </p:nvPr>
        </p:nvGraphicFramePr>
        <p:xfrm>
          <a:off x="1858730" y="1268760"/>
          <a:ext cx="602563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7720" y="685221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69BE28"/>
                </a:solidFill>
                <a:latin typeface="Century Gothic" charset="0"/>
                <a:ea typeface="Century Gothic" charset="0"/>
                <a:cs typeface="Century Gothic" charset="0"/>
              </a:rPr>
              <a:t>Over 50% of respondents work experience vary between 8-30 years</a:t>
            </a:r>
            <a:endParaRPr lang="en-US" sz="2000" b="1" i="1" dirty="0">
              <a:solidFill>
                <a:srgbClr val="69BE2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5720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6</a:t>
            </a:fld>
            <a:endParaRPr lang="de-DE" altLang="en-US"/>
          </a:p>
        </p:txBody>
      </p:sp>
      <p:sp>
        <p:nvSpPr>
          <p:cNvPr id="6" name="Rectangle 5"/>
          <p:cNvSpPr/>
          <p:nvPr/>
        </p:nvSpPr>
        <p:spPr>
          <a:xfrm>
            <a:off x="578768" y="188640"/>
            <a:ext cx="8169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Results: Would you move to work in another country?</a:t>
            </a:r>
            <a:endParaRPr lang="en-IE" b="1" dirty="0">
              <a:solidFill>
                <a:srgbClr val="165788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33633989"/>
              </p:ext>
            </p:extLst>
          </p:nvPr>
        </p:nvGraphicFramePr>
        <p:xfrm>
          <a:off x="107504" y="2132855"/>
          <a:ext cx="5040560" cy="2899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7720" y="108467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69BE28"/>
                </a:solidFill>
                <a:latin typeface="Century Gothic" charset="0"/>
                <a:ea typeface="Century Gothic" charset="0"/>
                <a:cs typeface="Century Gothic" charset="0"/>
              </a:rPr>
              <a:t>25% of respondents are completely to very likely to move </a:t>
            </a:r>
            <a:endParaRPr lang="en-US" sz="2000" b="1" i="1" dirty="0">
              <a:solidFill>
                <a:srgbClr val="69BE2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578768" y="3861048"/>
            <a:ext cx="1328936" cy="864096"/>
          </a:xfrm>
          <a:prstGeom prst="wedgeRoundRectCallou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charset="0"/>
            </a:endParaRPr>
          </a:p>
        </p:txBody>
      </p:sp>
      <p:sp>
        <p:nvSpPr>
          <p:cNvPr id="12" name="Oval Callout 11"/>
          <p:cNvSpPr/>
          <p:nvPr/>
        </p:nvSpPr>
        <p:spPr bwMode="auto">
          <a:xfrm>
            <a:off x="5490269" y="3582376"/>
            <a:ext cx="3258195" cy="1973840"/>
          </a:xfrm>
          <a:prstGeom prst="wedgeEllipseCallout">
            <a:avLst>
              <a:gd name="adj1" fmla="val -46427"/>
              <a:gd name="adj2" fmla="val 53936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600" i="1" dirty="0">
                <a:solidFill>
                  <a:srgbClr val="165788"/>
                </a:solidFill>
              </a:rPr>
              <a:t>“ </a:t>
            </a:r>
            <a:r>
              <a:rPr lang="en-GB" sz="1600" b="1" i="1" dirty="0">
                <a:solidFill>
                  <a:srgbClr val="69BE28"/>
                </a:solidFill>
              </a:rPr>
              <a:t>Less likely due to my age and family life commitments but as a younger pharmacist this would have been very attractive to me </a:t>
            </a:r>
            <a:r>
              <a:rPr lang="en-GB" sz="1600" i="1">
                <a:solidFill>
                  <a:srgbClr val="165788"/>
                </a:solidFill>
              </a:rPr>
              <a:t>”</a:t>
            </a:r>
            <a:r>
              <a:rPr lang="en-GB" sz="1600"/>
              <a:t> </a:t>
            </a:r>
            <a:endParaRPr lang="en-IE" sz="1600" dirty="0"/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95536" y="2132855"/>
            <a:ext cx="1800200" cy="792089"/>
          </a:xfrm>
          <a:prstGeom prst="wedgeRoundRectCallou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charset="0"/>
            </a:endParaRPr>
          </a:p>
        </p:txBody>
      </p:sp>
      <p:sp>
        <p:nvSpPr>
          <p:cNvPr id="14" name="Oval Callout 13"/>
          <p:cNvSpPr/>
          <p:nvPr/>
        </p:nvSpPr>
        <p:spPr bwMode="auto">
          <a:xfrm>
            <a:off x="5292080" y="1750184"/>
            <a:ext cx="3456383" cy="1678816"/>
          </a:xfrm>
          <a:prstGeom prst="wedgeEllipseCallout">
            <a:avLst>
              <a:gd name="adj1" fmla="val 46049"/>
              <a:gd name="adj2" fmla="val 55043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600" i="1" dirty="0">
                <a:solidFill>
                  <a:srgbClr val="165788"/>
                </a:solidFill>
              </a:rPr>
              <a:t>“ </a:t>
            </a:r>
            <a:r>
              <a:rPr lang="en-GB" sz="1600" b="1" i="1" dirty="0">
                <a:solidFill>
                  <a:srgbClr val="69BE28"/>
                </a:solidFill>
              </a:rPr>
              <a:t>I would be interested in doing brief stays and </a:t>
            </a:r>
            <a:r>
              <a:rPr lang="en-GB" sz="1600" b="1" i="1" dirty="0" smtClean="0">
                <a:solidFill>
                  <a:srgbClr val="69BE28"/>
                </a:solidFill>
              </a:rPr>
              <a:t>learning </a:t>
            </a:r>
            <a:r>
              <a:rPr lang="en-GB" sz="1600" b="1" i="1" dirty="0">
                <a:solidFill>
                  <a:srgbClr val="69BE28"/>
                </a:solidFill>
              </a:rPr>
              <a:t>techniques that I can apply back in my country</a:t>
            </a:r>
            <a:r>
              <a:rPr lang="en-GB" sz="1600" i="1" dirty="0">
                <a:solidFill>
                  <a:srgbClr val="165788"/>
                </a:solidFill>
              </a:rPr>
              <a:t>” </a:t>
            </a:r>
            <a:endParaRPr lang="en-IE" sz="1600" i="1" dirty="0">
              <a:solidFill>
                <a:srgbClr val="165788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0830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7</a:t>
            </a:fld>
            <a:endParaRPr lang="de-DE" altLang="en-US"/>
          </a:p>
        </p:txBody>
      </p:sp>
      <p:sp>
        <p:nvSpPr>
          <p:cNvPr id="7" name="Rectangle 6"/>
          <p:cNvSpPr/>
          <p:nvPr/>
        </p:nvSpPr>
        <p:spPr>
          <a:xfrm>
            <a:off x="578768" y="188640"/>
            <a:ext cx="8169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: Do you have experience of trying to have your hospital pharmacy qualifications recognised in another country?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042565475"/>
              </p:ext>
            </p:extLst>
          </p:nvPr>
        </p:nvGraphicFramePr>
        <p:xfrm>
          <a:off x="2123728" y="2155563"/>
          <a:ext cx="5262712" cy="2899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720" y="1589580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69BE28"/>
                </a:solidFill>
                <a:latin typeface="Century Gothic" charset="0"/>
                <a:ea typeface="Century Gothic" charset="0"/>
                <a:cs typeface="Century Gothic" charset="0"/>
              </a:rPr>
              <a:t>12 % of respondents have experience in it</a:t>
            </a:r>
            <a:endParaRPr lang="en-US" sz="2000" b="1" i="1" dirty="0">
              <a:solidFill>
                <a:srgbClr val="69BE2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73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8</a:t>
            </a:fld>
            <a:endParaRPr lang="de-DE" altLang="en-US"/>
          </a:p>
        </p:txBody>
      </p:sp>
      <p:sp>
        <p:nvSpPr>
          <p:cNvPr id="7" name="Rectangle 6"/>
          <p:cNvSpPr/>
          <p:nvPr/>
        </p:nvSpPr>
        <p:spPr>
          <a:xfrm>
            <a:off x="578768" y="188640"/>
            <a:ext cx="8169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: What </a:t>
            </a:r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was the main motivation for seeking qualification recognition in another </a:t>
            </a:r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country</a:t>
            </a:r>
            <a:r>
              <a:rPr lang="en-IE" b="1" dirty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559751762"/>
              </p:ext>
            </p:extLst>
          </p:nvPr>
        </p:nvGraphicFramePr>
        <p:xfrm>
          <a:off x="755575" y="1571948"/>
          <a:ext cx="779469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8903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Reflections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B95A-B36B-234E-85EA-1A15AEA29890}" type="slidenum">
              <a:rPr lang="de-DE" altLang="en-US" smtClean="0"/>
              <a:pPr/>
              <a:t>9</a:t>
            </a:fld>
            <a:endParaRPr lang="de-DE" altLang="en-US"/>
          </a:p>
        </p:txBody>
      </p:sp>
      <p:sp>
        <p:nvSpPr>
          <p:cNvPr id="5" name="Rectangle 4"/>
          <p:cNvSpPr/>
          <p:nvPr/>
        </p:nvSpPr>
        <p:spPr>
          <a:xfrm>
            <a:off x="578768" y="188640"/>
            <a:ext cx="8169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>
                <a:solidFill>
                  <a:srgbClr val="165788"/>
                </a:solidFill>
                <a:latin typeface="Arial" charset="0"/>
                <a:ea typeface="Arial" charset="0"/>
                <a:cs typeface="Arial" charset="0"/>
              </a:rPr>
              <a:t>Employment of foreign hospital pharmacists</a:t>
            </a:r>
            <a:endParaRPr lang="en-IE" b="1" dirty="0">
              <a:solidFill>
                <a:srgbClr val="16578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326" y="711860"/>
            <a:ext cx="8768580" cy="554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en-US" sz="1600" b="1" i="1" dirty="0">
                <a:solidFill>
                  <a:srgbClr val="69BE28"/>
                </a:solidFill>
              </a:rPr>
              <a:t> “From UK. Portugal and Italy. All very positive experiences. We take qualified pharmacists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and then train them to work in accordance with the practices in this hospital.” – </a:t>
            </a:r>
            <a:r>
              <a:rPr lang="en-US" sz="1600" b="1" i="1" dirty="0"/>
              <a:t>Head of the</a:t>
            </a:r>
          </a:p>
          <a:p>
            <a:r>
              <a:rPr lang="en-US" sz="1600" b="1" i="1" dirty="0"/>
              <a:t>hospital pharmacy, </a:t>
            </a:r>
            <a:r>
              <a:rPr lang="en-US" sz="1600" b="1" i="1" dirty="0" smtClean="0"/>
              <a:t>Ireland</a:t>
            </a:r>
          </a:p>
          <a:p>
            <a:endParaRPr lang="en-US" sz="1600" b="1" i="1" dirty="0">
              <a:solidFill>
                <a:srgbClr val="69BE28"/>
              </a:solidFill>
            </a:endParaRPr>
          </a:p>
          <a:p>
            <a:r>
              <a:rPr lang="en-US" sz="1600" b="1" i="1" dirty="0">
                <a:solidFill>
                  <a:srgbClr val="69BE28"/>
                </a:solidFill>
              </a:rPr>
              <a:t> “Possibility to find clinical pharmacy skills in a time. where these skills were not common in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Denmark.” – </a:t>
            </a:r>
            <a:r>
              <a:rPr lang="en-US" sz="1600" b="1" i="1" dirty="0"/>
              <a:t>Head of the hospital pharmacy, </a:t>
            </a:r>
            <a:r>
              <a:rPr lang="en-US" sz="1600" b="1" i="1" dirty="0" smtClean="0"/>
              <a:t>Denmark</a:t>
            </a:r>
          </a:p>
          <a:p>
            <a:endParaRPr lang="en-US" sz="1600" b="1" i="1" dirty="0">
              <a:solidFill>
                <a:srgbClr val="69BE28"/>
              </a:solidFill>
            </a:endParaRPr>
          </a:p>
          <a:p>
            <a:r>
              <a:rPr lang="en-US" sz="1600" b="1" i="1" dirty="0">
                <a:solidFill>
                  <a:srgbClr val="69BE28"/>
                </a:solidFill>
              </a:rPr>
              <a:t> “Employed a Portuguese pharmacist (10 years ago), who has remained in Ireland and was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promoted to a managerial post in another hospital. The experience was extremely positive.”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– </a:t>
            </a:r>
            <a:r>
              <a:rPr lang="en-US" sz="1600" b="1" i="1" dirty="0"/>
              <a:t>Hospital pharmacist, </a:t>
            </a:r>
            <a:r>
              <a:rPr lang="en-US" sz="1600" b="1" i="1" dirty="0" smtClean="0"/>
              <a:t>Ireland</a:t>
            </a:r>
          </a:p>
          <a:p>
            <a:endParaRPr lang="en-US" sz="1600" b="1" i="1" dirty="0">
              <a:solidFill>
                <a:srgbClr val="69BE28"/>
              </a:solidFill>
            </a:endParaRPr>
          </a:p>
          <a:p>
            <a:r>
              <a:rPr lang="en-US" sz="1600" b="1" i="1" dirty="0">
                <a:solidFill>
                  <a:srgbClr val="69BE28"/>
                </a:solidFill>
              </a:rPr>
              <a:t> “Both positive and negative. Availability of candidates was a key factor. Building a team with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different backgrounds and perspectives adds to the whole team.” – </a:t>
            </a:r>
            <a:r>
              <a:rPr lang="en-US" sz="1600" b="1" i="1" dirty="0"/>
              <a:t>Head of the hospital</a:t>
            </a:r>
          </a:p>
          <a:p>
            <a:r>
              <a:rPr lang="en-US" sz="1600" b="1" i="1" dirty="0"/>
              <a:t>pharmacy, </a:t>
            </a:r>
            <a:r>
              <a:rPr lang="en-US" sz="1600" b="1" i="1" dirty="0" smtClean="0"/>
              <a:t>Ireland</a:t>
            </a:r>
          </a:p>
          <a:p>
            <a:endParaRPr lang="en-US" sz="1600" b="1" i="1" dirty="0">
              <a:solidFill>
                <a:srgbClr val="69BE28"/>
              </a:solidFill>
            </a:endParaRPr>
          </a:p>
          <a:p>
            <a:r>
              <a:rPr lang="en-US" sz="1600" b="1" i="1" dirty="0">
                <a:solidFill>
                  <a:srgbClr val="69BE28"/>
                </a:solidFill>
              </a:rPr>
              <a:t> “Until recently there was no university on Cyprus offering a Pharmacist degree therefore all</a:t>
            </a:r>
          </a:p>
          <a:p>
            <a:r>
              <a:rPr lang="en-US" sz="1600" b="1" i="1" dirty="0">
                <a:solidFill>
                  <a:srgbClr val="69BE28"/>
                </a:solidFill>
              </a:rPr>
              <a:t>pharmacists were trained abroad” – </a:t>
            </a:r>
            <a:r>
              <a:rPr lang="en-US" sz="1600" b="1" i="1" dirty="0"/>
              <a:t>Head of the hospital pharmacy, Cyprus</a:t>
            </a:r>
          </a:p>
          <a:p>
            <a:endParaRPr lang="en-US" sz="1600" b="1" i="1" dirty="0">
              <a:solidFill>
                <a:srgbClr val="69BE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4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0523_Powerpoint_Templat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120223_eahp_powerpoint_slogan_new[1]</Template>
  <TotalTime>11861</TotalTime>
  <Words>280</Words>
  <Application>Microsoft Macintosh PowerPoint</Application>
  <PresentationFormat>On-screen Show (4:3)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Century Gothic</vt:lpstr>
      <vt:lpstr>DIN_euro</vt:lpstr>
      <vt:lpstr>DIN-Regular</vt:lpstr>
      <vt:lpstr>Garamond</vt:lpstr>
      <vt:lpstr>ＭＳ Ｐゴシック</vt:lpstr>
      <vt:lpstr>Wingdings</vt:lpstr>
      <vt:lpstr>Arial</vt:lpstr>
      <vt:lpstr>110523_Powerpoint_Template</vt:lpstr>
      <vt:lpstr>PowerPoint Presentation</vt:lpstr>
      <vt:lpstr>Background information</vt:lpstr>
      <vt:lpstr>Background information</vt:lpstr>
      <vt:lpstr>Case Studies</vt:lpstr>
      <vt:lpstr>Case Studies</vt:lpstr>
      <vt:lpstr>Case Studies</vt:lpstr>
      <vt:lpstr>Case Studies</vt:lpstr>
      <vt:lpstr>Case Studies</vt:lpstr>
      <vt:lpstr>Reflections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Jordi Mallarach</cp:lastModifiedBy>
  <cp:revision>341</cp:revision>
  <cp:lastPrinted>2016-10-14T07:47:53Z</cp:lastPrinted>
  <dcterms:created xsi:type="dcterms:W3CDTF">2016-09-14T10:28:02Z</dcterms:created>
  <dcterms:modified xsi:type="dcterms:W3CDTF">2018-01-15T12:38:53Z</dcterms:modified>
</cp:coreProperties>
</file>