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78"/>
  </p:notesMasterIdLst>
  <p:handoutMasterIdLst>
    <p:handoutMasterId r:id="rId79"/>
  </p:handoutMasterIdLst>
  <p:sldIdLst>
    <p:sldId id="581" r:id="rId2"/>
    <p:sldId id="584" r:id="rId3"/>
    <p:sldId id="605" r:id="rId4"/>
    <p:sldId id="585" r:id="rId5"/>
    <p:sldId id="587" r:id="rId6"/>
    <p:sldId id="582" r:id="rId7"/>
    <p:sldId id="583" r:id="rId8"/>
    <p:sldId id="586" r:id="rId9"/>
    <p:sldId id="651" r:id="rId10"/>
    <p:sldId id="652" r:id="rId11"/>
    <p:sldId id="588" r:id="rId12"/>
    <p:sldId id="635" r:id="rId13"/>
    <p:sldId id="636" r:id="rId14"/>
    <p:sldId id="637" r:id="rId15"/>
    <p:sldId id="638" r:id="rId16"/>
    <p:sldId id="589" r:id="rId17"/>
    <p:sldId id="595" r:id="rId18"/>
    <p:sldId id="590" r:id="rId19"/>
    <p:sldId id="649" r:id="rId20"/>
    <p:sldId id="597" r:id="rId21"/>
    <p:sldId id="650" r:id="rId22"/>
    <p:sldId id="596" r:id="rId23"/>
    <p:sldId id="591" r:id="rId24"/>
    <p:sldId id="598" r:id="rId25"/>
    <p:sldId id="593" r:id="rId26"/>
    <p:sldId id="594" r:id="rId27"/>
    <p:sldId id="600" r:id="rId28"/>
    <p:sldId id="601" r:id="rId29"/>
    <p:sldId id="602" r:id="rId30"/>
    <p:sldId id="603" r:id="rId31"/>
    <p:sldId id="653" r:id="rId32"/>
    <p:sldId id="604" r:id="rId33"/>
    <p:sldId id="646" r:id="rId34"/>
    <p:sldId id="644" r:id="rId35"/>
    <p:sldId id="639" r:id="rId36"/>
    <p:sldId id="640" r:id="rId37"/>
    <p:sldId id="641" r:id="rId38"/>
    <p:sldId id="642" r:id="rId39"/>
    <p:sldId id="643" r:id="rId40"/>
    <p:sldId id="648" r:id="rId41"/>
    <p:sldId id="645" r:id="rId42"/>
    <p:sldId id="592" r:id="rId43"/>
    <p:sldId id="606" r:id="rId44"/>
    <p:sldId id="607" r:id="rId45"/>
    <p:sldId id="609" r:id="rId46"/>
    <p:sldId id="612" r:id="rId47"/>
    <p:sldId id="611" r:id="rId48"/>
    <p:sldId id="616" r:id="rId49"/>
    <p:sldId id="617" r:id="rId50"/>
    <p:sldId id="618" r:id="rId51"/>
    <p:sldId id="610" r:id="rId52"/>
    <p:sldId id="619" r:id="rId53"/>
    <p:sldId id="620" r:id="rId54"/>
    <p:sldId id="621" r:id="rId55"/>
    <p:sldId id="622" r:id="rId56"/>
    <p:sldId id="623" r:id="rId57"/>
    <p:sldId id="608" r:id="rId58"/>
    <p:sldId id="613" r:id="rId59"/>
    <p:sldId id="659" r:id="rId60"/>
    <p:sldId id="614" r:id="rId61"/>
    <p:sldId id="615" r:id="rId62"/>
    <p:sldId id="624" r:id="rId63"/>
    <p:sldId id="630" r:id="rId64"/>
    <p:sldId id="625" r:id="rId65"/>
    <p:sldId id="631" r:id="rId66"/>
    <p:sldId id="626" r:id="rId67"/>
    <p:sldId id="633" r:id="rId68"/>
    <p:sldId id="627" r:id="rId69"/>
    <p:sldId id="628" r:id="rId70"/>
    <p:sldId id="629" r:id="rId71"/>
    <p:sldId id="632" r:id="rId72"/>
    <p:sldId id="654" r:id="rId73"/>
    <p:sldId id="655" r:id="rId74"/>
    <p:sldId id="656" r:id="rId75"/>
    <p:sldId id="658" r:id="rId76"/>
    <p:sldId id="657" r:id="rId77"/>
  </p:sldIdLst>
  <p:sldSz cx="9144000" cy="6858000" type="screen4x3"/>
  <p:notesSz cx="6858000" cy="9144000"/>
  <p:defaultTextStyle>
    <a:defPPr>
      <a:defRPr lang="de-DE"/>
    </a:defPPr>
    <a:lvl1pPr algn="l" rtl="0" fontAlgn="base">
      <a:spcBef>
        <a:spcPct val="20000"/>
      </a:spcBef>
      <a:spcAft>
        <a:spcPct val="0"/>
      </a:spcAft>
      <a:defRPr sz="2800" kern="1200">
        <a:solidFill>
          <a:schemeClr val="tx1"/>
        </a:solidFill>
        <a:latin typeface="Garamond" charset="0"/>
        <a:ea typeface="ＭＳ Ｐゴシック" charset="-128"/>
        <a:cs typeface="+mn-cs"/>
      </a:defRPr>
    </a:lvl1pPr>
    <a:lvl2pPr marL="457200" algn="l" rtl="0" fontAlgn="base">
      <a:spcBef>
        <a:spcPct val="20000"/>
      </a:spcBef>
      <a:spcAft>
        <a:spcPct val="0"/>
      </a:spcAft>
      <a:defRPr sz="2800" kern="1200">
        <a:solidFill>
          <a:schemeClr val="tx1"/>
        </a:solidFill>
        <a:latin typeface="Garamond" charset="0"/>
        <a:ea typeface="ＭＳ Ｐゴシック" charset="-128"/>
        <a:cs typeface="+mn-cs"/>
      </a:defRPr>
    </a:lvl2pPr>
    <a:lvl3pPr marL="914400" algn="l" rtl="0" fontAlgn="base">
      <a:spcBef>
        <a:spcPct val="20000"/>
      </a:spcBef>
      <a:spcAft>
        <a:spcPct val="0"/>
      </a:spcAft>
      <a:defRPr sz="2800" kern="1200">
        <a:solidFill>
          <a:schemeClr val="tx1"/>
        </a:solidFill>
        <a:latin typeface="Garamond" charset="0"/>
        <a:ea typeface="ＭＳ Ｐゴシック" charset="-128"/>
        <a:cs typeface="+mn-cs"/>
      </a:defRPr>
    </a:lvl3pPr>
    <a:lvl4pPr marL="1371600" algn="l" rtl="0" fontAlgn="base">
      <a:spcBef>
        <a:spcPct val="20000"/>
      </a:spcBef>
      <a:spcAft>
        <a:spcPct val="0"/>
      </a:spcAft>
      <a:defRPr sz="2800" kern="1200">
        <a:solidFill>
          <a:schemeClr val="tx1"/>
        </a:solidFill>
        <a:latin typeface="Garamond" charset="0"/>
        <a:ea typeface="ＭＳ Ｐゴシック" charset="-128"/>
        <a:cs typeface="+mn-cs"/>
      </a:defRPr>
    </a:lvl4pPr>
    <a:lvl5pPr marL="1828800" algn="l" rtl="0" fontAlgn="base">
      <a:spcBef>
        <a:spcPct val="20000"/>
      </a:spcBef>
      <a:spcAft>
        <a:spcPct val="0"/>
      </a:spcAft>
      <a:defRPr sz="2800" kern="1200">
        <a:solidFill>
          <a:schemeClr val="tx1"/>
        </a:solidFill>
        <a:latin typeface="Garamond" charset="0"/>
        <a:ea typeface="ＭＳ Ｐゴシック" charset="-128"/>
        <a:cs typeface="+mn-cs"/>
      </a:defRPr>
    </a:lvl5pPr>
    <a:lvl6pPr marL="2286000" algn="l" defTabSz="914400" rtl="0" eaLnBrk="1" latinLnBrk="0" hangingPunct="1">
      <a:defRPr sz="2800" kern="1200">
        <a:solidFill>
          <a:schemeClr val="tx1"/>
        </a:solidFill>
        <a:latin typeface="Garamond" charset="0"/>
        <a:ea typeface="ＭＳ Ｐゴシック" charset="-128"/>
        <a:cs typeface="+mn-cs"/>
      </a:defRPr>
    </a:lvl6pPr>
    <a:lvl7pPr marL="2743200" algn="l" defTabSz="914400" rtl="0" eaLnBrk="1" latinLnBrk="0" hangingPunct="1">
      <a:defRPr sz="2800" kern="1200">
        <a:solidFill>
          <a:schemeClr val="tx1"/>
        </a:solidFill>
        <a:latin typeface="Garamond" charset="0"/>
        <a:ea typeface="ＭＳ Ｐゴシック" charset="-128"/>
        <a:cs typeface="+mn-cs"/>
      </a:defRPr>
    </a:lvl7pPr>
    <a:lvl8pPr marL="3200400" algn="l" defTabSz="914400" rtl="0" eaLnBrk="1" latinLnBrk="0" hangingPunct="1">
      <a:defRPr sz="2800" kern="1200">
        <a:solidFill>
          <a:schemeClr val="tx1"/>
        </a:solidFill>
        <a:latin typeface="Garamond" charset="0"/>
        <a:ea typeface="ＭＳ Ｐゴシック" charset="-128"/>
        <a:cs typeface="+mn-cs"/>
      </a:defRPr>
    </a:lvl8pPr>
    <a:lvl9pPr marL="3657600" algn="l" defTabSz="914400" rtl="0" eaLnBrk="1" latinLnBrk="0" hangingPunct="1">
      <a:defRPr sz="2800" kern="1200">
        <a:solidFill>
          <a:schemeClr val="tx1"/>
        </a:solidFill>
        <a:latin typeface="Garamond" charset="0"/>
        <a:ea typeface="ＭＳ Ｐゴシック" charset="-128"/>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anne Hald Clemmensen" initials="MHC" lastIdx="1" clrIdx="0"/>
  <p:cmAuthor id="2" name="Isabel Valero" initials="IVG [4]" lastIdx="1" clrIdx="1"/>
  <p:cmAuthor id="3" name="Isabel Valero" initials="IVG" lastIdx="1" clrIdx="2"/>
  <p:cmAuthor id="4" name="Isabel Valero" initials="IVG [3]" lastIdx="1" clrIdx="3"/>
  <p:cmAuthor id="5" name="Microsoft Office User" initials="Office" lastIdx="0" clrIdx="4">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65788"/>
    <a:srgbClr val="004179"/>
    <a:srgbClr val="69BE28"/>
    <a:srgbClr val="84BB12"/>
    <a:srgbClr val="E0E0E0"/>
    <a:srgbClr val="58A6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829"/>
    <p:restoredTop sz="83489"/>
  </p:normalViewPr>
  <p:slideViewPr>
    <p:cSldViewPr>
      <p:cViewPr varScale="1">
        <p:scale>
          <a:sx n="68" d="100"/>
          <a:sy n="68" d="100"/>
        </p:scale>
        <p:origin x="196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commentAuthors" Target="commentAuthors.xml"/><Relationship Id="rId81" Type="http://schemas.openxmlformats.org/officeDocument/2006/relationships/presProps" Target="presProps.xml"/><Relationship Id="rId82" Type="http://schemas.openxmlformats.org/officeDocument/2006/relationships/viewProps" Target="viewProps.xml"/><Relationship Id="rId83" Type="http://schemas.openxmlformats.org/officeDocument/2006/relationships/theme" Target="theme/theme1.xml"/><Relationship Id="rId84"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notesMaster" Target="notesMasters/notesMaster1.xml"/><Relationship Id="rId79" Type="http://schemas.openxmlformats.org/officeDocument/2006/relationships/handoutMaster" Target="handoutMasters/handoutMaster1.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74CFBA-70CF-3643-B240-0C17FD7E58F6}" type="doc">
      <dgm:prSet loTypeId="urn:microsoft.com/office/officeart/2005/8/layout/cycle5" loCatId="" qsTypeId="urn:microsoft.com/office/officeart/2005/8/quickstyle/simple4" qsCatId="simple" csTypeId="urn:microsoft.com/office/officeart/2005/8/colors/accent2_2" csCatId="accent2" phldr="1"/>
      <dgm:spPr/>
      <dgm:t>
        <a:bodyPr/>
        <a:lstStyle/>
        <a:p>
          <a:endParaRPr lang="en-GB"/>
        </a:p>
      </dgm:t>
    </dgm:pt>
    <dgm:pt modelId="{BB66DD18-EEA0-6646-802C-53983A9F12E9}">
      <dgm:prSet phldrT="[Text]"/>
      <dgm:spPr>
        <a:solidFill>
          <a:srgbClr val="165788"/>
        </a:solidFill>
      </dgm:spPr>
      <dgm:t>
        <a:bodyPr/>
        <a:lstStyle/>
        <a:p>
          <a:r>
            <a:rPr lang="en-GB" dirty="0" smtClean="0">
              <a:latin typeface="Arial" charset="0"/>
              <a:ea typeface="Arial" charset="0"/>
              <a:cs typeface="Arial" charset="0"/>
            </a:rPr>
            <a:t>AMR</a:t>
          </a:r>
          <a:endParaRPr lang="en-GB" dirty="0">
            <a:latin typeface="Arial" charset="0"/>
            <a:ea typeface="Arial" charset="0"/>
            <a:cs typeface="Arial" charset="0"/>
          </a:endParaRPr>
        </a:p>
      </dgm:t>
    </dgm:pt>
    <dgm:pt modelId="{3996E3A1-F619-894E-ACAB-1C5278184AE8}" type="parTrans" cxnId="{4F036D59-4463-B24E-AD31-06DBC6476B6A}">
      <dgm:prSet/>
      <dgm:spPr/>
      <dgm:t>
        <a:bodyPr/>
        <a:lstStyle/>
        <a:p>
          <a:endParaRPr lang="en-GB"/>
        </a:p>
      </dgm:t>
    </dgm:pt>
    <dgm:pt modelId="{2BFB8DB2-A89B-7845-B54C-E6459A01CCB7}" type="sibTrans" cxnId="{4F036D59-4463-B24E-AD31-06DBC6476B6A}">
      <dgm:prSet/>
      <dgm:spPr/>
      <dgm:t>
        <a:bodyPr/>
        <a:lstStyle/>
        <a:p>
          <a:endParaRPr lang="en-GB"/>
        </a:p>
      </dgm:t>
    </dgm:pt>
    <dgm:pt modelId="{8D156EB7-2715-F14C-8848-733D37A5434C}">
      <dgm:prSet phldrT="[Text]"/>
      <dgm:spPr>
        <a:solidFill>
          <a:srgbClr val="165788"/>
        </a:solidFill>
      </dgm:spPr>
      <dgm:t>
        <a:bodyPr/>
        <a:lstStyle/>
        <a:p>
          <a:r>
            <a:rPr lang="en-GB" dirty="0" smtClean="0">
              <a:latin typeface="Arial" charset="0"/>
              <a:ea typeface="Arial" charset="0"/>
              <a:cs typeface="Arial" charset="0"/>
            </a:rPr>
            <a:t>eHealth/ mHealth</a:t>
          </a:r>
          <a:endParaRPr lang="en-GB" dirty="0">
            <a:latin typeface="Arial" charset="0"/>
            <a:ea typeface="Arial" charset="0"/>
            <a:cs typeface="Arial" charset="0"/>
          </a:endParaRPr>
        </a:p>
      </dgm:t>
    </dgm:pt>
    <dgm:pt modelId="{5259A311-FD4C-A540-AD17-58F0C672848A}" type="parTrans" cxnId="{142FB65C-F976-A64D-B1C8-C882B86A54DC}">
      <dgm:prSet/>
      <dgm:spPr/>
      <dgm:t>
        <a:bodyPr/>
        <a:lstStyle/>
        <a:p>
          <a:endParaRPr lang="en-GB"/>
        </a:p>
      </dgm:t>
    </dgm:pt>
    <dgm:pt modelId="{2D99B429-DFF3-9C41-9FD9-2738AE940349}" type="sibTrans" cxnId="{142FB65C-F976-A64D-B1C8-C882B86A54DC}">
      <dgm:prSet/>
      <dgm:spPr/>
      <dgm:t>
        <a:bodyPr/>
        <a:lstStyle/>
        <a:p>
          <a:endParaRPr lang="en-GB"/>
        </a:p>
      </dgm:t>
    </dgm:pt>
    <dgm:pt modelId="{C41201EE-E9FC-DB40-823C-53717BB7C258}">
      <dgm:prSet phldrT="[Text]"/>
      <dgm:spPr>
        <a:solidFill>
          <a:srgbClr val="165788"/>
        </a:solidFill>
      </dgm:spPr>
      <dgm:t>
        <a:bodyPr/>
        <a:lstStyle/>
        <a:p>
          <a:r>
            <a:rPr lang="en-GB" dirty="0" smtClean="0">
              <a:latin typeface="Arial" charset="0"/>
              <a:ea typeface="Arial" charset="0"/>
              <a:cs typeface="Arial" charset="0"/>
            </a:rPr>
            <a:t>Biosimilars</a:t>
          </a:r>
          <a:endParaRPr lang="en-GB" dirty="0">
            <a:latin typeface="Arial" charset="0"/>
            <a:ea typeface="Arial" charset="0"/>
            <a:cs typeface="Arial" charset="0"/>
          </a:endParaRPr>
        </a:p>
      </dgm:t>
    </dgm:pt>
    <dgm:pt modelId="{515AB032-FA03-9C42-A6CF-13C50A5C9EA4}" type="parTrans" cxnId="{7E8AF3C7-1079-6A4F-BCF4-22A565D6ACA3}">
      <dgm:prSet/>
      <dgm:spPr/>
      <dgm:t>
        <a:bodyPr/>
        <a:lstStyle/>
        <a:p>
          <a:endParaRPr lang="en-GB"/>
        </a:p>
      </dgm:t>
    </dgm:pt>
    <dgm:pt modelId="{761CA990-32DC-0943-8AA2-378C6590F2C4}" type="sibTrans" cxnId="{7E8AF3C7-1079-6A4F-BCF4-22A565D6ACA3}">
      <dgm:prSet/>
      <dgm:spPr/>
      <dgm:t>
        <a:bodyPr/>
        <a:lstStyle/>
        <a:p>
          <a:endParaRPr lang="en-GB"/>
        </a:p>
      </dgm:t>
    </dgm:pt>
    <dgm:pt modelId="{E647B0E1-D352-FC46-9F1D-D5D1C88173F9}">
      <dgm:prSet phldrT="[Text]"/>
      <dgm:spPr>
        <a:solidFill>
          <a:srgbClr val="165788"/>
        </a:solidFill>
      </dgm:spPr>
      <dgm:t>
        <a:bodyPr/>
        <a:lstStyle/>
        <a:p>
          <a:r>
            <a:rPr lang="en-GB" dirty="0" smtClean="0">
              <a:latin typeface="Arial" charset="0"/>
              <a:ea typeface="Arial" charset="0"/>
              <a:cs typeface="Arial" charset="0"/>
            </a:rPr>
            <a:t>FMD</a:t>
          </a:r>
          <a:endParaRPr lang="en-GB" dirty="0">
            <a:latin typeface="Arial" charset="0"/>
            <a:ea typeface="Arial" charset="0"/>
            <a:cs typeface="Arial" charset="0"/>
          </a:endParaRPr>
        </a:p>
      </dgm:t>
    </dgm:pt>
    <dgm:pt modelId="{06E1115F-3151-D64A-84A4-98F5428F6C63}" type="parTrans" cxnId="{DC5694A2-F762-8743-A270-B355006E6FE4}">
      <dgm:prSet/>
      <dgm:spPr/>
      <dgm:t>
        <a:bodyPr/>
        <a:lstStyle/>
        <a:p>
          <a:endParaRPr lang="en-GB"/>
        </a:p>
      </dgm:t>
    </dgm:pt>
    <dgm:pt modelId="{0CD429F3-49BD-D342-B685-A8937E3E1902}" type="sibTrans" cxnId="{DC5694A2-F762-8743-A270-B355006E6FE4}">
      <dgm:prSet/>
      <dgm:spPr/>
      <dgm:t>
        <a:bodyPr/>
        <a:lstStyle/>
        <a:p>
          <a:endParaRPr lang="en-GB"/>
        </a:p>
      </dgm:t>
    </dgm:pt>
    <dgm:pt modelId="{1812F07A-91DD-DB4F-B30F-6E273C23FCF2}">
      <dgm:prSet phldrT="[Text]"/>
      <dgm:spPr>
        <a:solidFill>
          <a:srgbClr val="165788"/>
        </a:solidFill>
      </dgm:spPr>
      <dgm:t>
        <a:bodyPr/>
        <a:lstStyle/>
        <a:p>
          <a:r>
            <a:rPr lang="en-GB" dirty="0" smtClean="0">
              <a:latin typeface="Arial" charset="0"/>
              <a:ea typeface="Arial" charset="0"/>
              <a:cs typeface="Arial" charset="0"/>
            </a:rPr>
            <a:t>Barcoding</a:t>
          </a:r>
          <a:endParaRPr lang="en-GB" dirty="0">
            <a:latin typeface="Arial" charset="0"/>
            <a:ea typeface="Arial" charset="0"/>
            <a:cs typeface="Arial" charset="0"/>
          </a:endParaRPr>
        </a:p>
      </dgm:t>
    </dgm:pt>
    <dgm:pt modelId="{C86C3582-835A-8141-9155-9B9F0A7883F7}" type="parTrans" cxnId="{BFFFADB0-78F6-EC40-8086-523BBCB0D2BD}">
      <dgm:prSet/>
      <dgm:spPr/>
      <dgm:t>
        <a:bodyPr/>
        <a:lstStyle/>
        <a:p>
          <a:endParaRPr lang="en-GB"/>
        </a:p>
      </dgm:t>
    </dgm:pt>
    <dgm:pt modelId="{D7239D60-6E56-2246-8749-A9266E8F972F}" type="sibTrans" cxnId="{BFFFADB0-78F6-EC40-8086-523BBCB0D2BD}">
      <dgm:prSet/>
      <dgm:spPr/>
      <dgm:t>
        <a:bodyPr/>
        <a:lstStyle/>
        <a:p>
          <a:endParaRPr lang="en-GB"/>
        </a:p>
      </dgm:t>
    </dgm:pt>
    <dgm:pt modelId="{232565BD-A7D0-2547-A14A-C8900B58A3C4}">
      <dgm:prSet/>
      <dgm:spPr>
        <a:solidFill>
          <a:srgbClr val="165788"/>
        </a:solidFill>
      </dgm:spPr>
      <dgm:t>
        <a:bodyPr/>
        <a:lstStyle/>
        <a:p>
          <a:r>
            <a:rPr lang="en-GB" dirty="0" smtClean="0">
              <a:latin typeface="Arial" charset="0"/>
              <a:ea typeface="Arial" charset="0"/>
              <a:cs typeface="Arial" charset="0"/>
            </a:rPr>
            <a:t>Medicine Shortages</a:t>
          </a:r>
          <a:endParaRPr lang="en-GB" dirty="0">
            <a:latin typeface="Arial" charset="0"/>
            <a:ea typeface="Arial" charset="0"/>
            <a:cs typeface="Arial" charset="0"/>
          </a:endParaRPr>
        </a:p>
      </dgm:t>
    </dgm:pt>
    <dgm:pt modelId="{ADCB8A96-8CE1-FA40-A894-B24974BAC0AD}" type="parTrans" cxnId="{6A516DB9-58B3-4846-B7CF-9E1DC8DAC98D}">
      <dgm:prSet/>
      <dgm:spPr/>
      <dgm:t>
        <a:bodyPr/>
        <a:lstStyle/>
        <a:p>
          <a:endParaRPr lang="en-GB"/>
        </a:p>
      </dgm:t>
    </dgm:pt>
    <dgm:pt modelId="{325BEC30-516A-2943-9D2F-888B586B7624}" type="sibTrans" cxnId="{6A516DB9-58B3-4846-B7CF-9E1DC8DAC98D}">
      <dgm:prSet/>
      <dgm:spPr/>
      <dgm:t>
        <a:bodyPr/>
        <a:lstStyle/>
        <a:p>
          <a:endParaRPr lang="en-GB"/>
        </a:p>
      </dgm:t>
    </dgm:pt>
    <dgm:pt modelId="{260D1B75-E0EB-0A46-842C-B1436F828A38}" type="pres">
      <dgm:prSet presAssocID="{F074CFBA-70CF-3643-B240-0C17FD7E58F6}" presName="cycle" presStyleCnt="0">
        <dgm:presLayoutVars>
          <dgm:dir/>
          <dgm:resizeHandles val="exact"/>
        </dgm:presLayoutVars>
      </dgm:prSet>
      <dgm:spPr/>
      <dgm:t>
        <a:bodyPr/>
        <a:lstStyle/>
        <a:p>
          <a:endParaRPr lang="en-GB"/>
        </a:p>
      </dgm:t>
    </dgm:pt>
    <dgm:pt modelId="{B81E5B3F-9E83-1449-AA32-152E4DA86CB9}" type="pres">
      <dgm:prSet presAssocID="{BB66DD18-EEA0-6646-802C-53983A9F12E9}" presName="node" presStyleLbl="node1" presStyleIdx="0" presStyleCnt="6">
        <dgm:presLayoutVars>
          <dgm:bulletEnabled val="1"/>
        </dgm:presLayoutVars>
      </dgm:prSet>
      <dgm:spPr/>
      <dgm:t>
        <a:bodyPr/>
        <a:lstStyle/>
        <a:p>
          <a:endParaRPr lang="en-GB"/>
        </a:p>
      </dgm:t>
    </dgm:pt>
    <dgm:pt modelId="{14B1F9AA-1289-DC4A-8C7C-00C9A899B56A}" type="pres">
      <dgm:prSet presAssocID="{BB66DD18-EEA0-6646-802C-53983A9F12E9}" presName="spNode" presStyleCnt="0"/>
      <dgm:spPr/>
    </dgm:pt>
    <dgm:pt modelId="{3C40AD24-9F2E-9749-AFE4-3BCCB261FE42}" type="pres">
      <dgm:prSet presAssocID="{2BFB8DB2-A89B-7845-B54C-E6459A01CCB7}" presName="sibTrans" presStyleLbl="sibTrans1D1" presStyleIdx="0" presStyleCnt="6"/>
      <dgm:spPr/>
      <dgm:t>
        <a:bodyPr/>
        <a:lstStyle/>
        <a:p>
          <a:endParaRPr lang="en-GB"/>
        </a:p>
      </dgm:t>
    </dgm:pt>
    <dgm:pt modelId="{EAF56EE0-7525-324D-A564-CEBA33E0A35D}" type="pres">
      <dgm:prSet presAssocID="{232565BD-A7D0-2547-A14A-C8900B58A3C4}" presName="node" presStyleLbl="node1" presStyleIdx="1" presStyleCnt="6">
        <dgm:presLayoutVars>
          <dgm:bulletEnabled val="1"/>
        </dgm:presLayoutVars>
      </dgm:prSet>
      <dgm:spPr/>
      <dgm:t>
        <a:bodyPr/>
        <a:lstStyle/>
        <a:p>
          <a:endParaRPr lang="en-GB"/>
        </a:p>
      </dgm:t>
    </dgm:pt>
    <dgm:pt modelId="{08BE8A86-0E25-134E-9635-BB18C974F1E1}" type="pres">
      <dgm:prSet presAssocID="{232565BD-A7D0-2547-A14A-C8900B58A3C4}" presName="spNode" presStyleCnt="0"/>
      <dgm:spPr/>
    </dgm:pt>
    <dgm:pt modelId="{FDE7DDB9-9AA6-FA4E-B39D-B0E6D9BE61D9}" type="pres">
      <dgm:prSet presAssocID="{325BEC30-516A-2943-9D2F-888B586B7624}" presName="sibTrans" presStyleLbl="sibTrans1D1" presStyleIdx="1" presStyleCnt="6"/>
      <dgm:spPr/>
      <dgm:t>
        <a:bodyPr/>
        <a:lstStyle/>
        <a:p>
          <a:endParaRPr lang="en-GB"/>
        </a:p>
      </dgm:t>
    </dgm:pt>
    <dgm:pt modelId="{EB44217B-8B89-6E4C-8AB7-BBE66A264385}" type="pres">
      <dgm:prSet presAssocID="{8D156EB7-2715-F14C-8848-733D37A5434C}" presName="node" presStyleLbl="node1" presStyleIdx="2" presStyleCnt="6">
        <dgm:presLayoutVars>
          <dgm:bulletEnabled val="1"/>
        </dgm:presLayoutVars>
      </dgm:prSet>
      <dgm:spPr/>
      <dgm:t>
        <a:bodyPr/>
        <a:lstStyle/>
        <a:p>
          <a:endParaRPr lang="en-GB"/>
        </a:p>
      </dgm:t>
    </dgm:pt>
    <dgm:pt modelId="{894559FD-6370-A446-8F11-6B4AD95539E7}" type="pres">
      <dgm:prSet presAssocID="{8D156EB7-2715-F14C-8848-733D37A5434C}" presName="spNode" presStyleCnt="0"/>
      <dgm:spPr/>
    </dgm:pt>
    <dgm:pt modelId="{E6A2FF0E-1289-8746-B1F5-C539B2BDFA35}" type="pres">
      <dgm:prSet presAssocID="{2D99B429-DFF3-9C41-9FD9-2738AE940349}" presName="sibTrans" presStyleLbl="sibTrans1D1" presStyleIdx="2" presStyleCnt="6"/>
      <dgm:spPr/>
      <dgm:t>
        <a:bodyPr/>
        <a:lstStyle/>
        <a:p>
          <a:endParaRPr lang="en-GB"/>
        </a:p>
      </dgm:t>
    </dgm:pt>
    <dgm:pt modelId="{7F3CABA1-3299-CC49-A1C6-D83BCE44717A}" type="pres">
      <dgm:prSet presAssocID="{C41201EE-E9FC-DB40-823C-53717BB7C258}" presName="node" presStyleLbl="node1" presStyleIdx="3" presStyleCnt="6">
        <dgm:presLayoutVars>
          <dgm:bulletEnabled val="1"/>
        </dgm:presLayoutVars>
      </dgm:prSet>
      <dgm:spPr/>
      <dgm:t>
        <a:bodyPr/>
        <a:lstStyle/>
        <a:p>
          <a:endParaRPr lang="en-GB"/>
        </a:p>
      </dgm:t>
    </dgm:pt>
    <dgm:pt modelId="{ECA56E52-15D5-4146-A602-C8ED8FE4AC0B}" type="pres">
      <dgm:prSet presAssocID="{C41201EE-E9FC-DB40-823C-53717BB7C258}" presName="spNode" presStyleCnt="0"/>
      <dgm:spPr/>
    </dgm:pt>
    <dgm:pt modelId="{DF582C69-E988-8F41-9F80-6E3679DE46A2}" type="pres">
      <dgm:prSet presAssocID="{761CA990-32DC-0943-8AA2-378C6590F2C4}" presName="sibTrans" presStyleLbl="sibTrans1D1" presStyleIdx="3" presStyleCnt="6"/>
      <dgm:spPr/>
      <dgm:t>
        <a:bodyPr/>
        <a:lstStyle/>
        <a:p>
          <a:endParaRPr lang="en-GB"/>
        </a:p>
      </dgm:t>
    </dgm:pt>
    <dgm:pt modelId="{ECCB0541-560D-A846-B949-7AD5BFFCA5F0}" type="pres">
      <dgm:prSet presAssocID="{E647B0E1-D352-FC46-9F1D-D5D1C88173F9}" presName="node" presStyleLbl="node1" presStyleIdx="4" presStyleCnt="6" custRadScaleRad="100555" custRadScaleInc="719">
        <dgm:presLayoutVars>
          <dgm:bulletEnabled val="1"/>
        </dgm:presLayoutVars>
      </dgm:prSet>
      <dgm:spPr/>
      <dgm:t>
        <a:bodyPr/>
        <a:lstStyle/>
        <a:p>
          <a:endParaRPr lang="en-GB"/>
        </a:p>
      </dgm:t>
    </dgm:pt>
    <dgm:pt modelId="{E566A3F4-E2C0-FD49-A12C-9C489971E522}" type="pres">
      <dgm:prSet presAssocID="{E647B0E1-D352-FC46-9F1D-D5D1C88173F9}" presName="spNode" presStyleCnt="0"/>
      <dgm:spPr/>
    </dgm:pt>
    <dgm:pt modelId="{21D76B34-54E4-4B49-8CB8-1431B3211231}" type="pres">
      <dgm:prSet presAssocID="{0CD429F3-49BD-D342-B685-A8937E3E1902}" presName="sibTrans" presStyleLbl="sibTrans1D1" presStyleIdx="4" presStyleCnt="6"/>
      <dgm:spPr/>
      <dgm:t>
        <a:bodyPr/>
        <a:lstStyle/>
        <a:p>
          <a:endParaRPr lang="en-GB"/>
        </a:p>
      </dgm:t>
    </dgm:pt>
    <dgm:pt modelId="{2A7B41A1-CFFC-CE45-886F-E7317C8AB6FC}" type="pres">
      <dgm:prSet presAssocID="{1812F07A-91DD-DB4F-B30F-6E273C23FCF2}" presName="node" presStyleLbl="node1" presStyleIdx="5" presStyleCnt="6">
        <dgm:presLayoutVars>
          <dgm:bulletEnabled val="1"/>
        </dgm:presLayoutVars>
      </dgm:prSet>
      <dgm:spPr/>
      <dgm:t>
        <a:bodyPr/>
        <a:lstStyle/>
        <a:p>
          <a:endParaRPr lang="en-GB"/>
        </a:p>
      </dgm:t>
    </dgm:pt>
    <dgm:pt modelId="{C96675B6-8A35-0749-97A4-6824B87BEFC4}" type="pres">
      <dgm:prSet presAssocID="{1812F07A-91DD-DB4F-B30F-6E273C23FCF2}" presName="spNode" presStyleCnt="0"/>
      <dgm:spPr/>
    </dgm:pt>
    <dgm:pt modelId="{4C94234D-F849-B840-8346-4E9A9A9E1BA9}" type="pres">
      <dgm:prSet presAssocID="{D7239D60-6E56-2246-8749-A9266E8F972F}" presName="sibTrans" presStyleLbl="sibTrans1D1" presStyleIdx="5" presStyleCnt="6"/>
      <dgm:spPr/>
      <dgm:t>
        <a:bodyPr/>
        <a:lstStyle/>
        <a:p>
          <a:endParaRPr lang="en-GB"/>
        </a:p>
      </dgm:t>
    </dgm:pt>
  </dgm:ptLst>
  <dgm:cxnLst>
    <dgm:cxn modelId="{6A516DB9-58B3-4846-B7CF-9E1DC8DAC98D}" srcId="{F074CFBA-70CF-3643-B240-0C17FD7E58F6}" destId="{232565BD-A7D0-2547-A14A-C8900B58A3C4}" srcOrd="1" destOrd="0" parTransId="{ADCB8A96-8CE1-FA40-A894-B24974BAC0AD}" sibTransId="{325BEC30-516A-2943-9D2F-888B586B7624}"/>
    <dgm:cxn modelId="{AA734667-E5C4-4E47-A8F2-2F976C649253}" type="presOf" srcId="{761CA990-32DC-0943-8AA2-378C6590F2C4}" destId="{DF582C69-E988-8F41-9F80-6E3679DE46A2}" srcOrd="0" destOrd="0" presId="urn:microsoft.com/office/officeart/2005/8/layout/cycle5"/>
    <dgm:cxn modelId="{BB1282BD-7217-A440-A675-73C64A905FDF}" type="presOf" srcId="{D7239D60-6E56-2246-8749-A9266E8F972F}" destId="{4C94234D-F849-B840-8346-4E9A9A9E1BA9}" srcOrd="0" destOrd="0" presId="urn:microsoft.com/office/officeart/2005/8/layout/cycle5"/>
    <dgm:cxn modelId="{BFFFADB0-78F6-EC40-8086-523BBCB0D2BD}" srcId="{F074CFBA-70CF-3643-B240-0C17FD7E58F6}" destId="{1812F07A-91DD-DB4F-B30F-6E273C23FCF2}" srcOrd="5" destOrd="0" parTransId="{C86C3582-835A-8141-9155-9B9F0A7883F7}" sibTransId="{D7239D60-6E56-2246-8749-A9266E8F972F}"/>
    <dgm:cxn modelId="{5C4855C6-92C1-BF42-A8EC-3CDB1FB5988E}" type="presOf" srcId="{1812F07A-91DD-DB4F-B30F-6E273C23FCF2}" destId="{2A7B41A1-CFFC-CE45-886F-E7317C8AB6FC}" srcOrd="0" destOrd="0" presId="urn:microsoft.com/office/officeart/2005/8/layout/cycle5"/>
    <dgm:cxn modelId="{142FB65C-F976-A64D-B1C8-C882B86A54DC}" srcId="{F074CFBA-70CF-3643-B240-0C17FD7E58F6}" destId="{8D156EB7-2715-F14C-8848-733D37A5434C}" srcOrd="2" destOrd="0" parTransId="{5259A311-FD4C-A540-AD17-58F0C672848A}" sibTransId="{2D99B429-DFF3-9C41-9FD9-2738AE940349}"/>
    <dgm:cxn modelId="{B9B201B7-8AAD-004C-8F71-913437A37B7B}" type="presOf" srcId="{8D156EB7-2715-F14C-8848-733D37A5434C}" destId="{EB44217B-8B89-6E4C-8AB7-BBE66A264385}" srcOrd="0" destOrd="0" presId="urn:microsoft.com/office/officeart/2005/8/layout/cycle5"/>
    <dgm:cxn modelId="{7B1A5A57-619F-1E46-8CCE-7894756761BC}" type="presOf" srcId="{E647B0E1-D352-FC46-9F1D-D5D1C88173F9}" destId="{ECCB0541-560D-A846-B949-7AD5BFFCA5F0}" srcOrd="0" destOrd="0" presId="urn:microsoft.com/office/officeart/2005/8/layout/cycle5"/>
    <dgm:cxn modelId="{D194D10A-AFD2-8245-8760-C7ECA4EF3656}" type="presOf" srcId="{0CD429F3-49BD-D342-B685-A8937E3E1902}" destId="{21D76B34-54E4-4B49-8CB8-1431B3211231}" srcOrd="0" destOrd="0" presId="urn:microsoft.com/office/officeart/2005/8/layout/cycle5"/>
    <dgm:cxn modelId="{4067A5E9-C1A0-A74C-AE13-4ABEC889CDB0}" type="presOf" srcId="{BB66DD18-EEA0-6646-802C-53983A9F12E9}" destId="{B81E5B3F-9E83-1449-AA32-152E4DA86CB9}" srcOrd="0" destOrd="0" presId="urn:microsoft.com/office/officeart/2005/8/layout/cycle5"/>
    <dgm:cxn modelId="{3F92327D-8241-EB4F-937B-EF301318943C}" type="presOf" srcId="{C41201EE-E9FC-DB40-823C-53717BB7C258}" destId="{7F3CABA1-3299-CC49-A1C6-D83BCE44717A}" srcOrd="0" destOrd="0" presId="urn:microsoft.com/office/officeart/2005/8/layout/cycle5"/>
    <dgm:cxn modelId="{4F036D59-4463-B24E-AD31-06DBC6476B6A}" srcId="{F074CFBA-70CF-3643-B240-0C17FD7E58F6}" destId="{BB66DD18-EEA0-6646-802C-53983A9F12E9}" srcOrd="0" destOrd="0" parTransId="{3996E3A1-F619-894E-ACAB-1C5278184AE8}" sibTransId="{2BFB8DB2-A89B-7845-B54C-E6459A01CCB7}"/>
    <dgm:cxn modelId="{7E8AF3C7-1079-6A4F-BCF4-22A565D6ACA3}" srcId="{F074CFBA-70CF-3643-B240-0C17FD7E58F6}" destId="{C41201EE-E9FC-DB40-823C-53717BB7C258}" srcOrd="3" destOrd="0" parTransId="{515AB032-FA03-9C42-A6CF-13C50A5C9EA4}" sibTransId="{761CA990-32DC-0943-8AA2-378C6590F2C4}"/>
    <dgm:cxn modelId="{73CEA39A-66AB-CE4E-B43F-1B8949507510}" type="presOf" srcId="{2BFB8DB2-A89B-7845-B54C-E6459A01CCB7}" destId="{3C40AD24-9F2E-9749-AFE4-3BCCB261FE42}" srcOrd="0" destOrd="0" presId="urn:microsoft.com/office/officeart/2005/8/layout/cycle5"/>
    <dgm:cxn modelId="{DEA4600D-4CFA-AC49-A496-E4EABC45F14B}" type="presOf" srcId="{232565BD-A7D0-2547-A14A-C8900B58A3C4}" destId="{EAF56EE0-7525-324D-A564-CEBA33E0A35D}" srcOrd="0" destOrd="0" presId="urn:microsoft.com/office/officeart/2005/8/layout/cycle5"/>
    <dgm:cxn modelId="{D67A39FE-2418-5448-AA57-8CF991350DD4}" type="presOf" srcId="{325BEC30-516A-2943-9D2F-888B586B7624}" destId="{FDE7DDB9-9AA6-FA4E-B39D-B0E6D9BE61D9}" srcOrd="0" destOrd="0" presId="urn:microsoft.com/office/officeart/2005/8/layout/cycle5"/>
    <dgm:cxn modelId="{8D592BFC-5ED9-9E40-8EEC-0E01F7945F7D}" type="presOf" srcId="{F074CFBA-70CF-3643-B240-0C17FD7E58F6}" destId="{260D1B75-E0EB-0A46-842C-B1436F828A38}" srcOrd="0" destOrd="0" presId="urn:microsoft.com/office/officeart/2005/8/layout/cycle5"/>
    <dgm:cxn modelId="{DC5694A2-F762-8743-A270-B355006E6FE4}" srcId="{F074CFBA-70CF-3643-B240-0C17FD7E58F6}" destId="{E647B0E1-D352-FC46-9F1D-D5D1C88173F9}" srcOrd="4" destOrd="0" parTransId="{06E1115F-3151-D64A-84A4-98F5428F6C63}" sibTransId="{0CD429F3-49BD-D342-B685-A8937E3E1902}"/>
    <dgm:cxn modelId="{ABB0F8AA-9457-B04E-8200-2BB81BCA4E67}" type="presOf" srcId="{2D99B429-DFF3-9C41-9FD9-2738AE940349}" destId="{E6A2FF0E-1289-8746-B1F5-C539B2BDFA35}" srcOrd="0" destOrd="0" presId="urn:microsoft.com/office/officeart/2005/8/layout/cycle5"/>
    <dgm:cxn modelId="{8236B38F-5778-384A-BB76-C9FBC8B96FD6}" type="presParOf" srcId="{260D1B75-E0EB-0A46-842C-B1436F828A38}" destId="{B81E5B3F-9E83-1449-AA32-152E4DA86CB9}" srcOrd="0" destOrd="0" presId="urn:microsoft.com/office/officeart/2005/8/layout/cycle5"/>
    <dgm:cxn modelId="{94589F94-75C5-3D48-9F98-CF4C52541F74}" type="presParOf" srcId="{260D1B75-E0EB-0A46-842C-B1436F828A38}" destId="{14B1F9AA-1289-DC4A-8C7C-00C9A899B56A}" srcOrd="1" destOrd="0" presId="urn:microsoft.com/office/officeart/2005/8/layout/cycle5"/>
    <dgm:cxn modelId="{84E379DC-A76F-F04B-B2D9-838806E49460}" type="presParOf" srcId="{260D1B75-E0EB-0A46-842C-B1436F828A38}" destId="{3C40AD24-9F2E-9749-AFE4-3BCCB261FE42}" srcOrd="2" destOrd="0" presId="urn:microsoft.com/office/officeart/2005/8/layout/cycle5"/>
    <dgm:cxn modelId="{1533FEEF-89B5-724D-A2DC-A3A72D5C448D}" type="presParOf" srcId="{260D1B75-E0EB-0A46-842C-B1436F828A38}" destId="{EAF56EE0-7525-324D-A564-CEBA33E0A35D}" srcOrd="3" destOrd="0" presId="urn:microsoft.com/office/officeart/2005/8/layout/cycle5"/>
    <dgm:cxn modelId="{75F1A0A0-E67C-7048-94CC-3137B63DB8FB}" type="presParOf" srcId="{260D1B75-E0EB-0A46-842C-B1436F828A38}" destId="{08BE8A86-0E25-134E-9635-BB18C974F1E1}" srcOrd="4" destOrd="0" presId="urn:microsoft.com/office/officeart/2005/8/layout/cycle5"/>
    <dgm:cxn modelId="{DC85A079-1F84-0048-A16A-E66FD5AA77EC}" type="presParOf" srcId="{260D1B75-E0EB-0A46-842C-B1436F828A38}" destId="{FDE7DDB9-9AA6-FA4E-B39D-B0E6D9BE61D9}" srcOrd="5" destOrd="0" presId="urn:microsoft.com/office/officeart/2005/8/layout/cycle5"/>
    <dgm:cxn modelId="{482E507F-122E-2F40-B931-CC5C0085FAAC}" type="presParOf" srcId="{260D1B75-E0EB-0A46-842C-B1436F828A38}" destId="{EB44217B-8B89-6E4C-8AB7-BBE66A264385}" srcOrd="6" destOrd="0" presId="urn:microsoft.com/office/officeart/2005/8/layout/cycle5"/>
    <dgm:cxn modelId="{7A2109D7-5D75-A143-B903-288834C61E21}" type="presParOf" srcId="{260D1B75-E0EB-0A46-842C-B1436F828A38}" destId="{894559FD-6370-A446-8F11-6B4AD95539E7}" srcOrd="7" destOrd="0" presId="urn:microsoft.com/office/officeart/2005/8/layout/cycle5"/>
    <dgm:cxn modelId="{7722529C-80E2-7141-8FFE-9EFC26C91B17}" type="presParOf" srcId="{260D1B75-E0EB-0A46-842C-B1436F828A38}" destId="{E6A2FF0E-1289-8746-B1F5-C539B2BDFA35}" srcOrd="8" destOrd="0" presId="urn:microsoft.com/office/officeart/2005/8/layout/cycle5"/>
    <dgm:cxn modelId="{98CF0D2F-4456-1349-B33B-6D83B34FFA95}" type="presParOf" srcId="{260D1B75-E0EB-0A46-842C-B1436F828A38}" destId="{7F3CABA1-3299-CC49-A1C6-D83BCE44717A}" srcOrd="9" destOrd="0" presId="urn:microsoft.com/office/officeart/2005/8/layout/cycle5"/>
    <dgm:cxn modelId="{89CAE916-3F73-7941-9473-5A16E9EA9929}" type="presParOf" srcId="{260D1B75-E0EB-0A46-842C-B1436F828A38}" destId="{ECA56E52-15D5-4146-A602-C8ED8FE4AC0B}" srcOrd="10" destOrd="0" presId="urn:microsoft.com/office/officeart/2005/8/layout/cycle5"/>
    <dgm:cxn modelId="{CD2E53A5-5A08-804D-9FEB-AA5950BE8A3B}" type="presParOf" srcId="{260D1B75-E0EB-0A46-842C-B1436F828A38}" destId="{DF582C69-E988-8F41-9F80-6E3679DE46A2}" srcOrd="11" destOrd="0" presId="urn:microsoft.com/office/officeart/2005/8/layout/cycle5"/>
    <dgm:cxn modelId="{C40344FA-4517-AE40-8939-716C307324EA}" type="presParOf" srcId="{260D1B75-E0EB-0A46-842C-B1436F828A38}" destId="{ECCB0541-560D-A846-B949-7AD5BFFCA5F0}" srcOrd="12" destOrd="0" presId="urn:microsoft.com/office/officeart/2005/8/layout/cycle5"/>
    <dgm:cxn modelId="{36377D03-946A-8747-AA97-7C6E1F8D122C}" type="presParOf" srcId="{260D1B75-E0EB-0A46-842C-B1436F828A38}" destId="{E566A3F4-E2C0-FD49-A12C-9C489971E522}" srcOrd="13" destOrd="0" presId="urn:microsoft.com/office/officeart/2005/8/layout/cycle5"/>
    <dgm:cxn modelId="{5984F74E-EE9D-B647-9CDE-98B517665F09}" type="presParOf" srcId="{260D1B75-E0EB-0A46-842C-B1436F828A38}" destId="{21D76B34-54E4-4B49-8CB8-1431B3211231}" srcOrd="14" destOrd="0" presId="urn:microsoft.com/office/officeart/2005/8/layout/cycle5"/>
    <dgm:cxn modelId="{C1BA6DC2-9A4B-9742-B342-F4485C5B75DE}" type="presParOf" srcId="{260D1B75-E0EB-0A46-842C-B1436F828A38}" destId="{2A7B41A1-CFFC-CE45-886F-E7317C8AB6FC}" srcOrd="15" destOrd="0" presId="urn:microsoft.com/office/officeart/2005/8/layout/cycle5"/>
    <dgm:cxn modelId="{FCC591E0-134E-0C4B-95FB-82568765FA5C}" type="presParOf" srcId="{260D1B75-E0EB-0A46-842C-B1436F828A38}" destId="{C96675B6-8A35-0749-97A4-6824B87BEFC4}" srcOrd="16" destOrd="0" presId="urn:microsoft.com/office/officeart/2005/8/layout/cycle5"/>
    <dgm:cxn modelId="{C9A59EBB-998B-434B-A081-C9E83833064C}" type="presParOf" srcId="{260D1B75-E0EB-0A46-842C-B1436F828A38}" destId="{4C94234D-F849-B840-8346-4E9A9A9E1BA9}" srcOrd="17"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1E5B3F-9E83-1449-AA32-152E4DA86CB9}">
      <dsp:nvSpPr>
        <dsp:cNvPr id="0" name=""/>
        <dsp:cNvSpPr/>
      </dsp:nvSpPr>
      <dsp:spPr>
        <a:xfrm>
          <a:off x="3262226" y="2548"/>
          <a:ext cx="1152697" cy="749253"/>
        </a:xfrm>
        <a:prstGeom prst="roundRect">
          <a:avLst/>
        </a:prstGeom>
        <a:solidFill>
          <a:srgbClr val="165788"/>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GB" sz="1500" kern="1200" dirty="0" smtClean="0">
              <a:latin typeface="Arial" charset="0"/>
              <a:ea typeface="Arial" charset="0"/>
              <a:cs typeface="Arial" charset="0"/>
            </a:rPr>
            <a:t>AMR</a:t>
          </a:r>
          <a:endParaRPr lang="en-GB" sz="1500" kern="1200" dirty="0">
            <a:latin typeface="Arial" charset="0"/>
            <a:ea typeface="Arial" charset="0"/>
            <a:cs typeface="Arial" charset="0"/>
          </a:endParaRPr>
        </a:p>
      </dsp:txBody>
      <dsp:txXfrm>
        <a:off x="3298802" y="39124"/>
        <a:ext cx="1079545" cy="676101"/>
      </dsp:txXfrm>
    </dsp:sp>
    <dsp:sp modelId="{3C40AD24-9F2E-9749-AFE4-3BCCB261FE42}">
      <dsp:nvSpPr>
        <dsp:cNvPr id="0" name=""/>
        <dsp:cNvSpPr/>
      </dsp:nvSpPr>
      <dsp:spPr>
        <a:xfrm>
          <a:off x="2075180" y="377175"/>
          <a:ext cx="3526788" cy="3526788"/>
        </a:xfrm>
        <a:custGeom>
          <a:avLst/>
          <a:gdLst/>
          <a:ahLst/>
          <a:cxnLst/>
          <a:rect l="0" t="0" r="0" b="0"/>
          <a:pathLst>
            <a:path>
              <a:moveTo>
                <a:pt x="2484365" y="154121"/>
              </a:moveTo>
              <a:arcTo wR="1763394" hR="1763394" stAng="17647974" swAng="922621"/>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AF56EE0-7525-324D-A564-CEBA33E0A35D}">
      <dsp:nvSpPr>
        <dsp:cNvPr id="0" name=""/>
        <dsp:cNvSpPr/>
      </dsp:nvSpPr>
      <dsp:spPr>
        <a:xfrm>
          <a:off x="4789370" y="884245"/>
          <a:ext cx="1152697" cy="749253"/>
        </a:xfrm>
        <a:prstGeom prst="roundRect">
          <a:avLst/>
        </a:prstGeom>
        <a:solidFill>
          <a:srgbClr val="165788"/>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GB" sz="1500" kern="1200" dirty="0" smtClean="0">
              <a:latin typeface="Arial" charset="0"/>
              <a:ea typeface="Arial" charset="0"/>
              <a:cs typeface="Arial" charset="0"/>
            </a:rPr>
            <a:t>Medicine Shortages</a:t>
          </a:r>
          <a:endParaRPr lang="en-GB" sz="1500" kern="1200" dirty="0">
            <a:latin typeface="Arial" charset="0"/>
            <a:ea typeface="Arial" charset="0"/>
            <a:cs typeface="Arial" charset="0"/>
          </a:endParaRPr>
        </a:p>
      </dsp:txBody>
      <dsp:txXfrm>
        <a:off x="4825946" y="920821"/>
        <a:ext cx="1079545" cy="676101"/>
      </dsp:txXfrm>
    </dsp:sp>
    <dsp:sp modelId="{FDE7DDB9-9AA6-FA4E-B39D-B0E6D9BE61D9}">
      <dsp:nvSpPr>
        <dsp:cNvPr id="0" name=""/>
        <dsp:cNvSpPr/>
      </dsp:nvSpPr>
      <dsp:spPr>
        <a:xfrm>
          <a:off x="2075180" y="377175"/>
          <a:ext cx="3526788" cy="3526788"/>
        </a:xfrm>
        <a:custGeom>
          <a:avLst/>
          <a:gdLst/>
          <a:ahLst/>
          <a:cxnLst/>
          <a:rect l="0" t="0" r="0" b="0"/>
          <a:pathLst>
            <a:path>
              <a:moveTo>
                <a:pt x="3499345" y="1453507"/>
              </a:moveTo>
              <a:arcTo wR="1763394" hR="1763394" stAng="20992721" swAng="1214557"/>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B44217B-8B89-6E4C-8AB7-BBE66A264385}">
      <dsp:nvSpPr>
        <dsp:cNvPr id="0" name=""/>
        <dsp:cNvSpPr/>
      </dsp:nvSpPr>
      <dsp:spPr>
        <a:xfrm>
          <a:off x="4789370" y="2647639"/>
          <a:ext cx="1152697" cy="749253"/>
        </a:xfrm>
        <a:prstGeom prst="roundRect">
          <a:avLst/>
        </a:prstGeom>
        <a:solidFill>
          <a:srgbClr val="165788"/>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GB" sz="1500" kern="1200" dirty="0" smtClean="0">
              <a:latin typeface="Arial" charset="0"/>
              <a:ea typeface="Arial" charset="0"/>
              <a:cs typeface="Arial" charset="0"/>
            </a:rPr>
            <a:t>eHealth/ mHealth</a:t>
          </a:r>
          <a:endParaRPr lang="en-GB" sz="1500" kern="1200" dirty="0">
            <a:latin typeface="Arial" charset="0"/>
            <a:ea typeface="Arial" charset="0"/>
            <a:cs typeface="Arial" charset="0"/>
          </a:endParaRPr>
        </a:p>
      </dsp:txBody>
      <dsp:txXfrm>
        <a:off x="4825946" y="2684215"/>
        <a:ext cx="1079545" cy="676101"/>
      </dsp:txXfrm>
    </dsp:sp>
    <dsp:sp modelId="{E6A2FF0E-1289-8746-B1F5-C539B2BDFA35}">
      <dsp:nvSpPr>
        <dsp:cNvPr id="0" name=""/>
        <dsp:cNvSpPr/>
      </dsp:nvSpPr>
      <dsp:spPr>
        <a:xfrm>
          <a:off x="2075180" y="377175"/>
          <a:ext cx="3526788" cy="3526788"/>
        </a:xfrm>
        <a:custGeom>
          <a:avLst/>
          <a:gdLst/>
          <a:ahLst/>
          <a:cxnLst/>
          <a:rect l="0" t="0" r="0" b="0"/>
          <a:pathLst>
            <a:path>
              <a:moveTo>
                <a:pt x="2885285" y="3123878"/>
              </a:moveTo>
              <a:arcTo wR="1763394" hR="1763394" stAng="3029405" swAng="922621"/>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F3CABA1-3299-CC49-A1C6-D83BCE44717A}">
      <dsp:nvSpPr>
        <dsp:cNvPr id="0" name=""/>
        <dsp:cNvSpPr/>
      </dsp:nvSpPr>
      <dsp:spPr>
        <a:xfrm>
          <a:off x="3262226" y="3529337"/>
          <a:ext cx="1152697" cy="749253"/>
        </a:xfrm>
        <a:prstGeom prst="roundRect">
          <a:avLst/>
        </a:prstGeom>
        <a:solidFill>
          <a:srgbClr val="165788"/>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GB" sz="1500" kern="1200" dirty="0" smtClean="0">
              <a:latin typeface="Arial" charset="0"/>
              <a:ea typeface="Arial" charset="0"/>
              <a:cs typeface="Arial" charset="0"/>
            </a:rPr>
            <a:t>Biosimilars</a:t>
          </a:r>
          <a:endParaRPr lang="en-GB" sz="1500" kern="1200" dirty="0">
            <a:latin typeface="Arial" charset="0"/>
            <a:ea typeface="Arial" charset="0"/>
            <a:cs typeface="Arial" charset="0"/>
          </a:endParaRPr>
        </a:p>
      </dsp:txBody>
      <dsp:txXfrm>
        <a:off x="3298802" y="3565913"/>
        <a:ext cx="1079545" cy="676101"/>
      </dsp:txXfrm>
    </dsp:sp>
    <dsp:sp modelId="{DF582C69-E988-8F41-9F80-6E3679DE46A2}">
      <dsp:nvSpPr>
        <dsp:cNvPr id="0" name=""/>
        <dsp:cNvSpPr/>
      </dsp:nvSpPr>
      <dsp:spPr>
        <a:xfrm>
          <a:off x="2053882" y="369961"/>
          <a:ext cx="3526788" cy="3526788"/>
        </a:xfrm>
        <a:custGeom>
          <a:avLst/>
          <a:gdLst/>
          <a:ahLst/>
          <a:cxnLst/>
          <a:rect l="0" t="0" r="0" b="0"/>
          <a:pathLst>
            <a:path>
              <a:moveTo>
                <a:pt x="1061089" y="3380900"/>
              </a:moveTo>
              <a:arcTo wR="1763394" hR="1763394" stAng="6808198" swAng="935332"/>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CCB0541-560D-A846-B949-7AD5BFFCA5F0}">
      <dsp:nvSpPr>
        <dsp:cNvPr id="0" name=""/>
        <dsp:cNvSpPr/>
      </dsp:nvSpPr>
      <dsp:spPr>
        <a:xfrm>
          <a:off x="1724386" y="2648676"/>
          <a:ext cx="1152697" cy="749253"/>
        </a:xfrm>
        <a:prstGeom prst="roundRect">
          <a:avLst/>
        </a:prstGeom>
        <a:solidFill>
          <a:srgbClr val="165788"/>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GB" sz="1500" kern="1200" dirty="0" smtClean="0">
              <a:latin typeface="Arial" charset="0"/>
              <a:ea typeface="Arial" charset="0"/>
              <a:cs typeface="Arial" charset="0"/>
            </a:rPr>
            <a:t>FMD</a:t>
          </a:r>
          <a:endParaRPr lang="en-GB" sz="1500" kern="1200" dirty="0">
            <a:latin typeface="Arial" charset="0"/>
            <a:ea typeface="Arial" charset="0"/>
            <a:cs typeface="Arial" charset="0"/>
          </a:endParaRPr>
        </a:p>
      </dsp:txBody>
      <dsp:txXfrm>
        <a:off x="1760962" y="2685252"/>
        <a:ext cx="1079545" cy="676101"/>
      </dsp:txXfrm>
    </dsp:sp>
    <dsp:sp modelId="{21D76B34-54E4-4B49-8CB8-1431B3211231}">
      <dsp:nvSpPr>
        <dsp:cNvPr id="0" name=""/>
        <dsp:cNvSpPr/>
      </dsp:nvSpPr>
      <dsp:spPr>
        <a:xfrm>
          <a:off x="2069984" y="394171"/>
          <a:ext cx="3526788" cy="3526788"/>
        </a:xfrm>
        <a:custGeom>
          <a:avLst/>
          <a:gdLst/>
          <a:ahLst/>
          <a:cxnLst/>
          <a:rect l="0" t="0" r="0" b="0"/>
          <a:pathLst>
            <a:path>
              <a:moveTo>
                <a:pt x="24559" y="2056671"/>
              </a:moveTo>
              <a:arcTo wR="1763394" hR="1763394" stAng="10225585" swAng="1215920"/>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2A7B41A1-CFFC-CE45-886F-E7317C8AB6FC}">
      <dsp:nvSpPr>
        <dsp:cNvPr id="0" name=""/>
        <dsp:cNvSpPr/>
      </dsp:nvSpPr>
      <dsp:spPr>
        <a:xfrm>
          <a:off x="1735082" y="884245"/>
          <a:ext cx="1152697" cy="749253"/>
        </a:xfrm>
        <a:prstGeom prst="roundRect">
          <a:avLst/>
        </a:prstGeom>
        <a:solidFill>
          <a:srgbClr val="165788"/>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GB" sz="1500" kern="1200" dirty="0" smtClean="0">
              <a:latin typeface="Arial" charset="0"/>
              <a:ea typeface="Arial" charset="0"/>
              <a:cs typeface="Arial" charset="0"/>
            </a:rPr>
            <a:t>Barcoding</a:t>
          </a:r>
          <a:endParaRPr lang="en-GB" sz="1500" kern="1200" dirty="0">
            <a:latin typeface="Arial" charset="0"/>
            <a:ea typeface="Arial" charset="0"/>
            <a:cs typeface="Arial" charset="0"/>
          </a:endParaRPr>
        </a:p>
      </dsp:txBody>
      <dsp:txXfrm>
        <a:off x="1771658" y="920821"/>
        <a:ext cx="1079545" cy="676101"/>
      </dsp:txXfrm>
    </dsp:sp>
    <dsp:sp modelId="{4C94234D-F849-B840-8346-4E9A9A9E1BA9}">
      <dsp:nvSpPr>
        <dsp:cNvPr id="0" name=""/>
        <dsp:cNvSpPr/>
      </dsp:nvSpPr>
      <dsp:spPr>
        <a:xfrm>
          <a:off x="2075180" y="377175"/>
          <a:ext cx="3526788" cy="3526788"/>
        </a:xfrm>
        <a:custGeom>
          <a:avLst/>
          <a:gdLst/>
          <a:ahLst/>
          <a:cxnLst/>
          <a:rect l="0" t="0" r="0" b="0"/>
          <a:pathLst>
            <a:path>
              <a:moveTo>
                <a:pt x="641502" y="402909"/>
              </a:moveTo>
              <a:arcTo wR="1763394" hR="1763394" stAng="13829405" swAng="922621"/>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2E0602D-5ADC-7747-AA7A-7DC83336F569}" type="datetimeFigureOut">
              <a:rPr lang="en-US" smtClean="0"/>
              <a:t>9/18/17</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70F399-8CDC-114F-AB77-6D4DD5314560}" type="slidenum">
              <a:rPr lang="en-US" smtClean="0"/>
              <a:t>‹#›</a:t>
            </a:fld>
            <a:endParaRPr lang="en-US" dirty="0"/>
          </a:p>
        </p:txBody>
      </p:sp>
    </p:spTree>
    <p:extLst>
      <p:ext uri="{BB962C8B-B14F-4D97-AF65-F5344CB8AC3E}">
        <p14:creationId xmlns:p14="http://schemas.microsoft.com/office/powerpoint/2010/main" val="1265583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200">
                <a:latin typeface="Arial" charset="0"/>
                <a:ea typeface="ＭＳ Ｐゴシック" charset="-128"/>
                <a:cs typeface="+mn-cs"/>
              </a:defRPr>
            </a:lvl1pPr>
          </a:lstStyle>
          <a:p>
            <a:pPr>
              <a:defRPr/>
            </a:pPr>
            <a:endParaRPr lang="de-DE" dirty="0"/>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a:latin typeface="Arial" charset="0"/>
                <a:ea typeface="ＭＳ Ｐゴシック" charset="-128"/>
                <a:cs typeface="+mn-cs"/>
              </a:defRPr>
            </a:lvl1pPr>
          </a:lstStyle>
          <a:p>
            <a:pPr>
              <a:defRPr/>
            </a:pPr>
            <a:endParaRPr lang="de-DE" dirty="0"/>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altLang="en-US"/>
              <a:t>Textmasterformate durch Klicken bearbeiten</a:t>
            </a:r>
          </a:p>
          <a:p>
            <a:pPr lvl="1"/>
            <a:r>
              <a:rPr lang="de-DE" altLang="en-US"/>
              <a:t>Zweite Ebene</a:t>
            </a:r>
          </a:p>
          <a:p>
            <a:pPr lvl="2"/>
            <a:r>
              <a:rPr lang="de-DE" altLang="en-US"/>
              <a:t>Dritte Ebene</a:t>
            </a:r>
          </a:p>
          <a:p>
            <a:pPr lvl="3"/>
            <a:r>
              <a:rPr lang="de-DE" altLang="en-US"/>
              <a:t>Vierte Ebene</a:t>
            </a:r>
          </a:p>
          <a:p>
            <a:pPr lvl="4"/>
            <a:r>
              <a:rPr lang="de-DE" altLang="en-US"/>
              <a:t>Fünfte Ebene</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defRPr sz="1200">
                <a:latin typeface="Arial" charset="0"/>
                <a:ea typeface="ＭＳ Ｐゴシック" charset="-128"/>
                <a:cs typeface="+mn-cs"/>
              </a:defRPr>
            </a:lvl1pPr>
          </a:lstStyle>
          <a:p>
            <a:pPr>
              <a:defRPr/>
            </a:pPr>
            <a:endParaRPr lang="de-DE" dirty="0"/>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sz="1200">
                <a:latin typeface="Arial" charset="0"/>
              </a:defRPr>
            </a:lvl1pPr>
          </a:lstStyle>
          <a:p>
            <a:fld id="{528268A8-81A9-9646-B0EF-AE8969DB4FE1}" type="slidenum">
              <a:rPr lang="de-DE" altLang="en-US"/>
              <a:pPr/>
              <a:t>‹#›</a:t>
            </a:fld>
            <a:endParaRPr lang="de-DE" altLang="en-US" dirty="0"/>
          </a:p>
        </p:txBody>
      </p:sp>
    </p:spTree>
    <p:extLst>
      <p:ext uri="{BB962C8B-B14F-4D97-AF65-F5344CB8AC3E}">
        <p14:creationId xmlns:p14="http://schemas.microsoft.com/office/powerpoint/2010/main" val="12938784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eppgroup.eu/" TargetMode="External"/><Relationship Id="rId4" Type="http://schemas.openxmlformats.org/officeDocument/2006/relationships/hyperlink" Target="http://www.socialistsanddemocrats.eu/gpes/index.jsp?request_locale=EN" TargetMode="External"/><Relationship Id="rId5" Type="http://schemas.openxmlformats.org/officeDocument/2006/relationships/hyperlink" Target="http://www.ecrgroup.eu/" TargetMode="External"/><Relationship Id="rId6" Type="http://schemas.openxmlformats.org/officeDocument/2006/relationships/hyperlink" Target="http://www.alde.eu/en" TargetMode="External"/><Relationship Id="rId7" Type="http://schemas.openxmlformats.org/officeDocument/2006/relationships/hyperlink" Target="http://www.guengl.eu/" TargetMode="External"/><Relationship Id="rId8" Type="http://schemas.openxmlformats.org/officeDocument/2006/relationships/hyperlink" Target="http://www.greens-efa.eu/" TargetMode="External"/><Relationship Id="rId9" Type="http://schemas.openxmlformats.org/officeDocument/2006/relationships/hyperlink" Target="http://www.efddgroup.eu/" TargetMode="External"/><Relationship Id="rId10" Type="http://schemas.openxmlformats.org/officeDocument/2006/relationships/hyperlink" Target="http://enfgroup-ep.eu/" TargetMode="External"/><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Winston Churchill</a:t>
            </a:r>
            <a:r>
              <a:rPr lang="en-GB" baseline="0" dirty="0" smtClean="0"/>
              <a:t> </a:t>
            </a:r>
            <a:r>
              <a:rPr lang="mr-IN" baseline="0" dirty="0" smtClean="0"/>
              <a:t>–</a:t>
            </a:r>
            <a:r>
              <a:rPr lang="en-GB" baseline="0" dirty="0" smtClean="0"/>
              <a:t> United States of Europe</a:t>
            </a:r>
          </a:p>
          <a:p>
            <a:r>
              <a:rPr lang="en-GB" baseline="0" dirty="0" smtClean="0"/>
              <a:t>Schuman declaration </a:t>
            </a:r>
            <a:r>
              <a:rPr lang="mr-IN" baseline="0" dirty="0" smtClean="0"/>
              <a:t>–</a:t>
            </a:r>
            <a:r>
              <a:rPr lang="en-GB" baseline="0" dirty="0" smtClean="0"/>
              <a:t> ECSC</a:t>
            </a:r>
          </a:p>
          <a:p>
            <a:r>
              <a:rPr lang="en-GB" baseline="0" dirty="0" smtClean="0"/>
              <a:t>Treaty of Rome </a:t>
            </a:r>
            <a:r>
              <a:rPr lang="mr-IN" baseline="0" dirty="0" smtClean="0"/>
              <a:t>–</a:t>
            </a:r>
            <a:r>
              <a:rPr lang="en-GB" baseline="0" dirty="0" smtClean="0"/>
              <a:t> EEC (common market for services, capital, goods, people)</a:t>
            </a:r>
          </a:p>
          <a:p>
            <a:r>
              <a:rPr lang="en-GB" baseline="0" dirty="0" smtClean="0"/>
              <a:t>1992 Maastricht Treaty </a:t>
            </a:r>
            <a:r>
              <a:rPr lang="mr-IN" baseline="0" dirty="0" smtClean="0"/>
              <a:t>–</a:t>
            </a:r>
            <a:r>
              <a:rPr lang="en-GB" baseline="0" dirty="0" smtClean="0"/>
              <a:t> EU and Euro</a:t>
            </a:r>
            <a:endParaRPr lang="en-GB" dirty="0"/>
          </a:p>
        </p:txBody>
      </p:sp>
      <p:sp>
        <p:nvSpPr>
          <p:cNvPr id="4" name="Slide Number Placeholder 3"/>
          <p:cNvSpPr>
            <a:spLocks noGrp="1"/>
          </p:cNvSpPr>
          <p:nvPr>
            <p:ph type="sldNum" sz="quarter" idx="10"/>
          </p:nvPr>
        </p:nvSpPr>
        <p:spPr/>
        <p:txBody>
          <a:bodyPr/>
          <a:lstStyle/>
          <a:p>
            <a:fld id="{528268A8-81A9-9646-B0EF-AE8969DB4FE1}" type="slidenum">
              <a:rPr lang="de-DE" altLang="en-US" smtClean="0"/>
              <a:pPr/>
              <a:t>4</a:t>
            </a:fld>
            <a:endParaRPr lang="de-DE" altLang="en-US" dirty="0"/>
          </a:p>
        </p:txBody>
      </p:sp>
    </p:spTree>
    <p:extLst>
      <p:ext uri="{BB962C8B-B14F-4D97-AF65-F5344CB8AC3E}">
        <p14:creationId xmlns:p14="http://schemas.microsoft.com/office/powerpoint/2010/main" val="512388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u="sng" kern="1200" dirty="0" smtClean="0">
                <a:solidFill>
                  <a:schemeClr val="tx1"/>
                </a:solidFill>
                <a:effectLst/>
                <a:latin typeface="Arial" charset="0"/>
                <a:ea typeface="ＭＳ Ｐゴシック" charset="-128"/>
                <a:cs typeface="ＭＳ Ｐゴシック" charset="-128"/>
                <a:hlinkClick r:id="rId3"/>
              </a:rPr>
              <a:t>EPP - Group of the European People's Party (Christian Democrats)</a:t>
            </a:r>
            <a:endParaRPr lang="en-US" sz="1200" b="0" i="0" u="sng" kern="1200" dirty="0" smtClean="0">
              <a:solidFill>
                <a:schemeClr val="tx1"/>
              </a:solidFill>
              <a:effectLst/>
              <a:latin typeface="Arial" charset="0"/>
              <a:ea typeface="ＭＳ Ｐゴシック" charset="-128"/>
              <a:cs typeface="ＭＳ Ｐゴシック" charset="-128"/>
            </a:endParaRPr>
          </a:p>
          <a:p>
            <a:pPr fontAlgn="base"/>
            <a:r>
              <a:rPr lang="en-US" sz="1200" b="0" i="0" u="sng" strike="noStrike" kern="1200" dirty="0" smtClean="0">
                <a:solidFill>
                  <a:schemeClr val="tx1"/>
                </a:solidFill>
                <a:effectLst/>
                <a:latin typeface="Arial" charset="0"/>
                <a:ea typeface="ＭＳ Ｐゴシック" charset="-128"/>
                <a:cs typeface="ＭＳ Ｐゴシック" charset="-128"/>
                <a:hlinkClick r:id="rId4"/>
              </a:rPr>
              <a:t>S&amp;D - Group of the Progressive Alliance of Socialists and Democrats in the European Parliament</a:t>
            </a:r>
            <a:endParaRPr lang="en-US" sz="1200" b="0" i="0" u="sng" kern="1200" dirty="0" smtClean="0">
              <a:solidFill>
                <a:schemeClr val="tx1"/>
              </a:solidFill>
              <a:effectLst/>
              <a:latin typeface="Arial" charset="0"/>
              <a:ea typeface="ＭＳ Ｐゴシック" charset="-128"/>
              <a:cs typeface="ＭＳ Ｐゴシック" charset="-128"/>
            </a:endParaRPr>
          </a:p>
          <a:p>
            <a:pPr fontAlgn="base"/>
            <a:r>
              <a:rPr lang="en-US" sz="1200" b="0" i="0" u="sng" strike="noStrike" kern="1200" dirty="0" smtClean="0">
                <a:solidFill>
                  <a:schemeClr val="tx1"/>
                </a:solidFill>
                <a:effectLst/>
                <a:latin typeface="Arial" charset="0"/>
                <a:ea typeface="ＭＳ Ｐゴシック" charset="-128"/>
                <a:cs typeface="ＭＳ Ｐゴシック" charset="-128"/>
                <a:hlinkClick r:id="rId5"/>
              </a:rPr>
              <a:t>ECR - European Conservatives and Reformists Group</a:t>
            </a:r>
            <a:endParaRPr lang="en-US" sz="1200" b="0" i="0" u="sng" kern="1200" dirty="0" smtClean="0">
              <a:solidFill>
                <a:schemeClr val="tx1"/>
              </a:solidFill>
              <a:effectLst/>
              <a:latin typeface="Arial" charset="0"/>
              <a:ea typeface="ＭＳ Ｐゴシック" charset="-128"/>
              <a:cs typeface="ＭＳ Ｐゴシック" charset="-128"/>
            </a:endParaRPr>
          </a:p>
          <a:p>
            <a:pPr fontAlgn="base"/>
            <a:r>
              <a:rPr lang="en-US" sz="1200" b="0" i="0" u="sng" strike="noStrike" kern="1200" dirty="0" smtClean="0">
                <a:solidFill>
                  <a:schemeClr val="tx1"/>
                </a:solidFill>
                <a:effectLst/>
                <a:latin typeface="Arial" charset="0"/>
                <a:ea typeface="ＭＳ Ｐゴシック" charset="-128"/>
                <a:cs typeface="ＭＳ Ｐゴシック" charset="-128"/>
                <a:hlinkClick r:id="rId6"/>
              </a:rPr>
              <a:t>ALDE - Group of the Alliance of Liberals and Democrats for Europe</a:t>
            </a:r>
            <a:endParaRPr lang="en-US" sz="1200" b="0" i="0" u="sng" kern="1200" dirty="0" smtClean="0">
              <a:solidFill>
                <a:schemeClr val="tx1"/>
              </a:solidFill>
              <a:effectLst/>
              <a:latin typeface="Arial" charset="0"/>
              <a:ea typeface="ＭＳ Ｐゴシック" charset="-128"/>
              <a:cs typeface="ＭＳ Ｐゴシック" charset="-128"/>
            </a:endParaRPr>
          </a:p>
          <a:p>
            <a:pPr fontAlgn="base"/>
            <a:r>
              <a:rPr lang="en-US" sz="1200" b="0" i="0" u="sng" strike="noStrike" kern="1200" dirty="0" smtClean="0">
                <a:solidFill>
                  <a:schemeClr val="tx1"/>
                </a:solidFill>
                <a:effectLst/>
                <a:latin typeface="Arial" charset="0"/>
                <a:ea typeface="ＭＳ Ｐゴシック" charset="-128"/>
                <a:cs typeface="ＭＳ Ｐゴシック" charset="-128"/>
                <a:hlinkClick r:id="rId7"/>
              </a:rPr>
              <a:t>GUE - Confederal Group of the European United Left - Nordic Green Left</a:t>
            </a:r>
            <a:endParaRPr lang="en-US" sz="1200" b="0" i="0" u="sng" kern="1200" dirty="0" smtClean="0">
              <a:solidFill>
                <a:schemeClr val="tx1"/>
              </a:solidFill>
              <a:effectLst/>
              <a:latin typeface="Arial" charset="0"/>
              <a:ea typeface="ＭＳ Ｐゴシック" charset="-128"/>
              <a:cs typeface="ＭＳ Ｐゴシック" charset="-128"/>
            </a:endParaRPr>
          </a:p>
          <a:p>
            <a:pPr fontAlgn="base"/>
            <a:r>
              <a:rPr lang="en-US" sz="1200" b="0" i="0" u="sng" strike="noStrike" kern="1200" dirty="0" smtClean="0">
                <a:solidFill>
                  <a:schemeClr val="tx1"/>
                </a:solidFill>
                <a:effectLst/>
                <a:latin typeface="Arial" charset="0"/>
                <a:ea typeface="ＭＳ Ｐゴシック" charset="-128"/>
                <a:cs typeface="ＭＳ Ｐゴシック" charset="-128"/>
                <a:hlinkClick r:id="rId8"/>
              </a:rPr>
              <a:t>Verts/Greens</a:t>
            </a:r>
            <a:r>
              <a:rPr lang="en-US" sz="1200" b="0" i="0" u="sng" strike="noStrike" kern="1200" baseline="0" dirty="0" smtClean="0">
                <a:solidFill>
                  <a:schemeClr val="tx1"/>
                </a:solidFill>
                <a:effectLst/>
                <a:latin typeface="Arial" charset="0"/>
                <a:ea typeface="ＭＳ Ｐゴシック" charset="-128"/>
                <a:cs typeface="ＭＳ Ｐゴシック" charset="-128"/>
                <a:hlinkClick r:id="rId8"/>
              </a:rPr>
              <a:t> - </a:t>
            </a:r>
            <a:r>
              <a:rPr lang="en-US" sz="1200" b="0" i="0" u="sng" strike="noStrike" kern="1200" dirty="0" smtClean="0">
                <a:solidFill>
                  <a:schemeClr val="tx1"/>
                </a:solidFill>
                <a:effectLst/>
                <a:latin typeface="Arial" charset="0"/>
                <a:ea typeface="ＭＳ Ｐゴシック" charset="-128"/>
                <a:cs typeface="ＭＳ Ｐゴシック" charset="-128"/>
                <a:hlinkClick r:id="rId8"/>
              </a:rPr>
              <a:t>Group of the Greens/European Free Alliance</a:t>
            </a:r>
            <a:endParaRPr lang="en-US" sz="1200" b="0" i="0" u="sng" kern="1200" dirty="0" smtClean="0">
              <a:solidFill>
                <a:schemeClr val="tx1"/>
              </a:solidFill>
              <a:effectLst/>
              <a:latin typeface="Arial" charset="0"/>
              <a:ea typeface="ＭＳ Ｐゴシック" charset="-128"/>
              <a:cs typeface="ＭＳ Ｐゴシック" charset="-128"/>
            </a:endParaRPr>
          </a:p>
          <a:p>
            <a:pPr fontAlgn="base"/>
            <a:r>
              <a:rPr lang="en-US" sz="1200" b="0" i="0" u="sng" strike="noStrike" kern="1200" dirty="0" smtClean="0">
                <a:solidFill>
                  <a:schemeClr val="tx1"/>
                </a:solidFill>
                <a:effectLst/>
                <a:latin typeface="Arial" charset="0"/>
                <a:ea typeface="ＭＳ Ｐゴシック" charset="-128"/>
                <a:cs typeface="ＭＳ Ｐゴシック" charset="-128"/>
                <a:hlinkClick r:id="rId9"/>
              </a:rPr>
              <a:t>EFDD - Europe of Freedom and Direct Democracy Group</a:t>
            </a:r>
            <a:endParaRPr lang="en-US" sz="1200" b="0" i="0" u="sng" kern="1200" dirty="0" smtClean="0">
              <a:solidFill>
                <a:schemeClr val="tx1"/>
              </a:solidFill>
              <a:effectLst/>
              <a:latin typeface="Arial" charset="0"/>
              <a:ea typeface="ＭＳ Ｐゴシック" charset="-128"/>
              <a:cs typeface="ＭＳ Ｐゴシック" charset="-128"/>
            </a:endParaRPr>
          </a:p>
          <a:p>
            <a:pPr fontAlgn="base"/>
            <a:r>
              <a:rPr lang="en-US" sz="1200" b="0" i="0" u="sng" strike="noStrike" kern="1200" dirty="0" smtClean="0">
                <a:solidFill>
                  <a:schemeClr val="tx1"/>
                </a:solidFill>
                <a:effectLst/>
                <a:latin typeface="Arial" charset="0"/>
                <a:ea typeface="ＭＳ Ｐゴシック" charset="-128"/>
                <a:cs typeface="ＭＳ Ｐゴシック" charset="-128"/>
                <a:hlinkClick r:id="rId10"/>
              </a:rPr>
              <a:t>ENF</a:t>
            </a:r>
            <a:r>
              <a:rPr lang="en-US" sz="1200" b="0" i="0" u="sng" strike="noStrike" kern="1200" baseline="0" dirty="0" smtClean="0">
                <a:solidFill>
                  <a:schemeClr val="tx1"/>
                </a:solidFill>
                <a:effectLst/>
                <a:latin typeface="Arial" charset="0"/>
                <a:ea typeface="ＭＳ Ｐゴシック" charset="-128"/>
                <a:cs typeface="ＭＳ Ｐゴシック" charset="-128"/>
                <a:hlinkClick r:id="rId10"/>
              </a:rPr>
              <a:t> - </a:t>
            </a:r>
            <a:r>
              <a:rPr lang="en-US" sz="1200" b="0" i="0" u="sng" strike="noStrike" kern="1200" dirty="0" smtClean="0">
                <a:solidFill>
                  <a:schemeClr val="tx1"/>
                </a:solidFill>
                <a:effectLst/>
                <a:latin typeface="Arial" charset="0"/>
                <a:ea typeface="ＭＳ Ｐゴシック" charset="-128"/>
                <a:cs typeface="ＭＳ Ｐゴシック" charset="-128"/>
                <a:hlinkClick r:id="rId10"/>
              </a:rPr>
              <a:t>Europe of Nations and Freedom</a:t>
            </a:r>
            <a:endParaRPr lang="en-US" sz="1200" b="0" i="0" u="sng" kern="1200" dirty="0" smtClean="0">
              <a:solidFill>
                <a:schemeClr val="tx1"/>
              </a:solidFill>
              <a:effectLst/>
              <a:latin typeface="Arial" charset="0"/>
              <a:ea typeface="ＭＳ Ｐゴシック" charset="-128"/>
              <a:cs typeface="ＭＳ Ｐゴシック" charset="-128"/>
            </a:endParaRPr>
          </a:p>
          <a:p>
            <a:endParaRPr lang="en-GB" dirty="0"/>
          </a:p>
        </p:txBody>
      </p:sp>
      <p:sp>
        <p:nvSpPr>
          <p:cNvPr id="4" name="Slide Number Placeholder 3"/>
          <p:cNvSpPr>
            <a:spLocks noGrp="1"/>
          </p:cNvSpPr>
          <p:nvPr>
            <p:ph type="sldNum" sz="quarter" idx="10"/>
          </p:nvPr>
        </p:nvSpPr>
        <p:spPr/>
        <p:txBody>
          <a:bodyPr/>
          <a:lstStyle/>
          <a:p>
            <a:fld id="{528268A8-81A9-9646-B0EF-AE8969DB4FE1}" type="slidenum">
              <a:rPr lang="de-DE" altLang="en-US" smtClean="0"/>
              <a:pPr/>
              <a:t>12</a:t>
            </a:fld>
            <a:endParaRPr lang="de-DE" altLang="en-US" dirty="0"/>
          </a:p>
        </p:txBody>
      </p:sp>
    </p:spTree>
    <p:extLst>
      <p:ext uri="{BB962C8B-B14F-4D97-AF65-F5344CB8AC3E}">
        <p14:creationId xmlns:p14="http://schemas.microsoft.com/office/powerpoint/2010/main" val="806032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28268A8-81A9-9646-B0EF-AE8969DB4FE1}" type="slidenum">
              <a:rPr lang="de-DE" altLang="en-US" smtClean="0"/>
              <a:pPr/>
              <a:t>65</a:t>
            </a:fld>
            <a:endParaRPr lang="de-DE" altLang="en-US" dirty="0"/>
          </a:p>
        </p:txBody>
      </p:sp>
    </p:spTree>
    <p:extLst>
      <p:ext uri="{BB962C8B-B14F-4D97-AF65-F5344CB8AC3E}">
        <p14:creationId xmlns:p14="http://schemas.microsoft.com/office/powerpoint/2010/main" val="17212088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3" name="Bild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4200" y="5856288"/>
            <a:ext cx="8235950"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Bild 7" descr="EAHP_PPT_Vorlage_Titel_ob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0"/>
            <a:ext cx="4254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3"/>
          <p:cNvSpPr>
            <a:spLocks noGrp="1" noChangeArrowheads="1"/>
          </p:cNvSpPr>
          <p:nvPr>
            <p:ph type="subTitle" idx="1"/>
          </p:nvPr>
        </p:nvSpPr>
        <p:spPr>
          <a:xfrm>
            <a:off x="711200" y="2924175"/>
            <a:ext cx="7670800" cy="1752600"/>
          </a:xfrm>
        </p:spPr>
        <p:txBody>
          <a:bodyPr/>
          <a:lstStyle>
            <a:lvl1pPr>
              <a:defRPr sz="4000"/>
            </a:lvl1pPr>
          </a:lstStyle>
          <a:p>
            <a:r>
              <a:rPr lang="en-US" smtClean="0"/>
              <a:t>Click to edit Master subtitle style</a:t>
            </a:r>
            <a:endParaRPr lang="de-DE" dirty="0"/>
          </a:p>
        </p:txBody>
      </p:sp>
    </p:spTree>
    <p:extLst>
      <p:ext uri="{BB962C8B-B14F-4D97-AF65-F5344CB8AC3E}">
        <p14:creationId xmlns:p14="http://schemas.microsoft.com/office/powerpoint/2010/main" val="598876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Inhaltsplatzhalt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Rectangle 12"/>
          <p:cNvSpPr>
            <a:spLocks noGrp="1" noChangeArrowheads="1"/>
          </p:cNvSpPr>
          <p:nvPr>
            <p:ph type="sldNum" sz="quarter" idx="10"/>
          </p:nvPr>
        </p:nvSpPr>
        <p:spPr>
          <a:ln/>
        </p:spPr>
        <p:txBody>
          <a:bodyPr/>
          <a:lstStyle>
            <a:lvl1pPr>
              <a:defRPr/>
            </a:lvl1pPr>
          </a:lstStyle>
          <a:p>
            <a:fld id="{A6F8A215-294C-1B4E-A06D-B3DB290474C8}" type="slidenum">
              <a:rPr lang="de-DE" altLang="en-US"/>
              <a:pPr/>
              <a:t>‹#›</a:t>
            </a:fld>
            <a:endParaRPr lang="de-DE" altLang="en-US" dirty="0"/>
          </a:p>
        </p:txBody>
      </p:sp>
    </p:spTree>
    <p:extLst>
      <p:ext uri="{BB962C8B-B14F-4D97-AF65-F5344CB8AC3E}">
        <p14:creationId xmlns:p14="http://schemas.microsoft.com/office/powerpoint/2010/main" val="795817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2"/>
          <p:cNvSpPr>
            <a:spLocks noGrp="1" noChangeArrowheads="1"/>
          </p:cNvSpPr>
          <p:nvPr>
            <p:ph type="sldNum" sz="quarter" idx="10"/>
          </p:nvPr>
        </p:nvSpPr>
        <p:spPr>
          <a:ln/>
        </p:spPr>
        <p:txBody>
          <a:bodyPr/>
          <a:lstStyle>
            <a:lvl1pPr>
              <a:defRPr/>
            </a:lvl1pPr>
          </a:lstStyle>
          <a:p>
            <a:fld id="{4712EB95-F00F-204D-8085-815F43E4619E}" type="slidenum">
              <a:rPr lang="de-DE" altLang="en-US"/>
              <a:pPr/>
              <a:t>‹#›</a:t>
            </a:fld>
            <a:endParaRPr lang="de-DE" altLang="en-US" dirty="0"/>
          </a:p>
        </p:txBody>
      </p:sp>
    </p:spTree>
    <p:extLst>
      <p:ext uri="{BB962C8B-B14F-4D97-AF65-F5344CB8AC3E}">
        <p14:creationId xmlns:p14="http://schemas.microsoft.com/office/powerpoint/2010/main" val="772821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Inhaltsplatzhalter 2"/>
          <p:cNvSpPr>
            <a:spLocks noGrp="1"/>
          </p:cNvSpPr>
          <p:nvPr>
            <p:ph sz="half" idx="1"/>
          </p:nvPr>
        </p:nvSpPr>
        <p:spPr>
          <a:xfrm>
            <a:off x="457200" y="1382713"/>
            <a:ext cx="4105275" cy="4608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Inhaltsplatzhalter 3"/>
          <p:cNvSpPr>
            <a:spLocks noGrp="1"/>
          </p:cNvSpPr>
          <p:nvPr>
            <p:ph sz="half" idx="2"/>
          </p:nvPr>
        </p:nvSpPr>
        <p:spPr>
          <a:xfrm>
            <a:off x="4714875" y="1382713"/>
            <a:ext cx="4105275" cy="4608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5" name="Rectangle 12"/>
          <p:cNvSpPr>
            <a:spLocks noGrp="1" noChangeArrowheads="1"/>
          </p:cNvSpPr>
          <p:nvPr>
            <p:ph type="sldNum" sz="quarter" idx="10"/>
          </p:nvPr>
        </p:nvSpPr>
        <p:spPr>
          <a:ln/>
        </p:spPr>
        <p:txBody>
          <a:bodyPr/>
          <a:lstStyle>
            <a:lvl1pPr>
              <a:defRPr/>
            </a:lvl1pPr>
          </a:lstStyle>
          <a:p>
            <a:fld id="{0B3CA448-D55B-BB49-A5E2-0B20B71F253E}" type="slidenum">
              <a:rPr lang="de-DE" altLang="en-US"/>
              <a:pPr/>
              <a:t>‹#›</a:t>
            </a:fld>
            <a:endParaRPr lang="de-DE" altLang="en-US" dirty="0"/>
          </a:p>
        </p:txBody>
      </p:sp>
    </p:spTree>
    <p:extLst>
      <p:ext uri="{BB962C8B-B14F-4D97-AF65-F5344CB8AC3E}">
        <p14:creationId xmlns:p14="http://schemas.microsoft.com/office/powerpoint/2010/main" val="821836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7" name="Rectangle 12"/>
          <p:cNvSpPr>
            <a:spLocks noGrp="1" noChangeArrowheads="1"/>
          </p:cNvSpPr>
          <p:nvPr>
            <p:ph type="sldNum" sz="quarter" idx="10"/>
          </p:nvPr>
        </p:nvSpPr>
        <p:spPr>
          <a:ln/>
        </p:spPr>
        <p:txBody>
          <a:bodyPr/>
          <a:lstStyle>
            <a:lvl1pPr>
              <a:defRPr/>
            </a:lvl1pPr>
          </a:lstStyle>
          <a:p>
            <a:fld id="{08676C54-9893-A147-A594-CE98FD7431EE}" type="slidenum">
              <a:rPr lang="de-DE" altLang="en-US"/>
              <a:pPr/>
              <a:t>‹#›</a:t>
            </a:fld>
            <a:endParaRPr lang="de-DE" altLang="en-US" dirty="0"/>
          </a:p>
        </p:txBody>
      </p:sp>
    </p:spTree>
    <p:extLst>
      <p:ext uri="{BB962C8B-B14F-4D97-AF65-F5344CB8AC3E}">
        <p14:creationId xmlns:p14="http://schemas.microsoft.com/office/powerpoint/2010/main" val="2138805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Rectangle 12"/>
          <p:cNvSpPr>
            <a:spLocks noGrp="1" noChangeArrowheads="1"/>
          </p:cNvSpPr>
          <p:nvPr>
            <p:ph type="sldNum" sz="quarter" idx="10"/>
          </p:nvPr>
        </p:nvSpPr>
        <p:spPr>
          <a:ln/>
        </p:spPr>
        <p:txBody>
          <a:bodyPr/>
          <a:lstStyle>
            <a:lvl1pPr>
              <a:defRPr/>
            </a:lvl1pPr>
          </a:lstStyle>
          <a:p>
            <a:fld id="{ABD1B95A-B36B-234E-85EA-1A15AEA29890}" type="slidenum">
              <a:rPr lang="de-DE" altLang="en-US"/>
              <a:pPr/>
              <a:t>‹#›</a:t>
            </a:fld>
            <a:endParaRPr lang="de-DE" altLang="en-US" dirty="0"/>
          </a:p>
        </p:txBody>
      </p:sp>
    </p:spTree>
    <p:extLst>
      <p:ext uri="{BB962C8B-B14F-4D97-AF65-F5344CB8AC3E}">
        <p14:creationId xmlns:p14="http://schemas.microsoft.com/office/powerpoint/2010/main" val="178263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12"/>
          <p:cNvSpPr>
            <a:spLocks noGrp="1" noChangeArrowheads="1"/>
          </p:cNvSpPr>
          <p:nvPr>
            <p:ph type="sldNum" sz="quarter" idx="10"/>
          </p:nvPr>
        </p:nvSpPr>
        <p:spPr>
          <a:ln/>
        </p:spPr>
        <p:txBody>
          <a:bodyPr/>
          <a:lstStyle>
            <a:lvl1pPr>
              <a:defRPr/>
            </a:lvl1pPr>
          </a:lstStyle>
          <a:p>
            <a:fld id="{BB1910BA-CA4B-8C4B-8F3E-76447CB74DB8}" type="slidenum">
              <a:rPr lang="de-DE" altLang="en-US"/>
              <a:pPr/>
              <a:t>‹#›</a:t>
            </a:fld>
            <a:endParaRPr lang="de-DE" altLang="en-US" dirty="0"/>
          </a:p>
        </p:txBody>
      </p:sp>
    </p:spTree>
    <p:extLst>
      <p:ext uri="{BB962C8B-B14F-4D97-AF65-F5344CB8AC3E}">
        <p14:creationId xmlns:p14="http://schemas.microsoft.com/office/powerpoint/2010/main" val="326771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sldNum" sz="quarter" idx="10"/>
          </p:nvPr>
        </p:nvSpPr>
        <p:spPr>
          <a:ln/>
        </p:spPr>
        <p:txBody>
          <a:bodyPr/>
          <a:lstStyle>
            <a:lvl1pPr>
              <a:defRPr/>
            </a:lvl1pPr>
          </a:lstStyle>
          <a:p>
            <a:fld id="{3C841F64-3C00-BC42-AE9E-F02842FE25ED}" type="slidenum">
              <a:rPr lang="de-DE" altLang="en-US"/>
              <a:pPr/>
              <a:t>‹#›</a:t>
            </a:fld>
            <a:endParaRPr lang="de-DE" altLang="en-US" dirty="0"/>
          </a:p>
        </p:txBody>
      </p:sp>
    </p:spTree>
    <p:extLst>
      <p:ext uri="{BB962C8B-B14F-4D97-AF65-F5344CB8AC3E}">
        <p14:creationId xmlns:p14="http://schemas.microsoft.com/office/powerpoint/2010/main" val="940074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Drag picture to placeholder or click icon to add</a:t>
            </a:r>
            <a:endParaRPr lang="de-DE" noProof="0" dirty="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sldNum" sz="quarter" idx="10"/>
          </p:nvPr>
        </p:nvSpPr>
        <p:spPr>
          <a:ln/>
        </p:spPr>
        <p:txBody>
          <a:bodyPr/>
          <a:lstStyle>
            <a:lvl1pPr>
              <a:defRPr/>
            </a:lvl1pPr>
          </a:lstStyle>
          <a:p>
            <a:fld id="{93E5BA12-F3CA-8F4A-AEC0-72A0E2C5D694}" type="slidenum">
              <a:rPr lang="de-DE" altLang="en-US"/>
              <a:pPr/>
              <a:t>‹#›</a:t>
            </a:fld>
            <a:endParaRPr lang="de-DE" altLang="en-US" dirty="0"/>
          </a:p>
        </p:txBody>
      </p:sp>
    </p:spTree>
    <p:extLst>
      <p:ext uri="{BB962C8B-B14F-4D97-AF65-F5344CB8AC3E}">
        <p14:creationId xmlns:p14="http://schemas.microsoft.com/office/powerpoint/2010/main" val="801703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Rectangle 12"/>
          <p:cNvSpPr>
            <a:spLocks noGrp="1" noChangeArrowheads="1"/>
          </p:cNvSpPr>
          <p:nvPr>
            <p:ph type="sldNum" sz="quarter" idx="10"/>
          </p:nvPr>
        </p:nvSpPr>
        <p:spPr>
          <a:ln/>
        </p:spPr>
        <p:txBody>
          <a:bodyPr/>
          <a:lstStyle>
            <a:lvl1pPr>
              <a:defRPr/>
            </a:lvl1pPr>
          </a:lstStyle>
          <a:p>
            <a:fld id="{1F15DE51-84E1-3146-80CE-595778730F73}" type="slidenum">
              <a:rPr lang="de-DE" altLang="en-US"/>
              <a:pPr/>
              <a:t>‹#›</a:t>
            </a:fld>
            <a:endParaRPr lang="de-DE" altLang="en-US" dirty="0"/>
          </a:p>
        </p:txBody>
      </p:sp>
    </p:spTree>
    <p:extLst>
      <p:ext uri="{BB962C8B-B14F-4D97-AF65-F5344CB8AC3E}">
        <p14:creationId xmlns:p14="http://schemas.microsoft.com/office/powerpoint/2010/main" val="922390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29413" y="1382713"/>
            <a:ext cx="2090737" cy="5332412"/>
          </a:xfrm>
        </p:spPr>
        <p:txBody>
          <a:bodyPr vert="eaVert"/>
          <a:lstStyle/>
          <a:p>
            <a:r>
              <a:rPr lang="en-US" smtClean="0"/>
              <a:t>Click to edit Master title style</a:t>
            </a:r>
            <a:endParaRPr lang="de-DE"/>
          </a:p>
        </p:txBody>
      </p:sp>
      <p:sp>
        <p:nvSpPr>
          <p:cNvPr id="3" name="Vertikaler Textplatzhalter 2"/>
          <p:cNvSpPr>
            <a:spLocks noGrp="1"/>
          </p:cNvSpPr>
          <p:nvPr>
            <p:ph type="body" orient="vert" idx="1"/>
          </p:nvPr>
        </p:nvSpPr>
        <p:spPr>
          <a:xfrm>
            <a:off x="457200" y="1382713"/>
            <a:ext cx="6119813" cy="53324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Rectangle 12"/>
          <p:cNvSpPr>
            <a:spLocks noGrp="1" noChangeArrowheads="1"/>
          </p:cNvSpPr>
          <p:nvPr>
            <p:ph type="sldNum" sz="quarter" idx="10"/>
          </p:nvPr>
        </p:nvSpPr>
        <p:spPr>
          <a:ln/>
        </p:spPr>
        <p:txBody>
          <a:bodyPr/>
          <a:lstStyle>
            <a:lvl1pPr>
              <a:defRPr/>
            </a:lvl1pPr>
          </a:lstStyle>
          <a:p>
            <a:fld id="{7B249275-D79E-2B4A-A5AC-5458747139D0}" type="slidenum">
              <a:rPr lang="de-DE" altLang="en-US"/>
              <a:pPr/>
              <a:t>‹#›</a:t>
            </a:fld>
            <a:endParaRPr lang="de-DE" altLang="en-US" dirty="0"/>
          </a:p>
        </p:txBody>
      </p:sp>
    </p:spTree>
    <p:extLst>
      <p:ext uri="{BB962C8B-B14F-4D97-AF65-F5344CB8AC3E}">
        <p14:creationId xmlns:p14="http://schemas.microsoft.com/office/powerpoint/2010/main" val="208043836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Bild 11" descr="EAHP_PPT_Vorlage_Folgeseite_unten.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0" y="5902325"/>
            <a:ext cx="9144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ext Box 8"/>
          <p:cNvSpPr txBox="1">
            <a:spLocks noChangeArrowheads="1"/>
          </p:cNvSpPr>
          <p:nvPr/>
        </p:nvSpPr>
        <p:spPr bwMode="auto">
          <a:xfrm>
            <a:off x="468313" y="5084763"/>
            <a:ext cx="82073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Garamond" charset="0"/>
                <a:ea typeface="ＭＳ Ｐゴシック" charset="-128"/>
              </a:defRPr>
            </a:lvl1pPr>
            <a:lvl2pPr marL="742950" indent="-285750" eaLnBrk="0" hangingPunct="0">
              <a:defRPr sz="2800">
                <a:solidFill>
                  <a:schemeClr val="tx1"/>
                </a:solidFill>
                <a:latin typeface="Garamond" charset="0"/>
                <a:ea typeface="ＭＳ Ｐゴシック" charset="-128"/>
              </a:defRPr>
            </a:lvl2pPr>
            <a:lvl3pPr marL="1143000" indent="-228600" eaLnBrk="0" hangingPunct="0">
              <a:defRPr sz="2800">
                <a:solidFill>
                  <a:schemeClr val="tx1"/>
                </a:solidFill>
                <a:latin typeface="Garamond" charset="0"/>
                <a:ea typeface="ＭＳ Ｐゴシック" charset="-128"/>
              </a:defRPr>
            </a:lvl3pPr>
            <a:lvl4pPr marL="1600200" indent="-228600" eaLnBrk="0" hangingPunct="0">
              <a:defRPr sz="2800">
                <a:solidFill>
                  <a:schemeClr val="tx1"/>
                </a:solidFill>
                <a:latin typeface="Garamond" charset="0"/>
                <a:ea typeface="ＭＳ Ｐゴシック" charset="-128"/>
              </a:defRPr>
            </a:lvl4pPr>
            <a:lvl5pPr marL="2057400" indent="-228600" eaLnBrk="0" hangingPunct="0">
              <a:defRPr sz="2800">
                <a:solidFill>
                  <a:schemeClr val="tx1"/>
                </a:solidFill>
                <a:latin typeface="Garamond" charset="0"/>
                <a:ea typeface="ＭＳ Ｐゴシック" charset="-128"/>
              </a:defRPr>
            </a:lvl5pPr>
            <a:lvl6pPr marL="2514600" indent="-228600" eaLnBrk="0" fontAlgn="base" hangingPunct="0">
              <a:spcBef>
                <a:spcPct val="20000"/>
              </a:spcBef>
              <a:spcAft>
                <a:spcPct val="0"/>
              </a:spcAft>
              <a:defRPr sz="2800">
                <a:solidFill>
                  <a:schemeClr val="tx1"/>
                </a:solidFill>
                <a:latin typeface="Garamond" charset="0"/>
                <a:ea typeface="ＭＳ Ｐゴシック" charset="-128"/>
              </a:defRPr>
            </a:lvl6pPr>
            <a:lvl7pPr marL="2971800" indent="-228600" eaLnBrk="0" fontAlgn="base" hangingPunct="0">
              <a:spcBef>
                <a:spcPct val="20000"/>
              </a:spcBef>
              <a:spcAft>
                <a:spcPct val="0"/>
              </a:spcAft>
              <a:defRPr sz="2800">
                <a:solidFill>
                  <a:schemeClr val="tx1"/>
                </a:solidFill>
                <a:latin typeface="Garamond" charset="0"/>
                <a:ea typeface="ＭＳ Ｐゴシック" charset="-128"/>
              </a:defRPr>
            </a:lvl7pPr>
            <a:lvl8pPr marL="3429000" indent="-228600" eaLnBrk="0" fontAlgn="base" hangingPunct="0">
              <a:spcBef>
                <a:spcPct val="20000"/>
              </a:spcBef>
              <a:spcAft>
                <a:spcPct val="0"/>
              </a:spcAft>
              <a:defRPr sz="2800">
                <a:solidFill>
                  <a:schemeClr val="tx1"/>
                </a:solidFill>
                <a:latin typeface="Garamond" charset="0"/>
                <a:ea typeface="ＭＳ Ｐゴシック" charset="-128"/>
              </a:defRPr>
            </a:lvl8pPr>
            <a:lvl9pPr marL="3886200" indent="-228600" eaLnBrk="0" fontAlgn="base" hangingPunct="0">
              <a:spcBef>
                <a:spcPct val="20000"/>
              </a:spcBef>
              <a:spcAft>
                <a:spcPct val="0"/>
              </a:spcAft>
              <a:defRPr sz="2800">
                <a:solidFill>
                  <a:schemeClr val="tx1"/>
                </a:solidFill>
                <a:latin typeface="Garamond" charset="0"/>
                <a:ea typeface="ＭＳ Ｐゴシック" charset="-128"/>
              </a:defRPr>
            </a:lvl9pPr>
          </a:lstStyle>
          <a:p>
            <a:pPr eaLnBrk="1" hangingPunct="1">
              <a:spcBef>
                <a:spcPct val="50000"/>
              </a:spcBef>
            </a:pPr>
            <a:endParaRPr lang="en-US" altLang="en-US" sz="1800" dirty="0">
              <a:latin typeface="Arial" charset="0"/>
            </a:endParaRPr>
          </a:p>
        </p:txBody>
      </p:sp>
      <p:sp>
        <p:nvSpPr>
          <p:cNvPr id="1028" name="Rectangle 9"/>
          <p:cNvSpPr>
            <a:spLocks noGrp="1" noChangeArrowheads="1"/>
          </p:cNvSpPr>
          <p:nvPr>
            <p:ph type="body" idx="1"/>
          </p:nvPr>
        </p:nvSpPr>
        <p:spPr bwMode="auto">
          <a:xfrm>
            <a:off x="757238" y="609600"/>
            <a:ext cx="767715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de-DE" altLang="en-US"/>
              <a:t>Textmasterformate durch Klicken bearbeiten</a:t>
            </a:r>
          </a:p>
        </p:txBody>
      </p:sp>
      <p:sp>
        <p:nvSpPr>
          <p:cNvPr id="1029" name="Rectangle 2"/>
          <p:cNvSpPr>
            <a:spLocks noGrp="1" noChangeArrowheads="1"/>
          </p:cNvSpPr>
          <p:nvPr>
            <p:ph type="title"/>
          </p:nvPr>
        </p:nvSpPr>
        <p:spPr bwMode="auto">
          <a:xfrm>
            <a:off x="4648200" y="6019800"/>
            <a:ext cx="38862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de-DE" altLang="en-US"/>
              <a:t>Titelmasterformat durch Klicken bearbeiten</a:t>
            </a:r>
          </a:p>
        </p:txBody>
      </p:sp>
      <p:sp>
        <p:nvSpPr>
          <p:cNvPr id="1036" name="Rectangle 12"/>
          <p:cNvSpPr>
            <a:spLocks noGrp="1" noChangeArrowheads="1"/>
          </p:cNvSpPr>
          <p:nvPr>
            <p:ph type="sldNum" sz="quarter" idx="4"/>
          </p:nvPr>
        </p:nvSpPr>
        <p:spPr bwMode="auto">
          <a:xfrm>
            <a:off x="7672388" y="6454775"/>
            <a:ext cx="877887" cy="2841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a:solidFill>
                  <a:srgbClr val="165788"/>
                </a:solidFill>
                <a:latin typeface="Arial" charset="0"/>
              </a:defRPr>
            </a:lvl1pPr>
          </a:lstStyle>
          <a:p>
            <a:fld id="{30E2B7B6-ABD1-CA4B-9139-D67B3BC604CE}" type="slidenum">
              <a:rPr lang="de-DE" altLang="en-US"/>
              <a:pPr/>
              <a:t>‹#›</a:t>
            </a:fld>
            <a:endParaRPr lang="de-DE" altLang="en-US" dirty="0"/>
          </a:p>
        </p:txBody>
      </p:sp>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hf hdr="0" ftr="0" dt="0"/>
  <p:txStyles>
    <p:titleStyle>
      <a:lvl1pPr algn="r" rtl="0" eaLnBrk="1" fontAlgn="base" hangingPunct="1">
        <a:spcBef>
          <a:spcPct val="0"/>
        </a:spcBef>
        <a:spcAft>
          <a:spcPct val="0"/>
        </a:spcAft>
        <a:defRPr sz="1200">
          <a:solidFill>
            <a:srgbClr val="69BE28"/>
          </a:solidFill>
          <a:latin typeface="Arial"/>
          <a:ea typeface="ＭＳ Ｐゴシック" charset="-128"/>
          <a:cs typeface="Arial"/>
        </a:defRPr>
      </a:lvl1pPr>
      <a:lvl2pPr algn="r" rtl="0" eaLnBrk="1" fontAlgn="base" hangingPunct="1">
        <a:spcBef>
          <a:spcPct val="0"/>
        </a:spcBef>
        <a:spcAft>
          <a:spcPct val="0"/>
        </a:spcAft>
        <a:defRPr sz="1200">
          <a:solidFill>
            <a:srgbClr val="69BE28"/>
          </a:solidFill>
          <a:latin typeface="Arial" charset="0"/>
          <a:ea typeface="ＭＳ Ｐゴシック" charset="-128"/>
          <a:cs typeface="Arial" charset="0"/>
        </a:defRPr>
      </a:lvl2pPr>
      <a:lvl3pPr algn="r" rtl="0" eaLnBrk="1" fontAlgn="base" hangingPunct="1">
        <a:spcBef>
          <a:spcPct val="0"/>
        </a:spcBef>
        <a:spcAft>
          <a:spcPct val="0"/>
        </a:spcAft>
        <a:defRPr sz="1200">
          <a:solidFill>
            <a:srgbClr val="69BE28"/>
          </a:solidFill>
          <a:latin typeface="Arial" charset="0"/>
          <a:ea typeface="ＭＳ Ｐゴシック" charset="-128"/>
          <a:cs typeface="Arial" charset="0"/>
        </a:defRPr>
      </a:lvl3pPr>
      <a:lvl4pPr algn="r" rtl="0" eaLnBrk="1" fontAlgn="base" hangingPunct="1">
        <a:spcBef>
          <a:spcPct val="0"/>
        </a:spcBef>
        <a:spcAft>
          <a:spcPct val="0"/>
        </a:spcAft>
        <a:defRPr sz="1200">
          <a:solidFill>
            <a:srgbClr val="69BE28"/>
          </a:solidFill>
          <a:latin typeface="Arial" charset="0"/>
          <a:ea typeface="ＭＳ Ｐゴシック" charset="-128"/>
          <a:cs typeface="Arial" charset="0"/>
        </a:defRPr>
      </a:lvl4pPr>
      <a:lvl5pPr algn="r" rtl="0" eaLnBrk="1" fontAlgn="base" hangingPunct="1">
        <a:spcBef>
          <a:spcPct val="0"/>
        </a:spcBef>
        <a:spcAft>
          <a:spcPct val="0"/>
        </a:spcAft>
        <a:defRPr sz="1200">
          <a:solidFill>
            <a:srgbClr val="69BE28"/>
          </a:solidFill>
          <a:latin typeface="Arial" charset="0"/>
          <a:ea typeface="ＭＳ Ｐゴシック" charset="-128"/>
          <a:cs typeface="Arial" charset="0"/>
        </a:defRPr>
      </a:lvl5pPr>
      <a:lvl6pPr marL="457200" algn="l" rtl="0" eaLnBrk="1" fontAlgn="base" hangingPunct="1">
        <a:spcBef>
          <a:spcPct val="0"/>
        </a:spcBef>
        <a:spcAft>
          <a:spcPct val="0"/>
        </a:spcAft>
        <a:defRPr>
          <a:solidFill>
            <a:schemeClr val="bg1"/>
          </a:solidFill>
          <a:latin typeface="Garamond" charset="0"/>
        </a:defRPr>
      </a:lvl6pPr>
      <a:lvl7pPr marL="914400" algn="l" rtl="0" eaLnBrk="1" fontAlgn="base" hangingPunct="1">
        <a:spcBef>
          <a:spcPct val="0"/>
        </a:spcBef>
        <a:spcAft>
          <a:spcPct val="0"/>
        </a:spcAft>
        <a:defRPr>
          <a:solidFill>
            <a:schemeClr val="bg1"/>
          </a:solidFill>
          <a:latin typeface="Garamond" charset="0"/>
        </a:defRPr>
      </a:lvl7pPr>
      <a:lvl8pPr marL="1371600" algn="l" rtl="0" eaLnBrk="1" fontAlgn="base" hangingPunct="1">
        <a:spcBef>
          <a:spcPct val="0"/>
        </a:spcBef>
        <a:spcAft>
          <a:spcPct val="0"/>
        </a:spcAft>
        <a:defRPr>
          <a:solidFill>
            <a:schemeClr val="bg1"/>
          </a:solidFill>
          <a:latin typeface="Garamond" charset="0"/>
        </a:defRPr>
      </a:lvl8pPr>
      <a:lvl9pPr marL="1828800" algn="l" rtl="0" eaLnBrk="1" fontAlgn="base" hangingPunct="1">
        <a:spcBef>
          <a:spcPct val="0"/>
        </a:spcBef>
        <a:spcAft>
          <a:spcPct val="0"/>
        </a:spcAft>
        <a:defRPr>
          <a:solidFill>
            <a:schemeClr val="bg1"/>
          </a:solidFill>
          <a:latin typeface="Garamond" charset="0"/>
        </a:defRPr>
      </a:lvl9pPr>
    </p:titleStyle>
    <p:bodyStyle>
      <a:lvl1pPr marL="342900" indent="-342900" algn="l" rtl="0" eaLnBrk="1" fontAlgn="base" hangingPunct="1">
        <a:spcBef>
          <a:spcPct val="20000"/>
        </a:spcBef>
        <a:spcAft>
          <a:spcPct val="0"/>
        </a:spcAft>
        <a:buChar char="•"/>
        <a:defRPr sz="2600">
          <a:solidFill>
            <a:srgbClr val="165788"/>
          </a:solidFill>
          <a:latin typeface="Arial"/>
          <a:ea typeface="ＭＳ Ｐゴシック" charset="-128"/>
          <a:cs typeface="Arial"/>
        </a:defRPr>
      </a:lvl1pPr>
      <a:lvl2pPr marL="828675" indent="-285750" algn="l" rtl="0" eaLnBrk="1" fontAlgn="base" hangingPunct="1">
        <a:spcBef>
          <a:spcPct val="20000"/>
        </a:spcBef>
        <a:spcAft>
          <a:spcPct val="0"/>
        </a:spcAft>
        <a:buChar char="–"/>
        <a:defRPr sz="2800">
          <a:solidFill>
            <a:schemeClr val="tx1"/>
          </a:solidFill>
          <a:latin typeface="DIN-Regular" pitchFamily="2" charset="0"/>
          <a:ea typeface="ＭＳ Ｐゴシック" charset="-128"/>
        </a:defRPr>
      </a:lvl2pPr>
      <a:lvl3pPr marL="1236663" indent="-228600" algn="l" rtl="0" eaLnBrk="1" fontAlgn="base" hangingPunct="1">
        <a:spcBef>
          <a:spcPct val="20000"/>
        </a:spcBef>
        <a:spcAft>
          <a:spcPct val="0"/>
        </a:spcAft>
        <a:buChar char="•"/>
        <a:defRPr sz="2400">
          <a:solidFill>
            <a:schemeClr val="tx1"/>
          </a:solidFill>
          <a:latin typeface="DIN_euro" pitchFamily="2" charset="0"/>
          <a:ea typeface="ＭＳ Ｐゴシック" charset="-128"/>
        </a:defRPr>
      </a:lvl3pPr>
      <a:lvl4pPr marL="1644650" indent="-228600" algn="l" rtl="0" eaLnBrk="1" fontAlgn="base" hangingPunct="1">
        <a:spcBef>
          <a:spcPct val="20000"/>
        </a:spcBef>
        <a:spcAft>
          <a:spcPct val="0"/>
        </a:spcAft>
        <a:buChar char="–"/>
        <a:defRPr sz="2000">
          <a:solidFill>
            <a:schemeClr val="tx1"/>
          </a:solidFill>
          <a:latin typeface="DIN_euro" pitchFamily="2" charset="0"/>
          <a:ea typeface="ＭＳ Ｐゴシック" charset="-128"/>
        </a:defRPr>
      </a:lvl4pPr>
      <a:lvl5pPr marL="2057400" indent="-228600" algn="l" rtl="0" eaLnBrk="1" fontAlgn="base" hangingPunct="1">
        <a:spcBef>
          <a:spcPct val="20000"/>
        </a:spcBef>
        <a:spcAft>
          <a:spcPct val="0"/>
        </a:spcAft>
        <a:buChar char="»"/>
        <a:defRPr sz="2000">
          <a:solidFill>
            <a:schemeClr val="tx1"/>
          </a:solidFill>
          <a:latin typeface="DIN_euro" pitchFamily="2" charset="0"/>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DIN_euro" pitchFamily="2" charset="0"/>
          <a:ea typeface="ＭＳ Ｐゴシック" charset="-128"/>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XgnXwrsMBUs" TargetMode="External"/><Relationship Id="rId4" Type="http://schemas.openxmlformats.org/officeDocument/2006/relationships/image" Target="../media/image4.tiff"/><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8.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healthfirsteurope.org/index.php?page=ep-interest-group-on-innovation-in-health-and-social-care"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9" Type="http://schemas.openxmlformats.org/officeDocument/2006/relationships/image" Target="../media/image17.png"/><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0.tif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1.png"/><Relationship Id="rId3"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tif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tiff"/><Relationship Id="rId3" Type="http://schemas.openxmlformats.org/officeDocument/2006/relationships/image" Target="../media/image27.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5.png"/><Relationship Id="rId3" Type="http://schemas.openxmlformats.org/officeDocument/2006/relationships/image" Target="../media/image3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9.tif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1" Type="http://schemas.openxmlformats.org/officeDocument/2006/relationships/image" Target="../media/image49.tiff"/><Relationship Id="rId12" Type="http://schemas.openxmlformats.org/officeDocument/2006/relationships/image" Target="../media/image50.tiff"/><Relationship Id="rId13" Type="http://schemas.openxmlformats.org/officeDocument/2006/relationships/image" Target="../media/image51.tiff"/><Relationship Id="rId1" Type="http://schemas.openxmlformats.org/officeDocument/2006/relationships/slideLayout" Target="../slideLayouts/slideLayout4.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2.png"/><Relationship Id="rId5" Type="http://schemas.openxmlformats.org/officeDocument/2006/relationships/image" Target="../media/image43.png"/><Relationship Id="rId6" Type="http://schemas.openxmlformats.org/officeDocument/2006/relationships/image" Target="../media/image44.png"/><Relationship Id="rId7" Type="http://schemas.openxmlformats.org/officeDocument/2006/relationships/image" Target="../media/image45.png"/><Relationship Id="rId8" Type="http://schemas.openxmlformats.org/officeDocument/2006/relationships/image" Target="../media/image46.png"/><Relationship Id="rId9" Type="http://schemas.openxmlformats.org/officeDocument/2006/relationships/image" Target="../media/image47.png"/><Relationship Id="rId10" Type="http://schemas.openxmlformats.org/officeDocument/2006/relationships/image" Target="../media/image48.tiff"/></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1" Type="http://schemas.openxmlformats.org/officeDocument/2006/relationships/slideLayout" Target="../slideLayouts/slideLayout6.xml"/><Relationship Id="rId2" Type="http://schemas.openxmlformats.org/officeDocument/2006/relationships/image" Target="../media/image52.png"/></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44.png"/><Relationship Id="rId1" Type="http://schemas.openxmlformats.org/officeDocument/2006/relationships/slideLayout" Target="../slideLayouts/slideLayout6.xml"/><Relationship Id="rId2" Type="http://schemas.openxmlformats.org/officeDocument/2006/relationships/image" Target="../media/image55.png"/></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40.png"/><Relationship Id="rId1" Type="http://schemas.openxmlformats.org/officeDocument/2006/relationships/slideLayout" Target="../slideLayouts/slideLayout6.xml"/><Relationship Id="rId2" Type="http://schemas.openxmlformats.org/officeDocument/2006/relationships/image" Target="../media/image57.png"/></Relationships>
</file>

<file path=ppt/slides/_rels/slide48.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image" Target="../media/image61.png"/><Relationship Id="rId1" Type="http://schemas.openxmlformats.org/officeDocument/2006/relationships/slideLayout" Target="../slideLayouts/slideLayout6.xml"/><Relationship Id="rId2" Type="http://schemas.openxmlformats.org/officeDocument/2006/relationships/image" Target="../media/image59.png"/></Relationships>
</file>

<file path=ppt/slides/_rels/slide49.xml.rels><?xml version="1.0" encoding="UTF-8" standalone="yes"?>
<Relationships xmlns="http://schemas.openxmlformats.org/package/2006/relationships"><Relationship Id="rId3" Type="http://schemas.openxmlformats.org/officeDocument/2006/relationships/image" Target="../media/image63.png"/><Relationship Id="rId4" Type="http://schemas.openxmlformats.org/officeDocument/2006/relationships/image" Target="../media/image64.tiff"/><Relationship Id="rId1" Type="http://schemas.openxmlformats.org/officeDocument/2006/relationships/slideLayout" Target="../slideLayouts/slideLayout6.xml"/><Relationship Id="rId2" Type="http://schemas.openxmlformats.org/officeDocument/2006/relationships/image" Target="../media/image62.png"/></Relationships>
</file>

<file path=ppt/slides/_rels/slide50.xml.rels><?xml version="1.0" encoding="UTF-8" standalone="yes"?>
<Relationships xmlns="http://schemas.openxmlformats.org/package/2006/relationships"><Relationship Id="rId3" Type="http://schemas.openxmlformats.org/officeDocument/2006/relationships/image" Target="../media/image66.png"/><Relationship Id="rId4" Type="http://schemas.openxmlformats.org/officeDocument/2006/relationships/image" Target="../media/image67.png"/><Relationship Id="rId1" Type="http://schemas.openxmlformats.org/officeDocument/2006/relationships/slideLayout" Target="../slideLayouts/slideLayout6.xml"/><Relationship Id="rId2" Type="http://schemas.openxmlformats.org/officeDocument/2006/relationships/image" Target="../media/image65.png"/></Relationships>
</file>

<file path=ppt/slides/_rels/slide51.xml.rels><?xml version="1.0" encoding="UTF-8" standalone="yes"?>
<Relationships xmlns="http://schemas.openxmlformats.org/package/2006/relationships"><Relationship Id="rId3" Type="http://schemas.openxmlformats.org/officeDocument/2006/relationships/image" Target="../media/image68.png"/><Relationship Id="rId4" Type="http://schemas.openxmlformats.org/officeDocument/2006/relationships/image" Target="../media/image69.png"/><Relationship Id="rId1" Type="http://schemas.openxmlformats.org/officeDocument/2006/relationships/slideLayout" Target="../slideLayouts/slideLayout6.xml"/><Relationship Id="rId2" Type="http://schemas.openxmlformats.org/officeDocument/2006/relationships/image" Target="../media/image45.png"/></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71.tiff"/><Relationship Id="rId1" Type="http://schemas.openxmlformats.org/officeDocument/2006/relationships/slideLayout" Target="../slideLayouts/slideLayout6.xml"/><Relationship Id="rId2" Type="http://schemas.openxmlformats.org/officeDocument/2006/relationships/image" Target="../media/image70.png"/></Relationships>
</file>

<file path=ppt/slides/_rels/slide53.xml.rels><?xml version="1.0" encoding="UTF-8" standalone="yes"?>
<Relationships xmlns="http://schemas.openxmlformats.org/package/2006/relationships"><Relationship Id="rId3" Type="http://schemas.openxmlformats.org/officeDocument/2006/relationships/image" Target="../media/image73.png"/><Relationship Id="rId4" Type="http://schemas.openxmlformats.org/officeDocument/2006/relationships/image" Target="../media/image48.tiff"/><Relationship Id="rId1" Type="http://schemas.openxmlformats.org/officeDocument/2006/relationships/slideLayout" Target="../slideLayouts/slideLayout6.xml"/><Relationship Id="rId2" Type="http://schemas.openxmlformats.org/officeDocument/2006/relationships/image" Target="../media/image7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9.tiff"/><Relationship Id="rId3" Type="http://schemas.openxmlformats.org/officeDocument/2006/relationships/image" Target="../media/image74.tiff"/></Relationships>
</file>

<file path=ppt/slides/_rels/slide55.xml.rels><?xml version="1.0" encoding="UTF-8" standalone="yes"?>
<Relationships xmlns="http://schemas.openxmlformats.org/package/2006/relationships"><Relationship Id="rId3" Type="http://schemas.openxmlformats.org/officeDocument/2006/relationships/image" Target="../media/image75.tiff"/><Relationship Id="rId4" Type="http://schemas.openxmlformats.org/officeDocument/2006/relationships/image" Target="../media/image76.tiff"/><Relationship Id="rId1" Type="http://schemas.openxmlformats.org/officeDocument/2006/relationships/slideLayout" Target="../slideLayouts/slideLayout6.xml"/><Relationship Id="rId2" Type="http://schemas.openxmlformats.org/officeDocument/2006/relationships/image" Target="../media/image51.tiff"/></Relationships>
</file>

<file path=ppt/slides/_rels/slide56.xml.rels><?xml version="1.0" encoding="UTF-8" standalone="yes"?>
<Relationships xmlns="http://schemas.openxmlformats.org/package/2006/relationships"><Relationship Id="rId3" Type="http://schemas.openxmlformats.org/officeDocument/2006/relationships/image" Target="../media/image77.tiff"/><Relationship Id="rId4" Type="http://schemas.openxmlformats.org/officeDocument/2006/relationships/image" Target="../media/image78.tiff"/><Relationship Id="rId1" Type="http://schemas.openxmlformats.org/officeDocument/2006/relationships/slideLayout" Target="../slideLayouts/slideLayout6.xml"/><Relationship Id="rId2" Type="http://schemas.openxmlformats.org/officeDocument/2006/relationships/image" Target="../media/image50.tif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image" Target="../media/image79.png"/><Relationship Id="rId8" Type="http://schemas.openxmlformats.org/officeDocument/2006/relationships/image" Target="../media/image80.png"/><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1.tif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2.tif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ec.europa.eu/info/consultations/public-consultation-transformation-health-and-care-digital-single-market_en" TargetMode="External"/><Relationship Id="rId3" Type="http://schemas.openxmlformats.org/officeDocument/2006/relationships/image" Target="../media/image8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6.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7.tiff"/></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2"/>
          <p:cNvSpPr txBox="1">
            <a:spLocks/>
          </p:cNvSpPr>
          <p:nvPr/>
        </p:nvSpPr>
        <p:spPr>
          <a:xfrm>
            <a:off x="395536" y="1520639"/>
            <a:ext cx="8435975" cy="172849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endParaRPr lang="en-GB" sz="6000" dirty="0">
              <a:solidFill>
                <a:srgbClr val="69BE28"/>
              </a:solidFill>
            </a:endParaRPr>
          </a:p>
        </p:txBody>
      </p:sp>
      <p:sp>
        <p:nvSpPr>
          <p:cNvPr id="7" name="Inhaltsplatzhalter 1"/>
          <p:cNvSpPr txBox="1">
            <a:spLocks/>
          </p:cNvSpPr>
          <p:nvPr/>
        </p:nvSpPr>
        <p:spPr>
          <a:xfrm>
            <a:off x="1259632" y="2780929"/>
            <a:ext cx="7408378" cy="187220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4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defRPr/>
            </a:pPr>
            <a:r>
              <a:rPr lang="en-GB" sz="2800" dirty="0" smtClean="0">
                <a:solidFill>
                  <a:schemeClr val="tx2"/>
                </a:solidFill>
                <a:cs typeface="Arial" charset="0"/>
              </a:rPr>
              <a:t>					</a:t>
            </a:r>
            <a:endParaRPr lang="en-GB" sz="3200"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270101" y="3717033"/>
            <a:ext cx="8579991" cy="1752600"/>
          </a:xfrm>
        </p:spPr>
        <p:txBody>
          <a:bodyPr/>
          <a:lstStyle/>
          <a:p>
            <a:pPr marL="0" indent="0">
              <a:buNone/>
            </a:pPr>
            <a:r>
              <a:rPr lang="en-GB" sz="3200" dirty="0" smtClean="0"/>
              <a:t>Induction Day </a:t>
            </a:r>
            <a:r>
              <a:rPr lang="en-US" sz="3200" smtClean="0"/>
              <a:t>of n</a:t>
            </a:r>
            <a:r>
              <a:rPr lang="en-GB" sz="3200" smtClean="0"/>
              <a:t>ew</a:t>
            </a:r>
            <a:r>
              <a:rPr lang="en-GB" sz="3200" dirty="0" smtClean="0"/>
              <a:t> EAHP Board Members</a:t>
            </a:r>
          </a:p>
          <a:p>
            <a:pPr marL="0" indent="0">
              <a:buNone/>
            </a:pPr>
            <a:r>
              <a:rPr lang="en-GB" sz="2800" dirty="0" smtClean="0"/>
              <a:t>18</a:t>
            </a:r>
            <a:r>
              <a:rPr lang="en-GB" sz="2800" baseline="30000" dirty="0" smtClean="0"/>
              <a:t>th</a:t>
            </a:r>
            <a:r>
              <a:rPr lang="en-GB" sz="2800" dirty="0" smtClean="0"/>
              <a:t> September 2017</a:t>
            </a:r>
            <a:endParaRPr lang="en-GB" sz="2800" dirty="0"/>
          </a:p>
        </p:txBody>
      </p:sp>
    </p:spTree>
    <p:extLst>
      <p:ext uri="{BB962C8B-B14F-4D97-AF65-F5344CB8AC3E}">
        <p14:creationId xmlns:p14="http://schemas.microsoft.com/office/powerpoint/2010/main" val="5921750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Agenda</a:t>
            </a:r>
            <a:br>
              <a:rPr lang="en-GB" dirty="0" smtClean="0"/>
            </a:br>
            <a:r>
              <a:rPr lang="en-GB" dirty="0" smtClean="0"/>
              <a:t>Introduction Day for new EAHP Board Members</a:t>
            </a:r>
            <a:endParaRPr lang="en-GB" dirty="0"/>
          </a:p>
        </p:txBody>
      </p:sp>
      <p:sp>
        <p:nvSpPr>
          <p:cNvPr id="3" name="Content Placeholder 2"/>
          <p:cNvSpPr>
            <a:spLocks noGrp="1"/>
          </p:cNvSpPr>
          <p:nvPr>
            <p:ph idx="1"/>
          </p:nvPr>
        </p:nvSpPr>
        <p:spPr>
          <a:xfrm>
            <a:off x="757238" y="1844824"/>
            <a:ext cx="7677150" cy="3184376"/>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dirty="0" smtClean="0"/>
              <a:t>Part 1 - the European Union</a:t>
            </a:r>
          </a:p>
          <a:p>
            <a:pPr marL="0" marR="0" lvl="0" indent="0" defTabSz="914400" eaLnBrk="1" fontAlgn="auto" latinLnBrk="0" hangingPunct="1">
              <a:lnSpc>
                <a:spcPct val="100000"/>
              </a:lnSpc>
              <a:spcBef>
                <a:spcPts val="0"/>
              </a:spcBef>
              <a:spcAft>
                <a:spcPts val="0"/>
              </a:spcAft>
              <a:buClrTx/>
              <a:buSzTx/>
              <a:buFontTx/>
              <a:buNone/>
              <a:tabLst/>
              <a:defRPr/>
            </a:pPr>
            <a:endParaRPr lang="en-GB" dirty="0"/>
          </a:p>
          <a:p>
            <a:pPr marL="0" marR="0" lvl="0" indent="0" defTabSz="914400" eaLnBrk="1" fontAlgn="auto" latinLnBrk="0" hangingPunct="1">
              <a:lnSpc>
                <a:spcPct val="100000"/>
              </a:lnSpc>
              <a:spcBef>
                <a:spcPts val="0"/>
              </a:spcBef>
              <a:spcAft>
                <a:spcPts val="0"/>
              </a:spcAft>
              <a:buClrTx/>
              <a:buSzTx/>
              <a:buFontTx/>
              <a:buNone/>
              <a:tabLst/>
              <a:defRPr/>
            </a:pPr>
            <a:r>
              <a:rPr lang="en-GB" dirty="0" smtClean="0"/>
              <a:t>Part 2 - EAHP’s stakeholders</a:t>
            </a:r>
          </a:p>
          <a:p>
            <a:pPr marL="0" marR="0" lvl="0" indent="0" defTabSz="914400" eaLnBrk="1" fontAlgn="auto" latinLnBrk="0" hangingPunct="1">
              <a:lnSpc>
                <a:spcPct val="100000"/>
              </a:lnSpc>
              <a:spcBef>
                <a:spcPts val="0"/>
              </a:spcBef>
              <a:spcAft>
                <a:spcPts val="0"/>
              </a:spcAft>
              <a:buClrTx/>
              <a:buSzTx/>
              <a:buFontTx/>
              <a:buNone/>
              <a:tabLst/>
              <a:defRPr/>
            </a:pPr>
            <a:endParaRPr lang="en-GB" dirty="0"/>
          </a:p>
          <a:p>
            <a:pPr marL="0" marR="0" lvl="0" indent="0" defTabSz="914400" eaLnBrk="1" fontAlgn="auto" latinLnBrk="0" hangingPunct="1">
              <a:lnSpc>
                <a:spcPct val="100000"/>
              </a:lnSpc>
              <a:spcBef>
                <a:spcPts val="0"/>
              </a:spcBef>
              <a:spcAft>
                <a:spcPts val="0"/>
              </a:spcAft>
              <a:buClrTx/>
              <a:buSzTx/>
              <a:buFontTx/>
              <a:buNone/>
              <a:tabLst/>
              <a:defRPr/>
            </a:pPr>
            <a:r>
              <a:rPr lang="en-GB" dirty="0" smtClean="0"/>
              <a:t>Part 3 - Policy</a:t>
            </a:r>
            <a:endParaRPr lang="en-GB" dirty="0"/>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2</a:t>
            </a:fld>
            <a:endParaRPr lang="de-DE" altLang="en-US" dirty="0"/>
          </a:p>
        </p:txBody>
      </p:sp>
      <p:sp>
        <p:nvSpPr>
          <p:cNvPr id="5" name="TextBox 4"/>
          <p:cNvSpPr txBox="1"/>
          <p:nvPr/>
        </p:nvSpPr>
        <p:spPr>
          <a:xfrm>
            <a:off x="827584" y="620688"/>
            <a:ext cx="7283747" cy="523220"/>
          </a:xfrm>
          <a:prstGeom prst="rect">
            <a:avLst/>
          </a:prstGeom>
          <a:noFill/>
        </p:spPr>
        <p:txBody>
          <a:bodyPr wrap="square" rtlCol="0">
            <a:spAutoFit/>
          </a:bodyPr>
          <a:lstStyle/>
          <a:p>
            <a:r>
              <a:rPr lang="en-US" dirty="0" smtClean="0">
                <a:solidFill>
                  <a:srgbClr val="69BE28"/>
                </a:solidFill>
                <a:latin typeface="Arial" charset="0"/>
                <a:ea typeface="Arial" charset="0"/>
                <a:cs typeface="Arial" charset="0"/>
              </a:rPr>
              <a:t>Agenda</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16398059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Part 1 </a:t>
            </a:r>
            <a:r>
              <a:rPr lang="mr-IN" dirty="0" smtClean="0"/>
              <a:t>–</a:t>
            </a:r>
            <a:r>
              <a:rPr lang="en-GB" dirty="0" smtClean="0"/>
              <a:t> the European Union</a:t>
            </a:r>
            <a:endParaRPr lang="en-GB" dirty="0"/>
          </a:p>
        </p:txBody>
      </p:sp>
      <p:sp>
        <p:nvSpPr>
          <p:cNvPr id="6" name="Text Placeholder 5"/>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3</a:t>
            </a:fld>
            <a:endParaRPr lang="de-DE" altLang="en-US" dirty="0"/>
          </a:p>
        </p:txBody>
      </p:sp>
    </p:spTree>
    <p:extLst>
      <p:ext uri="{BB962C8B-B14F-4D97-AF65-F5344CB8AC3E}">
        <p14:creationId xmlns:p14="http://schemas.microsoft.com/office/powerpoint/2010/main" val="13764569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 1 </a:t>
            </a:r>
            <a:r>
              <a:rPr lang="mr-IN" dirty="0"/>
              <a:t>–</a:t>
            </a:r>
            <a:r>
              <a:rPr lang="en-GB" dirty="0"/>
              <a:t> European Institutions</a:t>
            </a:r>
          </a:p>
        </p:txBody>
      </p:sp>
      <p:sp>
        <p:nvSpPr>
          <p:cNvPr id="3" name="Content Placeholder 2"/>
          <p:cNvSpPr>
            <a:spLocks noGrp="1"/>
          </p:cNvSpPr>
          <p:nvPr>
            <p:ph idx="1"/>
          </p:nvPr>
        </p:nvSpPr>
        <p:spPr>
          <a:xfrm>
            <a:off x="371153" y="1338518"/>
            <a:ext cx="8163247" cy="4419600"/>
          </a:xfrm>
        </p:spPr>
        <p:txBody>
          <a:bodyPr/>
          <a:lstStyle/>
          <a:p>
            <a:pPr marL="0" indent="0">
              <a:buNone/>
            </a:pPr>
            <a:endParaRPr lang="en-GB" dirty="0" smtClean="0">
              <a:hlinkClick r:id="rId3"/>
            </a:endParaRPr>
          </a:p>
          <a:p>
            <a:pPr marL="0" indent="0">
              <a:buNone/>
            </a:pPr>
            <a:endParaRPr lang="en-GB" dirty="0">
              <a:hlinkClick r:id="rId3"/>
            </a:endParaRPr>
          </a:p>
          <a:p>
            <a:pPr marL="0" indent="0">
              <a:buNone/>
            </a:pPr>
            <a:endParaRPr lang="en-GB" dirty="0" smtClean="0">
              <a:hlinkClick r:id="rId3"/>
            </a:endParaRPr>
          </a:p>
          <a:p>
            <a:pPr marL="0" indent="0">
              <a:buNone/>
            </a:pPr>
            <a:endParaRPr lang="en-GB" dirty="0">
              <a:hlinkClick r:id="rId3"/>
            </a:endParaRPr>
          </a:p>
          <a:p>
            <a:pPr marL="0" indent="0">
              <a:buNone/>
            </a:pPr>
            <a:endParaRPr lang="en-GB" dirty="0" smtClean="0">
              <a:hlinkClick r:id="rId3"/>
            </a:endParaRPr>
          </a:p>
          <a:p>
            <a:pPr marL="0" indent="0">
              <a:buNone/>
            </a:pPr>
            <a:endParaRPr lang="en-GB" dirty="0">
              <a:hlinkClick r:id="rId3"/>
            </a:endParaRPr>
          </a:p>
          <a:p>
            <a:pPr marL="0" indent="0">
              <a:buNone/>
            </a:pPr>
            <a:endParaRPr lang="en-GB" dirty="0" smtClean="0">
              <a:hlinkClick r:id="rId3"/>
            </a:endParaRPr>
          </a:p>
          <a:p>
            <a:pPr marL="0" indent="0" algn="ctr">
              <a:buNone/>
            </a:pPr>
            <a:r>
              <a:rPr lang="en-GB" dirty="0" smtClean="0">
                <a:hlinkClick r:id="rId3"/>
              </a:rPr>
              <a:t>https</a:t>
            </a:r>
            <a:r>
              <a:rPr lang="en-GB" dirty="0">
                <a:hlinkClick r:id="rId3"/>
              </a:rPr>
              <a:t>://</a:t>
            </a:r>
            <a:r>
              <a:rPr lang="en-GB" dirty="0" smtClean="0">
                <a:hlinkClick r:id="rId3"/>
              </a:rPr>
              <a:t>www.youtube.com/watch?v=XgnXwrsMBUs</a:t>
            </a:r>
            <a:r>
              <a:rPr lang="en-GB" dirty="0" smtClean="0"/>
              <a:t> </a:t>
            </a:r>
            <a:endParaRPr lang="en-GB" dirty="0"/>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4</a:t>
            </a:fld>
            <a:endParaRPr lang="de-DE" altLang="en-US" dirty="0"/>
          </a:p>
        </p:txBody>
      </p:sp>
      <p:sp>
        <p:nvSpPr>
          <p:cNvPr id="5" name="TextBox 4"/>
          <p:cNvSpPr txBox="1"/>
          <p:nvPr/>
        </p:nvSpPr>
        <p:spPr>
          <a:xfrm>
            <a:off x="827584" y="620688"/>
            <a:ext cx="7283747" cy="523220"/>
          </a:xfrm>
          <a:prstGeom prst="rect">
            <a:avLst/>
          </a:prstGeom>
          <a:noFill/>
        </p:spPr>
        <p:txBody>
          <a:bodyPr wrap="square" rtlCol="0">
            <a:spAutoFit/>
          </a:bodyPr>
          <a:lstStyle/>
          <a:p>
            <a:r>
              <a:rPr lang="en-US" dirty="0" smtClean="0">
                <a:solidFill>
                  <a:srgbClr val="69BE28"/>
                </a:solidFill>
                <a:latin typeface="Arial" charset="0"/>
                <a:ea typeface="Arial" charset="0"/>
                <a:cs typeface="Arial" charset="0"/>
              </a:rPr>
              <a:t>A brief history</a:t>
            </a:r>
            <a:endParaRPr lang="en-GB" dirty="0">
              <a:solidFill>
                <a:srgbClr val="69BE28"/>
              </a:solidFill>
              <a:latin typeface="Arial" charset="0"/>
              <a:ea typeface="Arial" charset="0"/>
              <a:cs typeface="Arial" charset="0"/>
            </a:endParaRPr>
          </a:p>
        </p:txBody>
      </p:sp>
      <p:pic>
        <p:nvPicPr>
          <p:cNvPr id="6" name="Picture 5"/>
          <p:cNvPicPr>
            <a:picLocks noChangeAspect="1"/>
          </p:cNvPicPr>
          <p:nvPr/>
        </p:nvPicPr>
        <p:blipFill>
          <a:blip r:embed="rId4"/>
          <a:stretch>
            <a:fillRect/>
          </a:stretch>
        </p:blipFill>
        <p:spPr>
          <a:xfrm>
            <a:off x="1611411" y="1265585"/>
            <a:ext cx="5716091" cy="3338198"/>
          </a:xfrm>
          <a:prstGeom prst="rect">
            <a:avLst/>
          </a:prstGeom>
        </p:spPr>
      </p:pic>
    </p:spTree>
    <p:extLst>
      <p:ext uri="{BB962C8B-B14F-4D97-AF65-F5344CB8AC3E}">
        <p14:creationId xmlns:p14="http://schemas.microsoft.com/office/powerpoint/2010/main" val="5531171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 1 </a:t>
            </a:r>
            <a:r>
              <a:rPr lang="mr-IN" dirty="0"/>
              <a:t>–</a:t>
            </a:r>
            <a:r>
              <a:rPr lang="en-GB" dirty="0"/>
              <a:t> European Institutions</a:t>
            </a:r>
          </a:p>
        </p:txBody>
      </p:sp>
      <p:sp>
        <p:nvSpPr>
          <p:cNvPr id="8" name="Content Placeholder 7"/>
          <p:cNvSpPr>
            <a:spLocks noGrp="1"/>
          </p:cNvSpPr>
          <p:nvPr>
            <p:ph idx="1"/>
          </p:nvPr>
        </p:nvSpPr>
        <p:spPr>
          <a:xfrm>
            <a:off x="757238" y="980728"/>
            <a:ext cx="7677150" cy="4048472"/>
          </a:xfrm>
        </p:spPr>
        <p:txBody>
          <a:bodyPr/>
          <a:lstStyle/>
          <a:p>
            <a:pPr marL="0" indent="0">
              <a:buNone/>
            </a:pPr>
            <a:r>
              <a:rPr lang="en-GB" dirty="0" smtClean="0"/>
              <a:t>It’s based on two principle treaties:</a:t>
            </a:r>
          </a:p>
          <a:p>
            <a:r>
              <a:rPr lang="en-GB" sz="2400" dirty="0" smtClean="0"/>
              <a:t>the </a:t>
            </a:r>
            <a:r>
              <a:rPr lang="en-GB" sz="2400" dirty="0"/>
              <a:t>Treaty on European Union (TEU; Maastricht Treaty, effective since 1993</a:t>
            </a:r>
            <a:r>
              <a:rPr lang="en-GB" sz="2400" dirty="0" smtClean="0"/>
              <a:t>) </a:t>
            </a:r>
            <a:endParaRPr lang="en-GB" sz="2400" dirty="0"/>
          </a:p>
          <a:p>
            <a:r>
              <a:rPr lang="en-GB" sz="2400" dirty="0"/>
              <a:t>the Treaty on the Functioning of the European Union (TFEU; Treaty of Rome, effective since 1958</a:t>
            </a:r>
            <a:r>
              <a:rPr lang="en-GB" sz="2400" dirty="0" smtClean="0"/>
              <a:t>)</a:t>
            </a:r>
          </a:p>
          <a:p>
            <a:pPr marL="0" indent="0">
              <a:buNone/>
            </a:pPr>
            <a:endParaRPr lang="en-GB" dirty="0"/>
          </a:p>
          <a:p>
            <a:pPr marL="0" indent="0">
              <a:buNone/>
            </a:pPr>
            <a:r>
              <a:rPr lang="en-GB" dirty="0" smtClean="0"/>
              <a:t>Both the TEU and the TFEU (and their </a:t>
            </a:r>
            <a:r>
              <a:rPr lang="en-GB" dirty="0"/>
              <a:t>attached protocols and declarations) have been altered by amending </a:t>
            </a:r>
            <a:r>
              <a:rPr lang="en-GB" dirty="0" smtClean="0"/>
              <a:t>treaties. The latest alteration happened in 2009 when the Treaty </a:t>
            </a:r>
            <a:r>
              <a:rPr lang="en-GB" dirty="0"/>
              <a:t>of Lisbon </a:t>
            </a:r>
            <a:r>
              <a:rPr lang="en-GB" dirty="0" smtClean="0"/>
              <a:t>entered into force.</a:t>
            </a:r>
            <a:endParaRPr lang="en-GB" dirty="0"/>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5</a:t>
            </a:fld>
            <a:endParaRPr lang="de-DE" altLang="en-US" dirty="0"/>
          </a:p>
        </p:txBody>
      </p:sp>
      <p:sp>
        <p:nvSpPr>
          <p:cNvPr id="6" name="Rectangle 5"/>
          <p:cNvSpPr/>
          <p:nvPr/>
        </p:nvSpPr>
        <p:spPr bwMode="auto">
          <a:xfrm>
            <a:off x="7672388" y="1121569"/>
            <a:ext cx="288032" cy="28803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dirty="0">
              <a:ln>
                <a:noFill/>
              </a:ln>
              <a:solidFill>
                <a:schemeClr val="bg1"/>
              </a:solidFill>
              <a:effectLst/>
              <a:latin typeface="Garamond" charset="0"/>
            </a:endParaRPr>
          </a:p>
        </p:txBody>
      </p:sp>
      <p:sp>
        <p:nvSpPr>
          <p:cNvPr id="9" name="TextBox 8"/>
          <p:cNvSpPr txBox="1"/>
          <p:nvPr/>
        </p:nvSpPr>
        <p:spPr>
          <a:xfrm>
            <a:off x="757238" y="214924"/>
            <a:ext cx="7283747" cy="523220"/>
          </a:xfrm>
          <a:prstGeom prst="rect">
            <a:avLst/>
          </a:prstGeom>
          <a:noFill/>
        </p:spPr>
        <p:txBody>
          <a:bodyPr wrap="square" rtlCol="0">
            <a:spAutoFit/>
          </a:bodyPr>
          <a:lstStyle/>
          <a:p>
            <a:r>
              <a:rPr lang="en-US" dirty="0" smtClean="0">
                <a:solidFill>
                  <a:srgbClr val="69BE28"/>
                </a:solidFill>
                <a:latin typeface="Arial" charset="0"/>
                <a:ea typeface="Arial" charset="0"/>
                <a:cs typeface="Arial" charset="0"/>
              </a:rPr>
              <a:t>The European Union as we know it now</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8765276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dirty="0" smtClean="0"/>
              <a:t>Part 1 </a:t>
            </a:r>
            <a:r>
              <a:rPr lang="mr-IN" dirty="0" smtClean="0"/>
              <a:t>–</a:t>
            </a:r>
            <a:r>
              <a:rPr lang="en-GB" dirty="0" smtClean="0"/>
              <a:t> European Institutions</a:t>
            </a:r>
            <a:endParaRPr lang="en-GB" dirty="0"/>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6</a:t>
            </a:fld>
            <a:endParaRPr lang="de-DE" altLang="en-US" dirty="0"/>
          </a:p>
        </p:txBody>
      </p:sp>
      <p:pic>
        <p:nvPicPr>
          <p:cNvPr id="11" name="Picture 10"/>
          <p:cNvPicPr>
            <a:picLocks noChangeAspect="1"/>
          </p:cNvPicPr>
          <p:nvPr/>
        </p:nvPicPr>
        <p:blipFill>
          <a:blip r:embed="rId2"/>
          <a:stretch>
            <a:fillRect/>
          </a:stretch>
        </p:blipFill>
        <p:spPr>
          <a:xfrm>
            <a:off x="1013119" y="1916832"/>
            <a:ext cx="7626419" cy="3775653"/>
          </a:xfrm>
          <a:prstGeom prst="rect">
            <a:avLst/>
          </a:prstGeom>
        </p:spPr>
      </p:pic>
      <p:sp>
        <p:nvSpPr>
          <p:cNvPr id="12" name="TextBox 11"/>
          <p:cNvSpPr txBox="1"/>
          <p:nvPr/>
        </p:nvSpPr>
        <p:spPr>
          <a:xfrm>
            <a:off x="827584" y="620688"/>
            <a:ext cx="7283747"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The European Institutions </a:t>
            </a:r>
            <a:r>
              <a:rPr lang="mr-IN" dirty="0" smtClean="0">
                <a:solidFill>
                  <a:srgbClr val="69BE28"/>
                </a:solidFill>
                <a:latin typeface="Arial" charset="0"/>
                <a:ea typeface="Arial" charset="0"/>
                <a:cs typeface="Arial" charset="0"/>
              </a:rPr>
              <a:t>–</a:t>
            </a:r>
            <a:r>
              <a:rPr lang="en-GB" dirty="0" smtClean="0">
                <a:solidFill>
                  <a:srgbClr val="69BE28"/>
                </a:solidFill>
                <a:latin typeface="Arial" charset="0"/>
                <a:ea typeface="Arial" charset="0"/>
                <a:cs typeface="Arial" charset="0"/>
              </a:rPr>
              <a:t> Art. 13 TEU</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4594974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Part 1 </a:t>
            </a:r>
            <a:r>
              <a:rPr lang="mr-IN" dirty="0"/>
              <a:t>–</a:t>
            </a:r>
            <a:r>
              <a:rPr lang="en-GB" dirty="0"/>
              <a:t> European Institutions</a:t>
            </a:r>
          </a:p>
        </p:txBody>
      </p:sp>
      <p:sp>
        <p:nvSpPr>
          <p:cNvPr id="5" name="Content Placeholder 4"/>
          <p:cNvSpPr>
            <a:spLocks noGrp="1"/>
          </p:cNvSpPr>
          <p:nvPr>
            <p:ph idx="1"/>
          </p:nvPr>
        </p:nvSpPr>
        <p:spPr>
          <a:xfrm>
            <a:off x="757238" y="1268760"/>
            <a:ext cx="7677150" cy="376044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u="sng" dirty="0" smtClean="0"/>
              <a:t>Participants: </a:t>
            </a:r>
            <a:r>
              <a:rPr lang="en-GB" dirty="0" smtClean="0"/>
              <a:t>Heads of State, Government Leaders &amp; President of the European Commission</a:t>
            </a:r>
          </a:p>
          <a:p>
            <a:pPr marL="0" marR="0" lvl="0" indent="0" defTabSz="914400" eaLnBrk="1" fontAlgn="auto" latinLnBrk="0" hangingPunct="1">
              <a:lnSpc>
                <a:spcPct val="100000"/>
              </a:lnSpc>
              <a:spcBef>
                <a:spcPts val="0"/>
              </a:spcBef>
              <a:spcAft>
                <a:spcPts val="0"/>
              </a:spcAft>
              <a:buClrTx/>
              <a:buSzTx/>
              <a:buFontTx/>
              <a:buNone/>
              <a:tabLst/>
              <a:defRPr/>
            </a:pPr>
            <a:endParaRPr lang="en-GB" dirty="0"/>
          </a:p>
          <a:p>
            <a:pPr marL="0" marR="0" lvl="0" indent="0" defTabSz="914400" eaLnBrk="1" fontAlgn="auto" latinLnBrk="0" hangingPunct="1">
              <a:lnSpc>
                <a:spcPct val="100000"/>
              </a:lnSpc>
              <a:spcBef>
                <a:spcPts val="0"/>
              </a:spcBef>
              <a:spcAft>
                <a:spcPts val="0"/>
              </a:spcAft>
              <a:buClrTx/>
              <a:buSzTx/>
              <a:buFontTx/>
              <a:buNone/>
              <a:tabLst/>
              <a:defRPr/>
            </a:pPr>
            <a:r>
              <a:rPr lang="en-GB" dirty="0" smtClean="0"/>
              <a:t>Meets 4x per year</a:t>
            </a:r>
          </a:p>
          <a:p>
            <a:pPr marL="0" marR="0" lvl="0" indent="0" defTabSz="914400" eaLnBrk="1" fontAlgn="auto" latinLnBrk="0" hangingPunct="1">
              <a:lnSpc>
                <a:spcPct val="100000"/>
              </a:lnSpc>
              <a:spcBef>
                <a:spcPts val="0"/>
              </a:spcBef>
              <a:spcAft>
                <a:spcPts val="0"/>
              </a:spcAft>
              <a:buClrTx/>
              <a:buSzTx/>
              <a:buFontTx/>
              <a:buNone/>
              <a:tabLst/>
              <a:defRPr/>
            </a:pPr>
            <a:endParaRPr lang="en-GB" dirty="0"/>
          </a:p>
          <a:p>
            <a:pPr marL="0" marR="0" lvl="0" indent="0" defTabSz="914400" eaLnBrk="1" fontAlgn="auto" latinLnBrk="0" hangingPunct="1">
              <a:lnSpc>
                <a:spcPct val="100000"/>
              </a:lnSpc>
              <a:spcBef>
                <a:spcPts val="0"/>
              </a:spcBef>
              <a:spcAft>
                <a:spcPts val="0"/>
              </a:spcAft>
              <a:buClrTx/>
              <a:buSzTx/>
              <a:buFontTx/>
              <a:buNone/>
              <a:tabLst/>
              <a:defRPr/>
            </a:pPr>
            <a:r>
              <a:rPr lang="en-GB" u="sng" dirty="0" smtClean="0"/>
              <a:t>Role: </a:t>
            </a:r>
            <a:r>
              <a:rPr lang="en-GB" dirty="0" smtClean="0"/>
              <a:t>decides on the EU’s overall direction and political priorities</a:t>
            </a:r>
            <a:endParaRPr lang="en-GB" dirty="0"/>
          </a:p>
        </p:txBody>
      </p:sp>
      <p:sp>
        <p:nvSpPr>
          <p:cNvPr id="3" name="Slide Number Placeholder 2"/>
          <p:cNvSpPr>
            <a:spLocks noGrp="1"/>
          </p:cNvSpPr>
          <p:nvPr>
            <p:ph type="sldNum" sz="quarter" idx="10"/>
          </p:nvPr>
        </p:nvSpPr>
        <p:spPr/>
        <p:txBody>
          <a:bodyPr/>
          <a:lstStyle/>
          <a:p>
            <a:fld id="{ABD1B95A-B36B-234E-85EA-1A15AEA29890}" type="slidenum">
              <a:rPr lang="de-DE" altLang="en-US" smtClean="0"/>
              <a:pPr/>
              <a:t>7</a:t>
            </a:fld>
            <a:endParaRPr lang="de-DE" altLang="en-US" dirty="0"/>
          </a:p>
        </p:txBody>
      </p:sp>
      <p:pic>
        <p:nvPicPr>
          <p:cNvPr id="6" name="Picture 5"/>
          <p:cNvPicPr>
            <a:picLocks noChangeAspect="1"/>
          </p:cNvPicPr>
          <p:nvPr/>
        </p:nvPicPr>
        <p:blipFill>
          <a:blip r:embed="rId2"/>
          <a:stretch>
            <a:fillRect/>
          </a:stretch>
        </p:blipFill>
        <p:spPr>
          <a:xfrm>
            <a:off x="6058082" y="3166740"/>
            <a:ext cx="3068960" cy="3068960"/>
          </a:xfrm>
          <a:prstGeom prst="rect">
            <a:avLst/>
          </a:prstGeom>
        </p:spPr>
      </p:pic>
      <p:sp>
        <p:nvSpPr>
          <p:cNvPr id="7" name="TextBox 6"/>
          <p:cNvSpPr txBox="1"/>
          <p:nvPr/>
        </p:nvSpPr>
        <p:spPr>
          <a:xfrm>
            <a:off x="953939" y="527154"/>
            <a:ext cx="7283747" cy="523220"/>
          </a:xfrm>
          <a:prstGeom prst="rect">
            <a:avLst/>
          </a:prstGeom>
          <a:noFill/>
        </p:spPr>
        <p:txBody>
          <a:bodyPr wrap="square" rtlCol="0">
            <a:spAutoFit/>
          </a:bodyPr>
          <a:lstStyle/>
          <a:p>
            <a:r>
              <a:rPr lang="en-US" dirty="0" smtClean="0">
                <a:solidFill>
                  <a:srgbClr val="69BE28"/>
                </a:solidFill>
                <a:latin typeface="Arial" charset="0"/>
                <a:ea typeface="Arial" charset="0"/>
                <a:cs typeface="Arial" charset="0"/>
              </a:rPr>
              <a:t>European Council</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15804351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Part 1 </a:t>
            </a:r>
            <a:r>
              <a:rPr lang="mr-IN" dirty="0"/>
              <a:t>–</a:t>
            </a:r>
            <a:r>
              <a:rPr lang="en-GB" dirty="0"/>
              <a:t> European Institutions</a:t>
            </a:r>
          </a:p>
        </p:txBody>
      </p:sp>
      <p:sp>
        <p:nvSpPr>
          <p:cNvPr id="5" name="Content Placeholder 4"/>
          <p:cNvSpPr>
            <a:spLocks noGrp="1"/>
          </p:cNvSpPr>
          <p:nvPr>
            <p:ph idx="1"/>
          </p:nvPr>
        </p:nvSpPr>
        <p:spPr>
          <a:xfrm>
            <a:off x="757238" y="1268760"/>
            <a:ext cx="7677150" cy="376044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u="sng" dirty="0" smtClean="0"/>
              <a:t>Participants: </a:t>
            </a:r>
            <a:r>
              <a:rPr lang="en-GB" dirty="0" smtClean="0"/>
              <a:t>Government Ministers (changing composition per topic)</a:t>
            </a:r>
          </a:p>
          <a:p>
            <a:pPr marL="0" marR="0" lvl="0" indent="0" defTabSz="914400" eaLnBrk="1" fontAlgn="auto" latinLnBrk="0" hangingPunct="1">
              <a:lnSpc>
                <a:spcPct val="100000"/>
              </a:lnSpc>
              <a:spcBef>
                <a:spcPts val="0"/>
              </a:spcBef>
              <a:spcAft>
                <a:spcPts val="0"/>
              </a:spcAft>
              <a:buClrTx/>
              <a:buSzTx/>
              <a:buFontTx/>
              <a:buNone/>
              <a:tabLst/>
              <a:defRPr/>
            </a:pPr>
            <a:endParaRPr lang="en-GB" dirty="0"/>
          </a:p>
          <a:p>
            <a:pPr marL="0" marR="0" lvl="0" indent="0" defTabSz="914400" eaLnBrk="1" fontAlgn="auto" latinLnBrk="0" hangingPunct="1">
              <a:lnSpc>
                <a:spcPct val="100000"/>
              </a:lnSpc>
              <a:spcBef>
                <a:spcPts val="0"/>
              </a:spcBef>
              <a:spcAft>
                <a:spcPts val="0"/>
              </a:spcAft>
              <a:buClrTx/>
              <a:buSzTx/>
              <a:buFontTx/>
              <a:buNone/>
              <a:tabLst/>
              <a:defRPr/>
            </a:pPr>
            <a:r>
              <a:rPr lang="en-GB" dirty="0" smtClean="0"/>
              <a:t>Rotating presidency changing every 6 month</a:t>
            </a:r>
          </a:p>
          <a:p>
            <a:pPr marL="0" marR="0" lvl="0" indent="0" defTabSz="914400" eaLnBrk="1" fontAlgn="auto" latinLnBrk="0" hangingPunct="1">
              <a:lnSpc>
                <a:spcPct val="100000"/>
              </a:lnSpc>
              <a:spcBef>
                <a:spcPts val="0"/>
              </a:spcBef>
              <a:spcAft>
                <a:spcPts val="0"/>
              </a:spcAft>
              <a:buClrTx/>
              <a:buSzTx/>
              <a:buFontTx/>
              <a:buNone/>
              <a:tabLst/>
              <a:defRPr/>
            </a:pPr>
            <a:endParaRPr lang="en-GB" dirty="0"/>
          </a:p>
          <a:p>
            <a:pPr marL="0" marR="0" lvl="0" indent="0" defTabSz="914400" eaLnBrk="1" fontAlgn="auto" latinLnBrk="0" hangingPunct="1">
              <a:lnSpc>
                <a:spcPct val="100000"/>
              </a:lnSpc>
              <a:spcBef>
                <a:spcPts val="0"/>
              </a:spcBef>
              <a:spcAft>
                <a:spcPts val="0"/>
              </a:spcAft>
              <a:buClrTx/>
              <a:buSzTx/>
              <a:buFontTx/>
              <a:buNone/>
              <a:tabLst/>
              <a:defRPr/>
            </a:pPr>
            <a:r>
              <a:rPr lang="en-GB" u="sng" dirty="0" smtClean="0"/>
              <a:t>Role:</a:t>
            </a:r>
            <a:r>
              <a:rPr lang="en-GB" dirty="0" smtClean="0"/>
              <a:t> decides on policies and adopts legislation together with the European Parliament</a:t>
            </a:r>
            <a:br>
              <a:rPr lang="en-GB" dirty="0" smtClean="0"/>
            </a:br>
            <a:r>
              <a:rPr lang="en-GB" dirty="0" smtClean="0"/>
              <a:t>and the European Commission</a:t>
            </a:r>
            <a:endParaRPr lang="en-GB" dirty="0"/>
          </a:p>
        </p:txBody>
      </p:sp>
      <p:sp>
        <p:nvSpPr>
          <p:cNvPr id="3" name="Slide Number Placeholder 2"/>
          <p:cNvSpPr>
            <a:spLocks noGrp="1"/>
          </p:cNvSpPr>
          <p:nvPr>
            <p:ph type="sldNum" sz="quarter" idx="10"/>
          </p:nvPr>
        </p:nvSpPr>
        <p:spPr/>
        <p:txBody>
          <a:bodyPr/>
          <a:lstStyle/>
          <a:p>
            <a:fld id="{ABD1B95A-B36B-234E-85EA-1A15AEA29890}" type="slidenum">
              <a:rPr lang="de-DE" altLang="en-US" smtClean="0"/>
              <a:pPr/>
              <a:t>8</a:t>
            </a:fld>
            <a:endParaRPr lang="de-DE" altLang="en-US" dirty="0"/>
          </a:p>
        </p:txBody>
      </p:sp>
      <p:pic>
        <p:nvPicPr>
          <p:cNvPr id="6" name="Picture 5"/>
          <p:cNvPicPr>
            <a:picLocks noChangeAspect="1"/>
          </p:cNvPicPr>
          <p:nvPr/>
        </p:nvPicPr>
        <p:blipFill>
          <a:blip r:embed="rId2"/>
          <a:stretch>
            <a:fillRect/>
          </a:stretch>
        </p:blipFill>
        <p:spPr>
          <a:xfrm>
            <a:off x="6058082" y="3166740"/>
            <a:ext cx="3068960" cy="3068960"/>
          </a:xfrm>
          <a:prstGeom prst="rect">
            <a:avLst/>
          </a:prstGeom>
        </p:spPr>
      </p:pic>
      <p:sp>
        <p:nvSpPr>
          <p:cNvPr id="7" name="TextBox 6"/>
          <p:cNvSpPr txBox="1"/>
          <p:nvPr/>
        </p:nvSpPr>
        <p:spPr>
          <a:xfrm>
            <a:off x="953939" y="527154"/>
            <a:ext cx="7283747" cy="523220"/>
          </a:xfrm>
          <a:prstGeom prst="rect">
            <a:avLst/>
          </a:prstGeom>
          <a:noFill/>
        </p:spPr>
        <p:txBody>
          <a:bodyPr wrap="square" rtlCol="0">
            <a:spAutoFit/>
          </a:bodyPr>
          <a:lstStyle/>
          <a:p>
            <a:r>
              <a:rPr lang="en-US" dirty="0" smtClean="0">
                <a:solidFill>
                  <a:srgbClr val="69BE28"/>
                </a:solidFill>
                <a:latin typeface="Arial" charset="0"/>
                <a:ea typeface="Arial" charset="0"/>
                <a:cs typeface="Arial" charset="0"/>
              </a:rPr>
              <a:t>Council of the EU (Council of Ministers)</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21323797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7237" y="1975721"/>
            <a:ext cx="7677150" cy="3688432"/>
          </a:xfrm>
        </p:spPr>
        <p:txBody>
          <a:bodyPr/>
          <a:lstStyle/>
          <a:p>
            <a:r>
              <a:rPr lang="en-US" altLang="x-none" dirty="0" smtClean="0">
                <a:latin typeface="Arial" charset="0"/>
                <a:ea typeface="Arial" charset="0"/>
                <a:cs typeface="Arial" charset="0"/>
              </a:rPr>
              <a:t>usually </a:t>
            </a:r>
            <a:r>
              <a:rPr lang="en-US" altLang="x-none" dirty="0">
                <a:latin typeface="Arial" charset="0"/>
                <a:ea typeface="Arial" charset="0"/>
                <a:cs typeface="Arial" charset="0"/>
              </a:rPr>
              <a:t>four EPSCO meetings a </a:t>
            </a:r>
            <a:r>
              <a:rPr lang="en-US" altLang="x-none" dirty="0" smtClean="0">
                <a:latin typeface="Arial" charset="0"/>
                <a:ea typeface="Arial" charset="0"/>
                <a:cs typeface="Arial" charset="0"/>
              </a:rPr>
              <a:t>year</a:t>
            </a:r>
          </a:p>
          <a:p>
            <a:r>
              <a:rPr lang="en-US" altLang="x-none" dirty="0" smtClean="0">
                <a:latin typeface="Arial" charset="0"/>
                <a:ea typeface="Arial" charset="0"/>
                <a:cs typeface="Arial" charset="0"/>
              </a:rPr>
              <a:t>2 generally </a:t>
            </a:r>
            <a:r>
              <a:rPr lang="en-US" altLang="x-none" dirty="0">
                <a:latin typeface="Arial" charset="0"/>
                <a:ea typeface="Arial" charset="0"/>
                <a:cs typeface="Arial" charset="0"/>
              </a:rPr>
              <a:t>devoted exclusively to employment and social policy </a:t>
            </a:r>
            <a:r>
              <a:rPr lang="en-US" altLang="x-none" dirty="0" smtClean="0">
                <a:latin typeface="Arial" charset="0"/>
                <a:ea typeface="Arial" charset="0"/>
                <a:cs typeface="Arial" charset="0"/>
              </a:rPr>
              <a:t>topics</a:t>
            </a:r>
          </a:p>
          <a:p>
            <a:r>
              <a:rPr lang="en-US" altLang="x-none" dirty="0" smtClean="0">
                <a:latin typeface="Arial" charset="0"/>
                <a:ea typeface="Arial" charset="0"/>
                <a:cs typeface="Arial" charset="0"/>
              </a:rPr>
              <a:t>Council adopts</a:t>
            </a:r>
            <a:r>
              <a:rPr lang="en-US" altLang="x-none" dirty="0">
                <a:latin typeface="Arial" charset="0"/>
                <a:ea typeface="Arial" charset="0"/>
                <a:cs typeface="Arial" charset="0"/>
              </a:rPr>
              <a:t>, together with the European Parliament, legislation relating to the quality and safety of human organs and blood, patients' rights in cross-border healthcare and the quality and safety of medicines and medical devices</a:t>
            </a:r>
            <a:r>
              <a:rPr lang="en-US" altLang="x-none" dirty="0" smtClean="0">
                <a:latin typeface="Arial" charset="0"/>
                <a:ea typeface="Arial" charset="0"/>
                <a:cs typeface="Arial" charset="0"/>
              </a:rPr>
              <a:t>.</a:t>
            </a:r>
            <a:endParaRPr lang="en-US" altLang="x-none" dirty="0">
              <a:latin typeface="Arial" charset="0"/>
              <a:ea typeface="Arial" charset="0"/>
              <a:cs typeface="Arial" charset="0"/>
            </a:endParaRPr>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9</a:t>
            </a:fld>
            <a:endParaRPr lang="de-DE" altLang="en-US" dirty="0"/>
          </a:p>
        </p:txBody>
      </p:sp>
      <p:sp>
        <p:nvSpPr>
          <p:cNvPr id="5" name="TextBox 4"/>
          <p:cNvSpPr txBox="1"/>
          <p:nvPr/>
        </p:nvSpPr>
        <p:spPr>
          <a:xfrm>
            <a:off x="953939" y="527154"/>
            <a:ext cx="7283747" cy="1132618"/>
          </a:xfrm>
          <a:prstGeom prst="rect">
            <a:avLst/>
          </a:prstGeom>
          <a:noFill/>
        </p:spPr>
        <p:txBody>
          <a:bodyPr wrap="square" rtlCol="0">
            <a:spAutoFit/>
          </a:bodyPr>
          <a:lstStyle/>
          <a:p>
            <a:r>
              <a:rPr lang="en-US" dirty="0" smtClean="0">
                <a:solidFill>
                  <a:srgbClr val="69BE28"/>
                </a:solidFill>
                <a:latin typeface="Arial" charset="0"/>
                <a:ea typeface="Arial" charset="0"/>
                <a:cs typeface="Arial" charset="0"/>
              </a:rPr>
              <a:t>Council of the EU (Council of Ministers)</a:t>
            </a:r>
            <a:endParaRPr lang="en-GB" dirty="0">
              <a:solidFill>
                <a:srgbClr val="69BE28"/>
              </a:solidFill>
              <a:latin typeface="Arial" charset="0"/>
              <a:ea typeface="Arial" charset="0"/>
              <a:cs typeface="Arial" charset="0"/>
            </a:endParaRPr>
          </a:p>
          <a:p>
            <a:r>
              <a:rPr lang="en-GB" sz="1800" dirty="0">
                <a:solidFill>
                  <a:srgbClr val="69BE28"/>
                </a:solidFill>
                <a:latin typeface="Arial" charset="0"/>
                <a:ea typeface="Arial" charset="0"/>
                <a:cs typeface="Arial" charset="0"/>
              </a:rPr>
              <a:t>Employment, social policy, health and consumer affairs council (</a:t>
            </a:r>
            <a:r>
              <a:rPr lang="en-GB" sz="1800" dirty="0" smtClean="0">
                <a:solidFill>
                  <a:srgbClr val="69BE28"/>
                </a:solidFill>
                <a:latin typeface="Arial" charset="0"/>
                <a:ea typeface="Arial" charset="0"/>
                <a:cs typeface="Arial" charset="0"/>
              </a:rPr>
              <a:t>EPSCO)</a:t>
            </a:r>
            <a:endParaRPr lang="en-US" dirty="0" smtClean="0">
              <a:solidFill>
                <a:srgbClr val="69BE28"/>
              </a:solidFill>
              <a:latin typeface="Arial" charset="0"/>
              <a:ea typeface="Arial" charset="0"/>
              <a:cs typeface="Arial" charset="0"/>
            </a:endParaRPr>
          </a:p>
        </p:txBody>
      </p:sp>
      <p:sp>
        <p:nvSpPr>
          <p:cNvPr id="6" name="Title 3"/>
          <p:cNvSpPr>
            <a:spLocks noGrp="1"/>
          </p:cNvSpPr>
          <p:nvPr>
            <p:ph type="title"/>
          </p:nvPr>
        </p:nvSpPr>
        <p:spPr/>
        <p:txBody>
          <a:bodyPr/>
          <a:lstStyle/>
          <a:p>
            <a:r>
              <a:rPr lang="en-GB" dirty="0"/>
              <a:t>Part 1 </a:t>
            </a:r>
            <a:r>
              <a:rPr lang="mr-IN" dirty="0"/>
              <a:t>–</a:t>
            </a:r>
            <a:r>
              <a:rPr lang="en-GB" dirty="0"/>
              <a:t> European Institutions</a:t>
            </a:r>
          </a:p>
        </p:txBody>
      </p:sp>
    </p:spTree>
    <p:extLst>
      <p:ext uri="{BB962C8B-B14F-4D97-AF65-F5344CB8AC3E}">
        <p14:creationId xmlns:p14="http://schemas.microsoft.com/office/powerpoint/2010/main" val="2696604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2143D772-C95B-6B4F-952B-6693B5AFAC5C}" type="slidenum">
              <a:rPr lang="de-DE" altLang="x-none" sz="1200">
                <a:solidFill>
                  <a:srgbClr val="165788"/>
                </a:solidFill>
                <a:latin typeface="Arial" charset="0"/>
              </a:rPr>
              <a:pPr eaLnBrk="1" hangingPunct="1"/>
              <a:t>10</a:t>
            </a:fld>
            <a:endParaRPr lang="de-DE" altLang="x-none" sz="1200" dirty="0">
              <a:solidFill>
                <a:srgbClr val="165788"/>
              </a:solidFill>
              <a:latin typeface="Arial" charset="0"/>
            </a:endParaRPr>
          </a:p>
        </p:txBody>
      </p:sp>
      <p:sp>
        <p:nvSpPr>
          <p:cNvPr id="8" name="TextBox 7"/>
          <p:cNvSpPr txBox="1"/>
          <p:nvPr/>
        </p:nvSpPr>
        <p:spPr>
          <a:xfrm>
            <a:off x="294481" y="836712"/>
            <a:ext cx="8707437" cy="4167295"/>
          </a:xfrm>
          <a:prstGeom prst="rect">
            <a:avLst/>
          </a:prstGeom>
          <a:noFill/>
        </p:spPr>
        <p:txBody>
          <a:bodyPr>
            <a:spAutoFit/>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endParaRPr lang="en-US" altLang="x-none" sz="2000" dirty="0">
              <a:latin typeface="Calibri" charset="0"/>
            </a:endParaRPr>
          </a:p>
          <a:p>
            <a:pPr eaLnBrk="1" hangingPunct="1"/>
            <a:r>
              <a:rPr lang="en-US" altLang="x-none" sz="1800" dirty="0">
                <a:solidFill>
                  <a:srgbClr val="165788"/>
                </a:solidFill>
                <a:latin typeface="Arial" charset="0"/>
                <a:ea typeface="Arial" charset="0"/>
                <a:cs typeface="Arial" charset="0"/>
              </a:rPr>
              <a:t>COREPER stands for </a:t>
            </a:r>
            <a:r>
              <a:rPr lang="en-US" altLang="en-US" sz="1800" dirty="0">
                <a:solidFill>
                  <a:srgbClr val="165788"/>
                </a:solidFill>
                <a:latin typeface="Arial" charset="0"/>
                <a:ea typeface="Arial" charset="0"/>
                <a:cs typeface="Arial" charset="0"/>
              </a:rPr>
              <a:t>“</a:t>
            </a:r>
            <a:r>
              <a:rPr lang="en-US" altLang="x-none" sz="1800" dirty="0">
                <a:solidFill>
                  <a:srgbClr val="165788"/>
                </a:solidFill>
                <a:latin typeface="Arial" charset="0"/>
                <a:ea typeface="Arial" charset="0"/>
                <a:cs typeface="Arial" charset="0"/>
              </a:rPr>
              <a:t>Committee of Permanent Representatives of the Governments of the Member States</a:t>
            </a:r>
            <a:r>
              <a:rPr lang="en-US" altLang="en-US" sz="1800" dirty="0">
                <a:solidFill>
                  <a:srgbClr val="165788"/>
                </a:solidFill>
                <a:latin typeface="Arial" charset="0"/>
                <a:ea typeface="Arial" charset="0"/>
                <a:cs typeface="Arial" charset="0"/>
              </a:rPr>
              <a:t>”</a:t>
            </a:r>
            <a:r>
              <a:rPr lang="en-US" altLang="x-none" sz="1800" dirty="0">
                <a:solidFill>
                  <a:srgbClr val="165788"/>
                </a:solidFill>
                <a:latin typeface="Arial" charset="0"/>
                <a:ea typeface="Arial" charset="0"/>
                <a:cs typeface="Arial" charset="0"/>
              </a:rPr>
              <a:t>. It is responsible for preparing </a:t>
            </a:r>
            <a:r>
              <a:rPr lang="en-US" altLang="x-none" sz="1800" dirty="0" smtClean="0">
                <a:solidFill>
                  <a:srgbClr val="165788"/>
                </a:solidFill>
                <a:latin typeface="Arial" charset="0"/>
                <a:ea typeface="Arial" charset="0"/>
                <a:cs typeface="Arial" charset="0"/>
              </a:rPr>
              <a:t> the agenda for the ministerial Council of the European Union meetings.</a:t>
            </a:r>
          </a:p>
          <a:p>
            <a:pPr eaLnBrk="1" hangingPunct="1"/>
            <a:endParaRPr lang="en-US" altLang="x-none" sz="1800" dirty="0">
              <a:solidFill>
                <a:srgbClr val="165788"/>
              </a:solidFill>
              <a:latin typeface="Arial" charset="0"/>
              <a:ea typeface="Arial" charset="0"/>
              <a:cs typeface="Arial" charset="0"/>
            </a:endParaRPr>
          </a:p>
          <a:p>
            <a:pPr eaLnBrk="1" hangingPunct="1"/>
            <a:r>
              <a:rPr lang="en-US" altLang="x-none" sz="1800" dirty="0">
                <a:solidFill>
                  <a:srgbClr val="165788"/>
                </a:solidFill>
                <a:latin typeface="Arial" charset="0"/>
                <a:ea typeface="Arial" charset="0"/>
                <a:cs typeface="Arial" charset="0"/>
              </a:rPr>
              <a:t>It is not an EU decision-making body, and any agreement it reaches can be called into question by the Council, which alone has the power to make decisions.</a:t>
            </a:r>
          </a:p>
          <a:p>
            <a:pPr eaLnBrk="1" hangingPunct="1"/>
            <a:endParaRPr lang="en-US" altLang="x-none" sz="1800" dirty="0">
              <a:solidFill>
                <a:srgbClr val="165788"/>
              </a:solidFill>
              <a:latin typeface="Arial" charset="0"/>
              <a:ea typeface="Arial" charset="0"/>
              <a:cs typeface="Arial" charset="0"/>
            </a:endParaRPr>
          </a:p>
          <a:p>
            <a:pPr eaLnBrk="1" hangingPunct="1"/>
            <a:r>
              <a:rPr lang="en-US" altLang="x-none" sz="1800" b="1" dirty="0">
                <a:solidFill>
                  <a:srgbClr val="165788"/>
                </a:solidFill>
                <a:latin typeface="Arial" charset="0"/>
                <a:ea typeface="Arial" charset="0"/>
                <a:cs typeface="Arial" charset="0"/>
              </a:rPr>
              <a:t>Main tasks</a:t>
            </a:r>
          </a:p>
          <a:p>
            <a:pPr eaLnBrk="1" hangingPunct="1">
              <a:buFont typeface="Arial" charset="0"/>
              <a:buChar char="•"/>
            </a:pPr>
            <a:r>
              <a:rPr lang="en-US" altLang="x-none" sz="1800" dirty="0">
                <a:solidFill>
                  <a:srgbClr val="165788"/>
                </a:solidFill>
                <a:latin typeface="Arial" charset="0"/>
                <a:ea typeface="Arial" charset="0"/>
                <a:cs typeface="Arial" charset="0"/>
              </a:rPr>
              <a:t>coordinates and prepares the work of the different Council configurations</a:t>
            </a:r>
          </a:p>
          <a:p>
            <a:pPr eaLnBrk="1" hangingPunct="1">
              <a:buFont typeface="Arial" charset="0"/>
              <a:buChar char="•"/>
            </a:pPr>
            <a:r>
              <a:rPr lang="en-US" altLang="x-none" sz="1800" dirty="0">
                <a:solidFill>
                  <a:srgbClr val="165788"/>
                </a:solidFill>
                <a:latin typeface="Arial" charset="0"/>
                <a:ea typeface="Arial" charset="0"/>
                <a:cs typeface="Arial" charset="0"/>
              </a:rPr>
              <a:t>ensures consistency of the EU's policies</a:t>
            </a:r>
          </a:p>
          <a:p>
            <a:pPr eaLnBrk="1" hangingPunct="1">
              <a:buFont typeface="Arial" charset="0"/>
              <a:buChar char="•"/>
            </a:pPr>
            <a:r>
              <a:rPr lang="en-US" altLang="x-none" sz="1800" dirty="0">
                <a:solidFill>
                  <a:srgbClr val="165788"/>
                </a:solidFill>
                <a:latin typeface="Arial" charset="0"/>
                <a:ea typeface="Arial" charset="0"/>
                <a:cs typeface="Arial" charset="0"/>
              </a:rPr>
              <a:t>works out agreements and compromises which are then submitted for adoption by the </a:t>
            </a:r>
            <a:r>
              <a:rPr lang="en-US" altLang="x-none" sz="1800" dirty="0" smtClean="0">
                <a:solidFill>
                  <a:srgbClr val="165788"/>
                </a:solidFill>
                <a:latin typeface="Arial" charset="0"/>
                <a:ea typeface="Arial" charset="0"/>
                <a:cs typeface="Arial" charset="0"/>
              </a:rPr>
              <a:t>Council</a:t>
            </a:r>
            <a:endParaRPr lang="en-US" altLang="x-none" sz="1800" dirty="0">
              <a:solidFill>
                <a:srgbClr val="165788"/>
              </a:solidFill>
              <a:latin typeface="Arial" charset="0"/>
              <a:ea typeface="Arial" charset="0"/>
              <a:cs typeface="Arial" charset="0"/>
            </a:endParaRPr>
          </a:p>
        </p:txBody>
      </p:sp>
      <p:sp>
        <p:nvSpPr>
          <p:cNvPr id="3" name="Title 2"/>
          <p:cNvSpPr>
            <a:spLocks noGrp="1"/>
          </p:cNvSpPr>
          <p:nvPr>
            <p:ph type="title"/>
          </p:nvPr>
        </p:nvSpPr>
        <p:spPr/>
        <p:txBody>
          <a:bodyPr/>
          <a:lstStyle/>
          <a:p>
            <a:r>
              <a:rPr lang="en-GB" dirty="0"/>
              <a:t>Part 1 </a:t>
            </a:r>
            <a:r>
              <a:rPr lang="mr-IN" dirty="0"/>
              <a:t>–</a:t>
            </a:r>
            <a:r>
              <a:rPr lang="en-GB" dirty="0"/>
              <a:t> European Institutions</a:t>
            </a:r>
          </a:p>
        </p:txBody>
      </p:sp>
      <p:sp>
        <p:nvSpPr>
          <p:cNvPr id="6" name="TextBox 5"/>
          <p:cNvSpPr txBox="1"/>
          <p:nvPr/>
        </p:nvSpPr>
        <p:spPr>
          <a:xfrm>
            <a:off x="953939" y="527154"/>
            <a:ext cx="7283747" cy="523220"/>
          </a:xfrm>
          <a:prstGeom prst="rect">
            <a:avLst/>
          </a:prstGeom>
          <a:noFill/>
        </p:spPr>
        <p:txBody>
          <a:bodyPr wrap="square" rtlCol="0">
            <a:spAutoFit/>
          </a:bodyPr>
          <a:lstStyle/>
          <a:p>
            <a:r>
              <a:rPr lang="en-US" dirty="0" smtClean="0">
                <a:solidFill>
                  <a:srgbClr val="69BE28"/>
                </a:solidFill>
                <a:latin typeface="Arial" charset="0"/>
                <a:ea typeface="Arial" charset="0"/>
                <a:cs typeface="Arial" charset="0"/>
              </a:rPr>
              <a:t>COREPER</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20780022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Part 1 </a:t>
            </a:r>
            <a:r>
              <a:rPr lang="mr-IN" dirty="0"/>
              <a:t>–</a:t>
            </a:r>
            <a:r>
              <a:rPr lang="en-GB" dirty="0"/>
              <a:t> European Institutions</a:t>
            </a:r>
          </a:p>
        </p:txBody>
      </p:sp>
      <p:sp>
        <p:nvSpPr>
          <p:cNvPr id="5" name="Content Placeholder 4"/>
          <p:cNvSpPr>
            <a:spLocks noGrp="1"/>
          </p:cNvSpPr>
          <p:nvPr>
            <p:ph idx="1"/>
          </p:nvPr>
        </p:nvSpPr>
        <p:spPr>
          <a:xfrm>
            <a:off x="757238" y="1268760"/>
            <a:ext cx="7677150" cy="376044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u="sng" dirty="0" smtClean="0"/>
              <a:t>Members</a:t>
            </a:r>
            <a:r>
              <a:rPr lang="en-GB" dirty="0" smtClean="0"/>
              <a:t>: 751 parliamentarians that have been elected in the 28 European Member States</a:t>
            </a:r>
          </a:p>
          <a:p>
            <a:pPr marL="0" marR="0" lvl="0" indent="0" defTabSz="914400" eaLnBrk="1" fontAlgn="auto" latinLnBrk="0" hangingPunct="1">
              <a:lnSpc>
                <a:spcPct val="100000"/>
              </a:lnSpc>
              <a:spcBef>
                <a:spcPts val="0"/>
              </a:spcBef>
              <a:spcAft>
                <a:spcPts val="0"/>
              </a:spcAft>
              <a:buClrTx/>
              <a:buSzTx/>
              <a:buFontTx/>
              <a:buNone/>
              <a:tabLst/>
              <a:defRPr/>
            </a:pPr>
            <a:endParaRPr lang="en-GB" dirty="0"/>
          </a:p>
          <a:p>
            <a:pPr marL="0" marR="0" lvl="0" indent="0" defTabSz="914400" eaLnBrk="1" fontAlgn="auto" latinLnBrk="0" hangingPunct="1">
              <a:lnSpc>
                <a:spcPct val="100000"/>
              </a:lnSpc>
              <a:spcBef>
                <a:spcPts val="0"/>
              </a:spcBef>
              <a:spcAft>
                <a:spcPts val="0"/>
              </a:spcAft>
              <a:buClrTx/>
              <a:buSzTx/>
              <a:buFontTx/>
              <a:buNone/>
              <a:tabLst/>
              <a:defRPr/>
            </a:pPr>
            <a:r>
              <a:rPr lang="en-GB" u="sng" dirty="0" smtClean="0"/>
              <a:t>Role</a:t>
            </a:r>
            <a:r>
              <a:rPr lang="en-GB" dirty="0" smtClean="0"/>
              <a:t>: directly elected legislative arm of the European Union; responsible for the establishment of the EU budget; exercises democratic scrutiny</a:t>
            </a:r>
            <a:endParaRPr lang="en-GB" dirty="0"/>
          </a:p>
        </p:txBody>
      </p:sp>
      <p:sp>
        <p:nvSpPr>
          <p:cNvPr id="3" name="Slide Number Placeholder 2"/>
          <p:cNvSpPr>
            <a:spLocks noGrp="1"/>
          </p:cNvSpPr>
          <p:nvPr>
            <p:ph type="sldNum" sz="quarter" idx="10"/>
          </p:nvPr>
        </p:nvSpPr>
        <p:spPr/>
        <p:txBody>
          <a:bodyPr/>
          <a:lstStyle/>
          <a:p>
            <a:fld id="{ABD1B95A-B36B-234E-85EA-1A15AEA29890}" type="slidenum">
              <a:rPr lang="de-DE" altLang="en-US" smtClean="0"/>
              <a:pPr/>
              <a:t>11</a:t>
            </a:fld>
            <a:endParaRPr lang="de-DE" altLang="en-US" dirty="0"/>
          </a:p>
        </p:txBody>
      </p:sp>
      <p:sp>
        <p:nvSpPr>
          <p:cNvPr id="7" name="TextBox 6"/>
          <p:cNvSpPr txBox="1"/>
          <p:nvPr/>
        </p:nvSpPr>
        <p:spPr>
          <a:xfrm>
            <a:off x="953939" y="527154"/>
            <a:ext cx="7283747" cy="523220"/>
          </a:xfrm>
          <a:prstGeom prst="rect">
            <a:avLst/>
          </a:prstGeom>
          <a:noFill/>
        </p:spPr>
        <p:txBody>
          <a:bodyPr wrap="square" rtlCol="0">
            <a:spAutoFit/>
          </a:bodyPr>
          <a:lstStyle/>
          <a:p>
            <a:r>
              <a:rPr lang="en-US" dirty="0" smtClean="0">
                <a:solidFill>
                  <a:srgbClr val="69BE28"/>
                </a:solidFill>
                <a:latin typeface="Arial" charset="0"/>
                <a:ea typeface="Arial" charset="0"/>
                <a:cs typeface="Arial" charset="0"/>
              </a:rPr>
              <a:t>European Parliament</a:t>
            </a:r>
            <a:endParaRPr lang="en-GB" dirty="0">
              <a:solidFill>
                <a:srgbClr val="69BE28"/>
              </a:solidFill>
              <a:latin typeface="Arial" charset="0"/>
              <a:ea typeface="Arial" charset="0"/>
              <a:cs typeface="Arial" charset="0"/>
            </a:endParaRPr>
          </a:p>
        </p:txBody>
      </p:sp>
      <p:pic>
        <p:nvPicPr>
          <p:cNvPr id="2" name="Picture 1"/>
          <p:cNvPicPr>
            <a:picLocks noChangeAspect="1"/>
          </p:cNvPicPr>
          <p:nvPr/>
        </p:nvPicPr>
        <p:blipFill>
          <a:blip r:embed="rId2"/>
          <a:stretch>
            <a:fillRect/>
          </a:stretch>
        </p:blipFill>
        <p:spPr>
          <a:xfrm>
            <a:off x="5796136" y="3971906"/>
            <a:ext cx="3010520" cy="1643902"/>
          </a:xfrm>
          <a:prstGeom prst="rect">
            <a:avLst/>
          </a:prstGeom>
        </p:spPr>
      </p:pic>
    </p:spTree>
    <p:extLst>
      <p:ext uri="{BB962C8B-B14F-4D97-AF65-F5344CB8AC3E}">
        <p14:creationId xmlns:p14="http://schemas.microsoft.com/office/powerpoint/2010/main" val="17873313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1193737"/>
            <a:ext cx="8964488" cy="4382761"/>
          </a:xfrm>
          <a:prstGeom prst="rect">
            <a:avLst/>
          </a:prstGeom>
        </p:spPr>
      </p:pic>
      <p:sp>
        <p:nvSpPr>
          <p:cNvPr id="6246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E03BE9AB-B903-DF4A-911F-EDF79BADE789}" type="slidenum">
              <a:rPr lang="de-DE" altLang="x-none" sz="1200">
                <a:solidFill>
                  <a:srgbClr val="165788"/>
                </a:solidFill>
                <a:latin typeface="Arial" charset="0"/>
              </a:rPr>
              <a:pPr eaLnBrk="1" hangingPunct="1"/>
              <a:t>12</a:t>
            </a:fld>
            <a:endParaRPr lang="de-DE" altLang="x-none" sz="1200" dirty="0">
              <a:solidFill>
                <a:srgbClr val="165788"/>
              </a:solidFill>
              <a:latin typeface="Arial" charset="0"/>
            </a:endParaRPr>
          </a:p>
        </p:txBody>
      </p:sp>
      <p:sp>
        <p:nvSpPr>
          <p:cNvPr id="3" name="Title 2"/>
          <p:cNvSpPr>
            <a:spLocks noGrp="1"/>
          </p:cNvSpPr>
          <p:nvPr>
            <p:ph type="title"/>
          </p:nvPr>
        </p:nvSpPr>
        <p:spPr/>
        <p:txBody>
          <a:bodyPr/>
          <a:lstStyle/>
          <a:p>
            <a:r>
              <a:rPr lang="en-GB" dirty="0"/>
              <a:t>Part 1 </a:t>
            </a:r>
            <a:r>
              <a:rPr lang="mr-IN" dirty="0"/>
              <a:t>–</a:t>
            </a:r>
            <a:r>
              <a:rPr lang="en-GB" dirty="0"/>
              <a:t> European Institutions</a:t>
            </a:r>
          </a:p>
        </p:txBody>
      </p:sp>
      <p:sp>
        <p:nvSpPr>
          <p:cNvPr id="6" name="TextBox 5"/>
          <p:cNvSpPr txBox="1"/>
          <p:nvPr/>
        </p:nvSpPr>
        <p:spPr>
          <a:xfrm>
            <a:off x="827584" y="443440"/>
            <a:ext cx="7283747" cy="523220"/>
          </a:xfrm>
          <a:prstGeom prst="rect">
            <a:avLst/>
          </a:prstGeom>
          <a:noFill/>
        </p:spPr>
        <p:txBody>
          <a:bodyPr wrap="square" rtlCol="0">
            <a:spAutoFit/>
          </a:bodyPr>
          <a:lstStyle/>
          <a:p>
            <a:r>
              <a:rPr lang="en-US" dirty="0" smtClean="0">
                <a:solidFill>
                  <a:srgbClr val="69BE28"/>
                </a:solidFill>
                <a:latin typeface="Arial" charset="0"/>
                <a:ea typeface="Arial" charset="0"/>
                <a:cs typeface="Arial" charset="0"/>
              </a:rPr>
              <a:t>Composition of the European Parliament</a:t>
            </a:r>
            <a:endParaRPr lang="en-GB" dirty="0">
              <a:solidFill>
                <a:srgbClr val="69BE28"/>
              </a:solidFill>
              <a:latin typeface="Arial" charset="0"/>
              <a:ea typeface="Arial" charset="0"/>
              <a:cs typeface="Arial" charset="0"/>
            </a:endParaRPr>
          </a:p>
        </p:txBody>
      </p:sp>
      <p:sp>
        <p:nvSpPr>
          <p:cNvPr id="8" name="Rectangle 7"/>
          <p:cNvSpPr/>
          <p:nvPr/>
        </p:nvSpPr>
        <p:spPr bwMode="auto">
          <a:xfrm>
            <a:off x="1619672" y="2996952"/>
            <a:ext cx="216024" cy="14401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a:ln>
                <a:noFill/>
              </a:ln>
              <a:solidFill>
                <a:schemeClr val="tx1"/>
              </a:solidFill>
              <a:effectLst/>
              <a:latin typeface="Garamond" charset="0"/>
            </a:endParaRPr>
          </a:p>
        </p:txBody>
      </p:sp>
      <p:sp>
        <p:nvSpPr>
          <p:cNvPr id="10" name="Rectangle 9"/>
          <p:cNvSpPr/>
          <p:nvPr/>
        </p:nvSpPr>
        <p:spPr bwMode="auto">
          <a:xfrm>
            <a:off x="1619672" y="2996952"/>
            <a:ext cx="216024" cy="14401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a:ln>
                <a:noFill/>
              </a:ln>
              <a:solidFill>
                <a:schemeClr val="tx1"/>
              </a:solidFill>
              <a:effectLst/>
              <a:latin typeface="Garamond" charset="0"/>
            </a:endParaRPr>
          </a:p>
        </p:txBody>
      </p:sp>
      <p:sp>
        <p:nvSpPr>
          <p:cNvPr id="7" name="TextBox 6"/>
          <p:cNvSpPr txBox="1"/>
          <p:nvPr/>
        </p:nvSpPr>
        <p:spPr>
          <a:xfrm>
            <a:off x="1583668" y="2930460"/>
            <a:ext cx="504056" cy="276999"/>
          </a:xfrm>
          <a:prstGeom prst="rect">
            <a:avLst/>
          </a:prstGeom>
          <a:noFill/>
        </p:spPr>
        <p:txBody>
          <a:bodyPr wrap="square" rtlCol="0">
            <a:spAutoFit/>
          </a:bodyPr>
          <a:lstStyle/>
          <a:p>
            <a:r>
              <a:rPr lang="en-GB" sz="1200" dirty="0" smtClean="0"/>
              <a:t>EPP</a:t>
            </a:r>
            <a:endParaRPr lang="en-GB" sz="1200" dirty="0"/>
          </a:p>
        </p:txBody>
      </p:sp>
    </p:spTree>
    <p:extLst>
      <p:ext uri="{BB962C8B-B14F-4D97-AF65-F5344CB8AC3E}">
        <p14:creationId xmlns:p14="http://schemas.microsoft.com/office/powerpoint/2010/main" val="546731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t" anchorCtr="0" compatLnSpc="1">
            <a:prstTxWarp prst="textNoShape">
              <a:avLst/>
            </a:prstTxWarp>
          </a:bodyPr>
          <a:lstStyle/>
          <a:p>
            <a:r>
              <a:rPr lang="en-US" altLang="x-none" dirty="0">
                <a:effectLst>
                  <a:outerShdw blurRad="38100" dist="38100" dir="2700000" algn="tl">
                    <a:srgbClr val="C0C0C0"/>
                  </a:outerShdw>
                </a:effectLst>
                <a:latin typeface="Arial" charset="0"/>
                <a:ea typeface="MS PGothic" charset="-128"/>
              </a:rPr>
              <a:t>Key Committees of the European Parliament</a:t>
            </a:r>
          </a:p>
        </p:txBody>
      </p:sp>
      <p:sp>
        <p:nvSpPr>
          <p:cNvPr id="6349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CB4D1132-03B1-3141-981D-9A4088028E9D}" type="slidenum">
              <a:rPr lang="de-DE" altLang="x-none" sz="1200">
                <a:solidFill>
                  <a:srgbClr val="165788"/>
                </a:solidFill>
                <a:latin typeface="Arial" charset="0"/>
              </a:rPr>
              <a:pPr eaLnBrk="1" hangingPunct="1"/>
              <a:t>13</a:t>
            </a:fld>
            <a:endParaRPr lang="de-DE" altLang="x-none" sz="1200" dirty="0">
              <a:solidFill>
                <a:srgbClr val="165788"/>
              </a:solidFill>
              <a:latin typeface="Arial" charset="0"/>
            </a:endParaRPr>
          </a:p>
        </p:txBody>
      </p:sp>
      <p:sp>
        <p:nvSpPr>
          <p:cNvPr id="5" name="Inhaltsplatzhalter 2"/>
          <p:cNvSpPr txBox="1">
            <a:spLocks/>
          </p:cNvSpPr>
          <p:nvPr/>
        </p:nvSpPr>
        <p:spPr bwMode="auto">
          <a:xfrm>
            <a:off x="684213" y="1341438"/>
            <a:ext cx="7559675" cy="4391025"/>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a:buFont typeface="Arial" pitchFamily="34" charset="0"/>
              <a:buChar char="•"/>
              <a:defRPr/>
            </a:pPr>
            <a:r>
              <a:rPr lang="en-GB" b="1" dirty="0" smtClean="0"/>
              <a:t>Video</a:t>
            </a:r>
            <a:endParaRPr lang="en-GB" sz="1000" b="1" dirty="0" smtClean="0"/>
          </a:p>
          <a:p>
            <a:pPr>
              <a:buFont typeface="Arial" pitchFamily="34" charset="0"/>
              <a:buChar char="•"/>
              <a:defRPr/>
            </a:pPr>
            <a:endParaRPr lang="en-GB" b="1" dirty="0" smtClean="0"/>
          </a:p>
          <a:p>
            <a:pPr>
              <a:buFont typeface="Arial" pitchFamily="34" charset="0"/>
              <a:buChar char="•"/>
              <a:defRPr/>
            </a:pPr>
            <a:endParaRPr lang="en-GB" sz="1050" b="1" dirty="0" smtClean="0"/>
          </a:p>
        </p:txBody>
      </p:sp>
      <p:pic>
        <p:nvPicPr>
          <p:cNvPr id="63492" name="Picture 3"/>
          <p:cNvPicPr>
            <a:picLocks noChangeAspect="1"/>
          </p:cNvPicPr>
          <p:nvPr/>
        </p:nvPicPr>
        <p:blipFill>
          <a:blip r:embed="rId2">
            <a:extLst>
              <a:ext uri="{28A0092B-C50C-407E-A947-70E740481C1C}">
                <a14:useLocalDpi xmlns:a14="http://schemas.microsoft.com/office/drawing/2010/main" val="0"/>
              </a:ext>
            </a:extLst>
          </a:blip>
          <a:srcRect l="2400"/>
          <a:stretch>
            <a:fillRect/>
          </a:stretch>
        </p:blipFill>
        <p:spPr bwMode="auto">
          <a:xfrm>
            <a:off x="219075" y="815975"/>
            <a:ext cx="8924925" cy="599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3" name="Rectangle 5"/>
          <p:cNvSpPr>
            <a:spLocks noChangeArrowheads="1"/>
          </p:cNvSpPr>
          <p:nvPr/>
        </p:nvSpPr>
        <p:spPr bwMode="auto">
          <a:xfrm>
            <a:off x="1835150" y="981075"/>
            <a:ext cx="1441450" cy="2879725"/>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spcBef>
                <a:spcPct val="20000"/>
              </a:spcBef>
            </a:pPr>
            <a:endParaRPr lang="en-US" altLang="x-none" dirty="0"/>
          </a:p>
        </p:txBody>
      </p:sp>
      <p:sp>
        <p:nvSpPr>
          <p:cNvPr id="63494" name="Rectangle 6"/>
          <p:cNvSpPr>
            <a:spLocks noChangeArrowheads="1"/>
          </p:cNvSpPr>
          <p:nvPr/>
        </p:nvSpPr>
        <p:spPr bwMode="auto">
          <a:xfrm>
            <a:off x="7380288" y="3951288"/>
            <a:ext cx="1439862" cy="2881312"/>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spcBef>
                <a:spcPct val="20000"/>
              </a:spcBef>
            </a:pPr>
            <a:endParaRPr lang="en-US" altLang="x-none" dirty="0"/>
          </a:p>
        </p:txBody>
      </p:sp>
      <p:sp>
        <p:nvSpPr>
          <p:cNvPr id="8" name="TextBox 7"/>
          <p:cNvSpPr txBox="1"/>
          <p:nvPr/>
        </p:nvSpPr>
        <p:spPr>
          <a:xfrm>
            <a:off x="684213" y="170518"/>
            <a:ext cx="7283747" cy="523220"/>
          </a:xfrm>
          <a:prstGeom prst="rect">
            <a:avLst/>
          </a:prstGeom>
          <a:noFill/>
        </p:spPr>
        <p:txBody>
          <a:bodyPr wrap="square" rtlCol="0">
            <a:spAutoFit/>
          </a:bodyPr>
          <a:lstStyle/>
          <a:p>
            <a:r>
              <a:rPr lang="en-US" dirty="0" smtClean="0">
                <a:solidFill>
                  <a:srgbClr val="69BE28"/>
                </a:solidFill>
                <a:latin typeface="Arial" charset="0"/>
                <a:ea typeface="Arial" charset="0"/>
                <a:cs typeface="Arial" charset="0"/>
              </a:rPr>
              <a:t>Key Committees of the European Parliament</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11923259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32A823E7-B0A5-1F4A-89CF-FDE71F2C18FA}" type="slidenum">
              <a:rPr lang="de-DE" altLang="x-none" sz="1200">
                <a:solidFill>
                  <a:srgbClr val="165788"/>
                </a:solidFill>
                <a:latin typeface="Arial" charset="0"/>
              </a:rPr>
              <a:pPr eaLnBrk="1" hangingPunct="1"/>
              <a:t>14</a:t>
            </a:fld>
            <a:endParaRPr lang="de-DE" altLang="x-none" sz="1200" dirty="0">
              <a:solidFill>
                <a:srgbClr val="165788"/>
              </a:solidFill>
              <a:latin typeface="Arial" charset="0"/>
            </a:endParaRPr>
          </a:p>
        </p:txBody>
      </p:sp>
      <p:sp>
        <p:nvSpPr>
          <p:cNvPr id="6" name="Inhaltsplatzhalter 2"/>
          <p:cNvSpPr txBox="1">
            <a:spLocks/>
          </p:cNvSpPr>
          <p:nvPr/>
        </p:nvSpPr>
        <p:spPr bwMode="auto">
          <a:xfrm>
            <a:off x="395536" y="1111870"/>
            <a:ext cx="8568952" cy="4608512"/>
          </a:xfrm>
          <a:prstGeom prst="rect">
            <a:avLst/>
          </a:prstGeom>
          <a:noFill/>
          <a:ln w="9525">
            <a:noFill/>
            <a:miter lim="800000"/>
            <a:headEnd/>
            <a:tailEnd/>
          </a:ln>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a:spcBef>
                <a:spcPct val="20000"/>
              </a:spcBef>
              <a:buFont typeface="+mj-lt" charset="0"/>
              <a:buNone/>
            </a:pPr>
            <a:r>
              <a:rPr lang="en-GB" altLang="x-none" sz="1800" b="1" dirty="0" smtClean="0">
                <a:solidFill>
                  <a:srgbClr val="165788"/>
                </a:solidFill>
                <a:latin typeface="Arial" charset="0"/>
                <a:ea typeface="ＭＳ Ｐゴシック" charset="-128"/>
              </a:rPr>
              <a:t>1) </a:t>
            </a:r>
            <a:r>
              <a:rPr lang="en-GB" altLang="en-US" sz="1800" b="1" dirty="0" smtClean="0">
                <a:solidFill>
                  <a:srgbClr val="165788"/>
                </a:solidFill>
                <a:latin typeface="Arial" charset="0"/>
                <a:ea typeface="ＭＳ Ｐゴシック" charset="-128"/>
              </a:rPr>
              <a:t>‘</a:t>
            </a:r>
            <a:r>
              <a:rPr lang="en-GB" altLang="x-none" sz="1800" b="1" dirty="0" smtClean="0">
                <a:solidFill>
                  <a:srgbClr val="165788"/>
                </a:solidFill>
                <a:latin typeface="Arial" charset="0"/>
                <a:ea typeface="ＭＳ Ｐゴシック" charset="-128"/>
              </a:rPr>
              <a:t>Rapporteur</a:t>
            </a:r>
            <a:r>
              <a:rPr lang="en-GB" altLang="en-US" sz="1800" b="1" dirty="0" smtClean="0">
                <a:solidFill>
                  <a:srgbClr val="165788"/>
                </a:solidFill>
                <a:latin typeface="Arial" charset="0"/>
                <a:ea typeface="ＭＳ Ｐゴシック" charset="-128"/>
              </a:rPr>
              <a:t>’</a:t>
            </a:r>
            <a:endParaRPr lang="en-GB" altLang="x-none" sz="1800" b="1" dirty="0" smtClean="0">
              <a:solidFill>
                <a:srgbClr val="165788"/>
              </a:solidFill>
              <a:latin typeface="Arial" charset="0"/>
              <a:ea typeface="ＭＳ Ｐゴシック" charset="-128"/>
            </a:endParaRPr>
          </a:p>
          <a:p>
            <a:pPr>
              <a:spcBef>
                <a:spcPct val="20000"/>
              </a:spcBef>
              <a:buFont typeface="+mj-lt" charset="0"/>
              <a:buNone/>
            </a:pPr>
            <a:r>
              <a:rPr lang="en-GB" altLang="x-none" sz="1800" dirty="0" smtClean="0">
                <a:solidFill>
                  <a:srgbClr val="165788"/>
                </a:solidFill>
                <a:latin typeface="Arial" charset="0"/>
                <a:ea typeface="ＭＳ 明朝" charset="-128"/>
              </a:rPr>
              <a:t>An MEP who is delegated the task of leading scrutiny on a policy file on behalf of the Parliament. Selected from within the relevant committee via a points based system to ensure fair allocation to the party groupings.</a:t>
            </a:r>
          </a:p>
          <a:p>
            <a:pPr>
              <a:spcBef>
                <a:spcPct val="20000"/>
              </a:spcBef>
              <a:buFont typeface="+mj-lt" charset="0"/>
              <a:buNone/>
            </a:pPr>
            <a:r>
              <a:rPr lang="en-GB" altLang="x-none" sz="1800" dirty="0" smtClean="0">
                <a:solidFill>
                  <a:srgbClr val="165788"/>
                </a:solidFill>
                <a:latin typeface="Arial" charset="0"/>
                <a:ea typeface="ＭＳ 明朝" charset="-128"/>
              </a:rPr>
              <a:t>Works along side </a:t>
            </a:r>
            <a:r>
              <a:rPr lang="en-GB" altLang="en-US" sz="1800" dirty="0" smtClean="0">
                <a:solidFill>
                  <a:srgbClr val="165788"/>
                </a:solidFill>
                <a:latin typeface="Arial" charset="0"/>
                <a:ea typeface="ＭＳ 明朝" charset="-128"/>
              </a:rPr>
              <a:t>‘</a:t>
            </a:r>
            <a:r>
              <a:rPr lang="en-GB" altLang="x-none" sz="1800" dirty="0" smtClean="0">
                <a:solidFill>
                  <a:srgbClr val="165788"/>
                </a:solidFill>
                <a:latin typeface="Arial" charset="0"/>
                <a:ea typeface="ＭＳ 明朝" charset="-128"/>
              </a:rPr>
              <a:t>shadow rapporteurs</a:t>
            </a:r>
            <a:r>
              <a:rPr lang="en-GB" altLang="en-US" sz="1800" dirty="0" smtClean="0">
                <a:solidFill>
                  <a:srgbClr val="165788"/>
                </a:solidFill>
                <a:latin typeface="Arial" charset="0"/>
                <a:ea typeface="ＭＳ 明朝" charset="-128"/>
              </a:rPr>
              <a:t>’</a:t>
            </a:r>
            <a:r>
              <a:rPr lang="en-GB" altLang="x-none" sz="1800" dirty="0" smtClean="0">
                <a:solidFill>
                  <a:srgbClr val="165788"/>
                </a:solidFill>
                <a:latin typeface="Arial" charset="0"/>
                <a:ea typeface="ＭＳ 明朝" charset="-128"/>
              </a:rPr>
              <a:t> from other parties and will typically reach out to the impacted stakeholder community for opinion and advice.</a:t>
            </a:r>
            <a:r>
              <a:rPr lang="en-GB" altLang="x-none" sz="1800" dirty="0" smtClean="0">
                <a:solidFill>
                  <a:srgbClr val="165788"/>
                </a:solidFill>
                <a:latin typeface="Cambria" charset="0"/>
                <a:ea typeface="ＭＳ 明朝" charset="-128"/>
              </a:rPr>
              <a:t> </a:t>
            </a:r>
          </a:p>
          <a:p>
            <a:pPr>
              <a:spcBef>
                <a:spcPct val="20000"/>
              </a:spcBef>
              <a:buFont typeface="+mj-lt" charset="0"/>
              <a:buNone/>
            </a:pPr>
            <a:r>
              <a:rPr lang="en-GB" altLang="x-none" sz="1800" b="1" dirty="0" smtClean="0">
                <a:solidFill>
                  <a:srgbClr val="165788"/>
                </a:solidFill>
                <a:latin typeface="Arial" charset="0"/>
                <a:ea typeface="ＭＳ Ｐゴシック" charset="-128"/>
              </a:rPr>
              <a:t>2) </a:t>
            </a:r>
            <a:r>
              <a:rPr lang="en-GB" altLang="en-US" sz="1800" b="1" dirty="0" smtClean="0">
                <a:solidFill>
                  <a:srgbClr val="165788"/>
                </a:solidFill>
                <a:latin typeface="Arial" charset="0"/>
                <a:ea typeface="ＭＳ Ｐゴシック" charset="-128"/>
              </a:rPr>
              <a:t>‘</a:t>
            </a:r>
            <a:r>
              <a:rPr lang="en-GB" altLang="x-none" sz="1800" b="1" dirty="0" smtClean="0">
                <a:solidFill>
                  <a:srgbClr val="165788"/>
                </a:solidFill>
                <a:latin typeface="Arial" charset="0"/>
                <a:ea typeface="ＭＳ Ｐゴシック" charset="-128"/>
              </a:rPr>
              <a:t>Interest Groups</a:t>
            </a:r>
            <a:r>
              <a:rPr lang="en-GB" altLang="en-US" sz="1800" b="1" dirty="0" smtClean="0">
                <a:solidFill>
                  <a:srgbClr val="165788"/>
                </a:solidFill>
                <a:latin typeface="Arial" charset="0"/>
                <a:ea typeface="ＭＳ Ｐゴシック" charset="-128"/>
              </a:rPr>
              <a:t>’</a:t>
            </a:r>
            <a:endParaRPr lang="en-GB" altLang="x-none" sz="1800" b="1" dirty="0" smtClean="0">
              <a:solidFill>
                <a:srgbClr val="165788"/>
              </a:solidFill>
              <a:latin typeface="Arial" charset="0"/>
              <a:ea typeface="ＭＳ Ｐゴシック" charset="-128"/>
            </a:endParaRPr>
          </a:p>
          <a:p>
            <a:pPr>
              <a:spcBef>
                <a:spcPct val="20000"/>
              </a:spcBef>
              <a:buFont typeface="+mj-lt" charset="0"/>
              <a:buNone/>
            </a:pPr>
            <a:r>
              <a:rPr lang="en-GB" altLang="x-none" sz="1800" dirty="0" smtClean="0">
                <a:solidFill>
                  <a:srgbClr val="165788"/>
                </a:solidFill>
                <a:latin typeface="Arial" charset="0"/>
                <a:ea typeface="ＭＳ 明朝" charset="-128"/>
              </a:rPr>
              <a:t>In theory, an alignment and coordination mechanism for MEPs with joint interest in a topic (E.g. cancer, mental health). In reality, often almost wholly instigated and operated by outside sponsoring organisations.</a:t>
            </a:r>
          </a:p>
          <a:p>
            <a:r>
              <a:rPr lang="en-GB" altLang="x-none" sz="1800" dirty="0" smtClean="0">
                <a:solidFill>
                  <a:srgbClr val="165788"/>
                </a:solidFill>
                <a:latin typeface="Arial" charset="0"/>
                <a:ea typeface="ＭＳ 明朝" charset="-128"/>
              </a:rPr>
              <a:t>e.g. </a:t>
            </a:r>
            <a:r>
              <a:rPr lang="en-GB" altLang="x-none" sz="1800" dirty="0">
                <a:solidFill>
                  <a:srgbClr val="165788"/>
                </a:solidFill>
                <a:latin typeface="Arial" charset="0"/>
                <a:ea typeface="ＭＳ 明朝" charset="-128"/>
                <a:hlinkClick r:id="rId2"/>
              </a:rPr>
              <a:t>http://</a:t>
            </a:r>
            <a:r>
              <a:rPr lang="en-GB" altLang="x-none" sz="1800" dirty="0" smtClean="0">
                <a:solidFill>
                  <a:srgbClr val="165788"/>
                </a:solidFill>
                <a:latin typeface="Arial" charset="0"/>
                <a:ea typeface="ＭＳ 明朝" charset="-128"/>
                <a:hlinkClick r:id="rId2"/>
              </a:rPr>
              <a:t>healthfirsteurope.org/index.php?page=ep-interest-group-on-innovation-in-health-and-social-care</a:t>
            </a:r>
            <a:r>
              <a:rPr lang="en-GB" altLang="x-none" sz="1800" dirty="0" smtClean="0">
                <a:solidFill>
                  <a:srgbClr val="165788"/>
                </a:solidFill>
                <a:latin typeface="Arial" charset="0"/>
                <a:ea typeface="ＭＳ 明朝" charset="-128"/>
              </a:rPr>
              <a:t> </a:t>
            </a:r>
          </a:p>
          <a:p>
            <a:r>
              <a:rPr lang="en-GB" altLang="x-none" sz="1800" b="1" dirty="0" smtClean="0">
                <a:solidFill>
                  <a:srgbClr val="165788"/>
                </a:solidFill>
                <a:latin typeface="Arial" charset="0"/>
                <a:ea typeface="ＭＳ Ｐゴシック" charset="-128"/>
              </a:rPr>
              <a:t>3</a:t>
            </a:r>
            <a:r>
              <a:rPr lang="en-GB" altLang="x-none" sz="1800" b="1" dirty="0" smtClean="0">
                <a:solidFill>
                  <a:srgbClr val="165788"/>
                </a:solidFill>
                <a:latin typeface="Arial" charset="0"/>
                <a:ea typeface="ＭＳ Ｐゴシック" charset="-128"/>
              </a:rPr>
              <a:t>) </a:t>
            </a:r>
            <a:r>
              <a:rPr lang="en-GB" altLang="en-US" sz="1800" b="1" dirty="0" smtClean="0">
                <a:solidFill>
                  <a:srgbClr val="165788"/>
                </a:solidFill>
                <a:latin typeface="Arial" charset="0"/>
                <a:ea typeface="ＭＳ Ｐゴシック" charset="-128"/>
              </a:rPr>
              <a:t>‘</a:t>
            </a:r>
            <a:r>
              <a:rPr lang="en-GB" altLang="x-none" sz="1800" b="1" dirty="0" smtClean="0">
                <a:solidFill>
                  <a:srgbClr val="165788"/>
                </a:solidFill>
                <a:latin typeface="Arial" charset="0"/>
                <a:ea typeface="ＭＳ Ｐゴシック" charset="-128"/>
              </a:rPr>
              <a:t>Resolutions</a:t>
            </a:r>
            <a:r>
              <a:rPr lang="en-GB" altLang="en-US" sz="1800" b="1" dirty="0" smtClean="0">
                <a:solidFill>
                  <a:srgbClr val="165788"/>
                </a:solidFill>
                <a:latin typeface="Arial" charset="0"/>
                <a:ea typeface="ＭＳ Ｐゴシック" charset="-128"/>
              </a:rPr>
              <a:t>’</a:t>
            </a:r>
            <a:endParaRPr lang="en-GB" altLang="x-none" sz="1800" b="1" dirty="0" smtClean="0">
              <a:solidFill>
                <a:srgbClr val="165788"/>
              </a:solidFill>
              <a:latin typeface="Arial" charset="0"/>
              <a:ea typeface="ＭＳ Ｐゴシック" charset="-128"/>
            </a:endParaRPr>
          </a:p>
          <a:p>
            <a:pPr>
              <a:spcBef>
                <a:spcPct val="20000"/>
              </a:spcBef>
              <a:buFont typeface="+mj-lt" charset="0"/>
              <a:buNone/>
            </a:pPr>
            <a:r>
              <a:rPr lang="en-GB" altLang="x-none" sz="1800" dirty="0" smtClean="0">
                <a:solidFill>
                  <a:srgbClr val="165788"/>
                </a:solidFill>
                <a:latin typeface="Arial" charset="0"/>
                <a:ea typeface="ＭＳ 明朝" charset="-128"/>
              </a:rPr>
              <a:t>Non-binding statements of the Parliament</a:t>
            </a:r>
            <a:r>
              <a:rPr lang="en-GB" altLang="en-US" sz="1800" dirty="0" smtClean="0">
                <a:solidFill>
                  <a:srgbClr val="165788"/>
                </a:solidFill>
                <a:latin typeface="Arial" charset="0"/>
                <a:ea typeface="ＭＳ 明朝" charset="-128"/>
              </a:rPr>
              <a:t>’</a:t>
            </a:r>
            <a:r>
              <a:rPr lang="en-GB" altLang="x-none" sz="1800" dirty="0" smtClean="0">
                <a:solidFill>
                  <a:srgbClr val="165788"/>
                </a:solidFill>
                <a:latin typeface="Arial" charset="0"/>
                <a:ea typeface="ＭＳ 明朝" charset="-128"/>
              </a:rPr>
              <a:t>s desire to see policy action in a certain area.</a:t>
            </a:r>
            <a:endParaRPr lang="en-GB" altLang="x-none" sz="1800" dirty="0" smtClean="0">
              <a:solidFill>
                <a:srgbClr val="165788"/>
              </a:solidFill>
              <a:latin typeface="Cambria" charset="0"/>
              <a:ea typeface="ＭＳ 明朝" charset="-128"/>
            </a:endParaRPr>
          </a:p>
          <a:p>
            <a:pPr>
              <a:spcBef>
                <a:spcPct val="20000"/>
              </a:spcBef>
              <a:buFont typeface="+mj-lt" charset="0"/>
              <a:buNone/>
            </a:pPr>
            <a:endParaRPr lang="en-US" altLang="x-none" sz="2000" dirty="0">
              <a:latin typeface="Arial" charset="0"/>
              <a:ea typeface="ＭＳ Ｐゴシック" charset="-128"/>
            </a:endParaRPr>
          </a:p>
          <a:p>
            <a:pPr>
              <a:spcBef>
                <a:spcPct val="20000"/>
              </a:spcBef>
              <a:buFont typeface="+mj-lt" charset="0"/>
              <a:buNone/>
            </a:pPr>
            <a:endParaRPr lang="en-US" altLang="x-none" sz="2000" dirty="0">
              <a:latin typeface="Arial" charset="0"/>
              <a:ea typeface="ＭＳ Ｐゴシック" charset="-128"/>
            </a:endParaRPr>
          </a:p>
          <a:p>
            <a:pPr>
              <a:spcBef>
                <a:spcPct val="20000"/>
              </a:spcBef>
              <a:buFont typeface="+mj-lt" charset="0"/>
              <a:buNone/>
            </a:pPr>
            <a:endParaRPr lang="en-US" altLang="x-none" sz="2000" dirty="0">
              <a:latin typeface="Arial" charset="0"/>
              <a:ea typeface="ＭＳ Ｐゴシック" charset="-128"/>
            </a:endParaRPr>
          </a:p>
          <a:p>
            <a:pPr>
              <a:spcBef>
                <a:spcPct val="20000"/>
              </a:spcBef>
              <a:buFont typeface="+mj-lt" charset="0"/>
              <a:buNone/>
            </a:pPr>
            <a:endParaRPr lang="en-US" altLang="x-none" sz="2000" dirty="0">
              <a:latin typeface="Arial" charset="0"/>
              <a:ea typeface="ＭＳ Ｐゴシック" charset="-128"/>
            </a:endParaRPr>
          </a:p>
          <a:p>
            <a:pPr>
              <a:spcBef>
                <a:spcPct val="20000"/>
              </a:spcBef>
              <a:buFont typeface="Arial" charset="0"/>
              <a:buChar char="•"/>
            </a:pPr>
            <a:endParaRPr lang="en-GB" altLang="x-none" sz="2000" b="1" dirty="0">
              <a:latin typeface="Arial" charset="0"/>
              <a:ea typeface="ＭＳ Ｐゴシック" charset="-128"/>
            </a:endParaRPr>
          </a:p>
          <a:p>
            <a:pPr>
              <a:spcBef>
                <a:spcPct val="20000"/>
              </a:spcBef>
              <a:buFont typeface="Arial" charset="0"/>
              <a:buChar char="•"/>
            </a:pPr>
            <a:endParaRPr lang="en-GB" altLang="x-none" sz="2000" b="1" dirty="0">
              <a:latin typeface="Arial" charset="0"/>
              <a:ea typeface="ＭＳ Ｐゴシック" charset="-128"/>
            </a:endParaRPr>
          </a:p>
        </p:txBody>
      </p:sp>
      <p:sp>
        <p:nvSpPr>
          <p:cNvPr id="3" name="Title 2"/>
          <p:cNvSpPr>
            <a:spLocks noGrp="1"/>
          </p:cNvSpPr>
          <p:nvPr>
            <p:ph type="title"/>
          </p:nvPr>
        </p:nvSpPr>
        <p:spPr/>
        <p:txBody>
          <a:bodyPr/>
          <a:lstStyle/>
          <a:p>
            <a:r>
              <a:rPr lang="en-GB" dirty="0"/>
              <a:t>Part 1 </a:t>
            </a:r>
            <a:r>
              <a:rPr lang="mr-IN" dirty="0"/>
              <a:t>–</a:t>
            </a:r>
            <a:r>
              <a:rPr lang="en-GB" dirty="0"/>
              <a:t> European Institutions</a:t>
            </a:r>
          </a:p>
        </p:txBody>
      </p:sp>
      <p:sp>
        <p:nvSpPr>
          <p:cNvPr id="7" name="TextBox 6"/>
          <p:cNvSpPr txBox="1"/>
          <p:nvPr/>
        </p:nvSpPr>
        <p:spPr>
          <a:xfrm>
            <a:off x="251520" y="289233"/>
            <a:ext cx="7283747" cy="523220"/>
          </a:xfrm>
          <a:prstGeom prst="rect">
            <a:avLst/>
          </a:prstGeom>
          <a:noFill/>
        </p:spPr>
        <p:txBody>
          <a:bodyPr wrap="square" rtlCol="0">
            <a:spAutoFit/>
          </a:bodyPr>
          <a:lstStyle/>
          <a:p>
            <a:r>
              <a:rPr lang="en-US" dirty="0" smtClean="0">
                <a:solidFill>
                  <a:srgbClr val="69BE28"/>
                </a:solidFill>
                <a:latin typeface="Arial" charset="0"/>
                <a:ea typeface="Arial" charset="0"/>
                <a:cs typeface="Arial" charset="0"/>
              </a:rPr>
              <a:t>Important terminology</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6623721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26490C8C-4873-3A4F-8CCB-098589EF9894}" type="slidenum">
              <a:rPr lang="de-DE" altLang="x-none" sz="1200">
                <a:solidFill>
                  <a:srgbClr val="165788"/>
                </a:solidFill>
                <a:latin typeface="Arial" charset="0"/>
              </a:rPr>
              <a:pPr eaLnBrk="1" hangingPunct="1"/>
              <a:t>15</a:t>
            </a:fld>
            <a:endParaRPr lang="de-DE" altLang="x-none" sz="1200" dirty="0">
              <a:solidFill>
                <a:srgbClr val="165788"/>
              </a:solidFill>
              <a:latin typeface="Arial" charset="0"/>
            </a:endParaRPr>
          </a:p>
        </p:txBody>
      </p:sp>
      <p:pic>
        <p:nvPicPr>
          <p:cNvPr id="6553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88" y="549275"/>
            <a:ext cx="1963737"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0"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39975" y="549275"/>
            <a:ext cx="1609725" cy="215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1"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549275"/>
            <a:ext cx="1728787" cy="218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2"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19925" y="476250"/>
            <a:ext cx="1762125"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3" name="Picture 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50825" y="3692525"/>
            <a:ext cx="1727200"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4" name="Picture 10"/>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339975" y="3635375"/>
            <a:ext cx="1885950" cy="238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5" name="Picture 1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643438" y="3614738"/>
            <a:ext cx="1668462" cy="233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6" name="Picture 1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48488" y="3644900"/>
            <a:ext cx="1752600" cy="256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7" name="Rectangle 13"/>
          <p:cNvSpPr>
            <a:spLocks noChangeArrowheads="1"/>
          </p:cNvSpPr>
          <p:nvPr/>
        </p:nvSpPr>
        <p:spPr bwMode="auto">
          <a:xfrm>
            <a:off x="250825" y="5805488"/>
            <a:ext cx="8893175" cy="936625"/>
          </a:xfrm>
          <a:prstGeom prst="rect">
            <a:avLst/>
          </a:prstGeom>
          <a:solidFill>
            <a:schemeClr val="bg1"/>
          </a:solidFill>
          <a:ln w="9525">
            <a:solidFill>
              <a:schemeClr val="bg1"/>
            </a:solidFill>
            <a:round/>
            <a:headEnd/>
            <a:tailEnd/>
          </a:ln>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spcBef>
                <a:spcPct val="20000"/>
              </a:spcBef>
            </a:pPr>
            <a:endParaRPr lang="en-US" altLang="x-none" dirty="0"/>
          </a:p>
        </p:txBody>
      </p:sp>
      <p:sp>
        <p:nvSpPr>
          <p:cNvPr id="16" name="Inhaltsplatzhalter 2"/>
          <p:cNvSpPr txBox="1">
            <a:spLocks/>
          </p:cNvSpPr>
          <p:nvPr/>
        </p:nvSpPr>
        <p:spPr bwMode="auto">
          <a:xfrm>
            <a:off x="179388" y="2708275"/>
            <a:ext cx="1871662" cy="865188"/>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800" b="1" dirty="0" smtClean="0">
                <a:ea typeface="ＭＳ 明朝"/>
                <a:cs typeface="Times New Roman"/>
              </a:rPr>
              <a:t>Glenis Willmott</a:t>
            </a:r>
          </a:p>
          <a:p>
            <a:pPr marL="0" indent="0">
              <a:spcAft>
                <a:spcPts val="0"/>
              </a:spcAft>
              <a:buFont typeface="+mj-lt"/>
              <a:buNone/>
              <a:defRPr/>
            </a:pPr>
            <a:r>
              <a:rPr lang="en-US" sz="1800" dirty="0">
                <a:ea typeface="ＭＳ 明朝"/>
                <a:cs typeface="Times New Roman"/>
              </a:rPr>
              <a:t>UK, S&amp;D</a:t>
            </a:r>
          </a:p>
          <a:p>
            <a:pPr marL="0" indent="0">
              <a:buFont typeface="+mj-lt"/>
              <a:buNone/>
              <a:defRPr/>
            </a:pPr>
            <a:endParaRPr lang="en-US" sz="2000" dirty="0">
              <a:solidFill>
                <a:schemeClr val="tx1"/>
              </a:solidFill>
            </a:endParaRPr>
          </a:p>
          <a:p>
            <a:pPr marL="0" indent="0">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a:p>
            <a:pPr>
              <a:buFont typeface="Arial" pitchFamily="34" charset="0"/>
              <a:buChar char="•"/>
              <a:defRPr/>
            </a:pPr>
            <a:endParaRPr lang="en-GB" sz="2000" b="1" dirty="0" smtClean="0">
              <a:solidFill>
                <a:schemeClr val="tx1"/>
              </a:solidFill>
            </a:endParaRPr>
          </a:p>
        </p:txBody>
      </p:sp>
      <p:sp>
        <p:nvSpPr>
          <p:cNvPr id="17" name="Inhaltsplatzhalter 2"/>
          <p:cNvSpPr txBox="1">
            <a:spLocks/>
          </p:cNvSpPr>
          <p:nvPr/>
        </p:nvSpPr>
        <p:spPr bwMode="auto">
          <a:xfrm>
            <a:off x="2195513" y="2708275"/>
            <a:ext cx="2376487" cy="865188"/>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800" b="1" dirty="0" smtClean="0">
                <a:ea typeface="ＭＳ 明朝"/>
                <a:cs typeface="Times New Roman"/>
              </a:rPr>
              <a:t>Nessa Childers</a:t>
            </a:r>
          </a:p>
          <a:p>
            <a:pPr marL="0" indent="0">
              <a:spcAft>
                <a:spcPts val="0"/>
              </a:spcAft>
              <a:buFont typeface="+mj-lt"/>
              <a:buNone/>
              <a:defRPr/>
            </a:pPr>
            <a:r>
              <a:rPr lang="en-US" sz="1800" dirty="0" smtClean="0">
                <a:ea typeface="ＭＳ 明朝"/>
                <a:cs typeface="Times New Roman"/>
              </a:rPr>
              <a:t>Ireland, </a:t>
            </a:r>
            <a:r>
              <a:rPr lang="en-US" sz="1800" dirty="0">
                <a:ea typeface="ＭＳ 明朝"/>
                <a:cs typeface="Times New Roman"/>
              </a:rPr>
              <a:t>S&amp;D</a:t>
            </a:r>
            <a:endParaRPr lang="en-US" sz="2000" dirty="0"/>
          </a:p>
          <a:p>
            <a:pPr marL="0" indent="0">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a:p>
            <a:pPr>
              <a:buFont typeface="Arial" pitchFamily="34" charset="0"/>
              <a:buChar char="•"/>
              <a:defRPr/>
            </a:pPr>
            <a:endParaRPr lang="en-GB" sz="2000" b="1" dirty="0" smtClean="0">
              <a:solidFill>
                <a:schemeClr val="tx1"/>
              </a:solidFill>
            </a:endParaRPr>
          </a:p>
        </p:txBody>
      </p:sp>
      <p:sp>
        <p:nvSpPr>
          <p:cNvPr id="18" name="Inhaltsplatzhalter 2"/>
          <p:cNvSpPr txBox="1">
            <a:spLocks/>
          </p:cNvSpPr>
          <p:nvPr/>
        </p:nvSpPr>
        <p:spPr bwMode="auto">
          <a:xfrm>
            <a:off x="4427538" y="2781300"/>
            <a:ext cx="2520950" cy="863600"/>
          </a:xfrm>
          <a:prstGeom prst="rect">
            <a:avLst/>
          </a:prstGeom>
          <a:noFill/>
          <a:ln w="9525">
            <a:noFill/>
            <a:miter lim="800000"/>
            <a:headEnd/>
            <a:tailEnd/>
          </a:ln>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a:spcBef>
                <a:spcPct val="20000"/>
              </a:spcBef>
              <a:buFont typeface="+mj-lt" charset="0"/>
              <a:buNone/>
            </a:pPr>
            <a:r>
              <a:rPr lang="en-US" altLang="x-none" sz="1800" b="1" dirty="0">
                <a:solidFill>
                  <a:srgbClr val="165788"/>
                </a:solidFill>
                <a:latin typeface="Arial" charset="0"/>
                <a:ea typeface="ＭＳ 明朝" charset="-128"/>
              </a:rPr>
              <a:t>Cristian Silviu Bușoi</a:t>
            </a:r>
          </a:p>
          <a:p>
            <a:pPr>
              <a:spcBef>
                <a:spcPct val="20000"/>
              </a:spcBef>
              <a:buFont typeface="+mj-lt" charset="0"/>
              <a:buNone/>
            </a:pPr>
            <a:r>
              <a:rPr lang="en-US" altLang="x-none" sz="1800" dirty="0">
                <a:solidFill>
                  <a:srgbClr val="165788"/>
                </a:solidFill>
                <a:latin typeface="Arial" charset="0"/>
                <a:ea typeface="ＭＳ 明朝" charset="-128"/>
              </a:rPr>
              <a:t>Romania, EPP</a:t>
            </a:r>
            <a:endParaRPr lang="en-US" altLang="x-none" sz="2000" dirty="0">
              <a:solidFill>
                <a:srgbClr val="165788"/>
              </a:solidFill>
              <a:latin typeface="Arial" charset="0"/>
              <a:ea typeface="ＭＳ Ｐゴシック" charset="-128"/>
            </a:endParaRPr>
          </a:p>
          <a:p>
            <a:pPr>
              <a:spcBef>
                <a:spcPct val="20000"/>
              </a:spcBef>
              <a:buFont typeface="+mj-lt" charset="0"/>
              <a:buNone/>
            </a:pPr>
            <a:endParaRPr lang="en-US" altLang="x-none" sz="2000" dirty="0">
              <a:latin typeface="Arial" charset="0"/>
              <a:ea typeface="ＭＳ Ｐゴシック" charset="-128"/>
            </a:endParaRPr>
          </a:p>
          <a:p>
            <a:pPr>
              <a:spcBef>
                <a:spcPct val="20000"/>
              </a:spcBef>
              <a:buFont typeface="+mj-lt" charset="0"/>
              <a:buNone/>
            </a:pPr>
            <a:endParaRPr lang="en-US" altLang="x-none" sz="2000" dirty="0">
              <a:latin typeface="Arial" charset="0"/>
              <a:ea typeface="ＭＳ Ｐゴシック" charset="-128"/>
            </a:endParaRPr>
          </a:p>
          <a:p>
            <a:pPr>
              <a:spcBef>
                <a:spcPct val="20000"/>
              </a:spcBef>
              <a:buFont typeface="+mj-lt" charset="0"/>
              <a:buNone/>
            </a:pPr>
            <a:endParaRPr lang="en-US" altLang="x-none" sz="2000" dirty="0">
              <a:latin typeface="Arial" charset="0"/>
              <a:ea typeface="ＭＳ Ｐゴシック" charset="-128"/>
            </a:endParaRPr>
          </a:p>
          <a:p>
            <a:pPr>
              <a:spcBef>
                <a:spcPct val="20000"/>
              </a:spcBef>
              <a:buFont typeface="Arial" charset="0"/>
              <a:buChar char="•"/>
            </a:pPr>
            <a:endParaRPr lang="en-GB" altLang="x-none" sz="2000" b="1" dirty="0">
              <a:latin typeface="Arial" charset="0"/>
              <a:ea typeface="ＭＳ Ｐゴシック" charset="-128"/>
            </a:endParaRPr>
          </a:p>
          <a:p>
            <a:pPr>
              <a:spcBef>
                <a:spcPct val="20000"/>
              </a:spcBef>
              <a:buFont typeface="Arial" charset="0"/>
              <a:buChar char="•"/>
            </a:pPr>
            <a:endParaRPr lang="en-GB" altLang="x-none" sz="2000" b="1" dirty="0">
              <a:latin typeface="Arial" charset="0"/>
              <a:ea typeface="ＭＳ Ｐゴシック" charset="-128"/>
            </a:endParaRPr>
          </a:p>
        </p:txBody>
      </p:sp>
      <p:sp>
        <p:nvSpPr>
          <p:cNvPr id="19" name="Inhaltsplatzhalter 2"/>
          <p:cNvSpPr txBox="1">
            <a:spLocks/>
          </p:cNvSpPr>
          <p:nvPr/>
        </p:nvSpPr>
        <p:spPr bwMode="auto">
          <a:xfrm>
            <a:off x="7019925" y="2781300"/>
            <a:ext cx="2520950" cy="863600"/>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800" b="1" dirty="0">
                <a:ea typeface="ＭＳ 明朝"/>
                <a:cs typeface="Times New Roman"/>
              </a:rPr>
              <a:t>Alojz </a:t>
            </a:r>
            <a:r>
              <a:rPr lang="en-US" sz="1800" b="1" dirty="0" smtClean="0">
                <a:ea typeface="ＭＳ 明朝"/>
                <a:cs typeface="Times New Roman"/>
              </a:rPr>
              <a:t>Peterle, </a:t>
            </a:r>
            <a:r>
              <a:rPr lang="en-US" sz="1800" dirty="0" smtClean="0">
                <a:ea typeface="ＭＳ 明朝"/>
                <a:cs typeface="Times New Roman"/>
              </a:rPr>
              <a:t>Slovenia, EPP</a:t>
            </a:r>
            <a:endParaRPr lang="en-US" sz="2000" dirty="0"/>
          </a:p>
          <a:p>
            <a:pPr marL="0" indent="0">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a:p>
            <a:pPr>
              <a:buFont typeface="Arial" pitchFamily="34" charset="0"/>
              <a:buChar char="•"/>
              <a:defRPr/>
            </a:pPr>
            <a:endParaRPr lang="en-GB" sz="2000" b="1" dirty="0" smtClean="0">
              <a:solidFill>
                <a:schemeClr val="tx1"/>
              </a:solidFill>
            </a:endParaRPr>
          </a:p>
        </p:txBody>
      </p:sp>
      <p:sp>
        <p:nvSpPr>
          <p:cNvPr id="20" name="Inhaltsplatzhalter 2"/>
          <p:cNvSpPr txBox="1">
            <a:spLocks/>
          </p:cNvSpPr>
          <p:nvPr/>
        </p:nvSpPr>
        <p:spPr bwMode="auto">
          <a:xfrm>
            <a:off x="179388" y="5961063"/>
            <a:ext cx="1871662" cy="863600"/>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800" b="1" dirty="0" smtClean="0">
                <a:ea typeface="ＭＳ 明朝"/>
                <a:cs typeface="Times New Roman"/>
              </a:rPr>
              <a:t>Biljana Borzan, </a:t>
            </a:r>
            <a:r>
              <a:rPr lang="en-US" sz="1800" dirty="0" smtClean="0">
                <a:ea typeface="ＭＳ 明朝"/>
                <a:cs typeface="Times New Roman"/>
              </a:rPr>
              <a:t>Croatia, S&amp;D</a:t>
            </a:r>
            <a:endParaRPr lang="en-US" sz="2000" dirty="0"/>
          </a:p>
          <a:p>
            <a:pPr marL="0" indent="0">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a:p>
            <a:pPr>
              <a:buFont typeface="Arial" pitchFamily="34" charset="0"/>
              <a:buChar char="•"/>
              <a:defRPr/>
            </a:pPr>
            <a:endParaRPr lang="en-GB" sz="2000" b="1" dirty="0" smtClean="0">
              <a:solidFill>
                <a:schemeClr val="tx1"/>
              </a:solidFill>
            </a:endParaRPr>
          </a:p>
        </p:txBody>
      </p:sp>
      <p:sp>
        <p:nvSpPr>
          <p:cNvPr id="21" name="Inhaltsplatzhalter 2"/>
          <p:cNvSpPr txBox="1">
            <a:spLocks/>
          </p:cNvSpPr>
          <p:nvPr/>
        </p:nvSpPr>
        <p:spPr bwMode="auto">
          <a:xfrm>
            <a:off x="2411413" y="5969000"/>
            <a:ext cx="1873250" cy="863600"/>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800" b="1" dirty="0" smtClean="0">
                <a:ea typeface="ＭＳ 明朝"/>
                <a:cs typeface="Times New Roman"/>
              </a:rPr>
              <a:t>Michele Rivasi, </a:t>
            </a:r>
            <a:r>
              <a:rPr lang="en-US" sz="1800" dirty="0" smtClean="0">
                <a:ea typeface="ＭＳ 明朝"/>
                <a:cs typeface="Times New Roman"/>
              </a:rPr>
              <a:t>France, Greens/EFA</a:t>
            </a:r>
            <a:endParaRPr lang="en-US" sz="2000" dirty="0"/>
          </a:p>
          <a:p>
            <a:pPr marL="0" indent="0">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a:p>
            <a:pPr>
              <a:buFont typeface="Arial" pitchFamily="34" charset="0"/>
              <a:buChar char="•"/>
              <a:defRPr/>
            </a:pPr>
            <a:endParaRPr lang="en-GB" sz="2000" b="1" dirty="0" smtClean="0">
              <a:solidFill>
                <a:schemeClr val="tx1"/>
              </a:solidFill>
            </a:endParaRPr>
          </a:p>
        </p:txBody>
      </p:sp>
      <p:sp>
        <p:nvSpPr>
          <p:cNvPr id="22" name="Inhaltsplatzhalter 2"/>
          <p:cNvSpPr txBox="1">
            <a:spLocks/>
          </p:cNvSpPr>
          <p:nvPr/>
        </p:nvSpPr>
        <p:spPr bwMode="auto">
          <a:xfrm>
            <a:off x="4572000" y="5876925"/>
            <a:ext cx="1871663" cy="865188"/>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800" b="1" dirty="0" smtClean="0">
                <a:ea typeface="ＭＳ 明朝"/>
                <a:cs typeface="Times New Roman"/>
              </a:rPr>
              <a:t>Christel Schaldemose, </a:t>
            </a:r>
            <a:r>
              <a:rPr lang="en-US" sz="1800" dirty="0" smtClean="0">
                <a:ea typeface="ＭＳ 明朝"/>
                <a:cs typeface="Times New Roman"/>
              </a:rPr>
              <a:t>Denmark, S&amp;D</a:t>
            </a:r>
            <a:endParaRPr lang="en-US" sz="2000" dirty="0"/>
          </a:p>
          <a:p>
            <a:pPr marL="0" indent="0">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a:p>
            <a:pPr>
              <a:buFont typeface="Arial" pitchFamily="34" charset="0"/>
              <a:buChar char="•"/>
              <a:defRPr/>
            </a:pPr>
            <a:endParaRPr lang="en-GB" sz="2000" b="1" dirty="0" smtClean="0">
              <a:solidFill>
                <a:schemeClr val="tx1"/>
              </a:solidFill>
            </a:endParaRPr>
          </a:p>
        </p:txBody>
      </p:sp>
      <p:sp>
        <p:nvSpPr>
          <p:cNvPr id="23" name="Inhaltsplatzhalter 2"/>
          <p:cNvSpPr txBox="1">
            <a:spLocks/>
          </p:cNvSpPr>
          <p:nvPr/>
        </p:nvSpPr>
        <p:spPr bwMode="auto">
          <a:xfrm>
            <a:off x="6948488" y="5994400"/>
            <a:ext cx="1871662" cy="863600"/>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800" b="1" dirty="0" smtClean="0">
                <a:ea typeface="ＭＳ 明朝"/>
                <a:cs typeface="Times New Roman"/>
              </a:rPr>
              <a:t>Marian Harkin, </a:t>
            </a:r>
            <a:r>
              <a:rPr lang="en-US" sz="1800" dirty="0" smtClean="0">
                <a:ea typeface="ＭＳ 明朝"/>
                <a:cs typeface="Times New Roman"/>
              </a:rPr>
              <a:t>Ireland, ALDE</a:t>
            </a:r>
            <a:endParaRPr lang="en-US" sz="2000" dirty="0"/>
          </a:p>
          <a:p>
            <a:pPr marL="0" indent="0">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a:p>
            <a:pPr>
              <a:buFont typeface="Arial" pitchFamily="34" charset="0"/>
              <a:buChar char="•"/>
              <a:defRPr/>
            </a:pPr>
            <a:endParaRPr lang="en-GB" sz="2000" b="1" dirty="0" smtClean="0">
              <a:solidFill>
                <a:schemeClr val="tx1"/>
              </a:solidFill>
            </a:endParaRPr>
          </a:p>
        </p:txBody>
      </p:sp>
    </p:spTree>
    <p:extLst>
      <p:ext uri="{BB962C8B-B14F-4D97-AF65-F5344CB8AC3E}">
        <p14:creationId xmlns:p14="http://schemas.microsoft.com/office/powerpoint/2010/main" val="20809490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Part 1 </a:t>
            </a:r>
            <a:r>
              <a:rPr lang="mr-IN" dirty="0"/>
              <a:t>–</a:t>
            </a:r>
            <a:r>
              <a:rPr lang="en-GB" dirty="0"/>
              <a:t> European Institutions</a:t>
            </a:r>
          </a:p>
        </p:txBody>
      </p:sp>
      <p:sp>
        <p:nvSpPr>
          <p:cNvPr id="5" name="Content Placeholder 4"/>
          <p:cNvSpPr>
            <a:spLocks noGrp="1"/>
          </p:cNvSpPr>
          <p:nvPr>
            <p:ph idx="1"/>
          </p:nvPr>
        </p:nvSpPr>
        <p:spPr>
          <a:xfrm>
            <a:off x="757238" y="1268760"/>
            <a:ext cx="7677150" cy="376044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u="sng" dirty="0" smtClean="0"/>
              <a:t>Composition:</a:t>
            </a:r>
            <a:r>
              <a:rPr lang="en-GB" dirty="0" smtClean="0"/>
              <a:t> a college of Commissioners, headed by Jean-Claude Juncker, presides over the different areas of interest of the EU. Each EU Member State appoints one Commissioner.</a:t>
            </a:r>
          </a:p>
          <a:p>
            <a:pPr marL="0" marR="0" lvl="0" indent="0" defTabSz="914400" eaLnBrk="1" fontAlgn="auto" latinLnBrk="0" hangingPunct="1">
              <a:lnSpc>
                <a:spcPct val="100000"/>
              </a:lnSpc>
              <a:spcBef>
                <a:spcPts val="0"/>
              </a:spcBef>
              <a:spcAft>
                <a:spcPts val="0"/>
              </a:spcAft>
              <a:buClrTx/>
              <a:buSzTx/>
              <a:buFontTx/>
              <a:buNone/>
              <a:tabLst/>
              <a:defRPr/>
            </a:pPr>
            <a:endParaRPr lang="en-GB" dirty="0"/>
          </a:p>
          <a:p>
            <a:pPr marL="0" marR="0" lvl="0" indent="0" defTabSz="914400" eaLnBrk="1" fontAlgn="auto" latinLnBrk="0" hangingPunct="1">
              <a:lnSpc>
                <a:spcPct val="100000"/>
              </a:lnSpc>
              <a:spcBef>
                <a:spcPts val="0"/>
              </a:spcBef>
              <a:spcAft>
                <a:spcPts val="0"/>
              </a:spcAft>
              <a:buClrTx/>
              <a:buSzTx/>
              <a:buFontTx/>
              <a:buNone/>
              <a:tabLst/>
              <a:defRPr/>
            </a:pPr>
            <a:r>
              <a:rPr lang="en-GB" u="sng" dirty="0" smtClean="0"/>
              <a:t>Role</a:t>
            </a:r>
            <a:r>
              <a:rPr lang="en-GB" dirty="0" smtClean="0"/>
              <a:t>: executive arm of the EU that proposes legislative actions, works on policy agreements, upholds EU laws and treaties and promotes the EU</a:t>
            </a:r>
            <a:endParaRPr lang="en-GB" dirty="0"/>
          </a:p>
        </p:txBody>
      </p:sp>
      <p:sp>
        <p:nvSpPr>
          <p:cNvPr id="3" name="Slide Number Placeholder 2"/>
          <p:cNvSpPr>
            <a:spLocks noGrp="1"/>
          </p:cNvSpPr>
          <p:nvPr>
            <p:ph type="sldNum" sz="quarter" idx="10"/>
          </p:nvPr>
        </p:nvSpPr>
        <p:spPr/>
        <p:txBody>
          <a:bodyPr/>
          <a:lstStyle/>
          <a:p>
            <a:fld id="{ABD1B95A-B36B-234E-85EA-1A15AEA29890}" type="slidenum">
              <a:rPr lang="de-DE" altLang="en-US" smtClean="0"/>
              <a:pPr/>
              <a:t>16</a:t>
            </a:fld>
            <a:endParaRPr lang="de-DE" altLang="en-US" dirty="0"/>
          </a:p>
        </p:txBody>
      </p:sp>
      <p:sp>
        <p:nvSpPr>
          <p:cNvPr id="7" name="TextBox 6"/>
          <p:cNvSpPr txBox="1"/>
          <p:nvPr/>
        </p:nvSpPr>
        <p:spPr>
          <a:xfrm>
            <a:off x="953939" y="527154"/>
            <a:ext cx="7283747" cy="523220"/>
          </a:xfrm>
          <a:prstGeom prst="rect">
            <a:avLst/>
          </a:prstGeom>
          <a:noFill/>
        </p:spPr>
        <p:txBody>
          <a:bodyPr wrap="square" rtlCol="0">
            <a:spAutoFit/>
          </a:bodyPr>
          <a:lstStyle/>
          <a:p>
            <a:r>
              <a:rPr lang="en-US" dirty="0" smtClean="0">
                <a:solidFill>
                  <a:srgbClr val="69BE28"/>
                </a:solidFill>
                <a:latin typeface="Arial" charset="0"/>
                <a:ea typeface="Arial" charset="0"/>
                <a:cs typeface="Arial" charset="0"/>
              </a:rPr>
              <a:t>European Commission</a:t>
            </a:r>
            <a:endParaRPr lang="en-GB" dirty="0">
              <a:solidFill>
                <a:srgbClr val="69BE28"/>
              </a:solidFill>
              <a:latin typeface="Arial" charset="0"/>
              <a:ea typeface="Arial" charset="0"/>
              <a:cs typeface="Arial" charset="0"/>
            </a:endParaRPr>
          </a:p>
        </p:txBody>
      </p:sp>
      <p:pic>
        <p:nvPicPr>
          <p:cNvPr id="2" name="Picture 1"/>
          <p:cNvPicPr>
            <a:picLocks noChangeAspect="1"/>
          </p:cNvPicPr>
          <p:nvPr/>
        </p:nvPicPr>
        <p:blipFill>
          <a:blip r:embed="rId2"/>
          <a:stretch>
            <a:fillRect/>
          </a:stretch>
        </p:blipFill>
        <p:spPr>
          <a:xfrm>
            <a:off x="5773205" y="4565916"/>
            <a:ext cx="2761195" cy="1363340"/>
          </a:xfrm>
          <a:prstGeom prst="rect">
            <a:avLst/>
          </a:prstGeom>
        </p:spPr>
      </p:pic>
    </p:spTree>
    <p:extLst>
      <p:ext uri="{BB962C8B-B14F-4D97-AF65-F5344CB8AC3E}">
        <p14:creationId xmlns:p14="http://schemas.microsoft.com/office/powerpoint/2010/main" val="16775527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 1 </a:t>
            </a:r>
            <a:r>
              <a:rPr lang="mr-IN" dirty="0"/>
              <a:t>–</a:t>
            </a:r>
            <a:r>
              <a:rPr lang="en-GB" dirty="0"/>
              <a:t> European Institutions</a:t>
            </a:r>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17</a:t>
            </a:fld>
            <a:endParaRPr lang="de-DE" altLang="en-US" dirty="0"/>
          </a:p>
        </p:txBody>
      </p:sp>
      <p:pic>
        <p:nvPicPr>
          <p:cNvPr id="5" name="Picture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35131"/>
            <a:ext cx="8355118" cy="5912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p:cNvSpPr>
            <a:spLocks noChangeArrowheads="1"/>
          </p:cNvSpPr>
          <p:nvPr/>
        </p:nvSpPr>
        <p:spPr bwMode="auto">
          <a:xfrm>
            <a:off x="1691680" y="3573016"/>
            <a:ext cx="2016125" cy="1008063"/>
          </a:xfrm>
          <a:prstGeom prst="ellipse">
            <a:avLst/>
          </a:prstGeom>
          <a:noFill/>
          <a:ln w="349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spcBef>
                <a:spcPct val="20000"/>
              </a:spcBef>
            </a:pPr>
            <a:endParaRPr lang="en-US" altLang="x-none" dirty="0"/>
          </a:p>
        </p:txBody>
      </p:sp>
      <p:sp>
        <p:nvSpPr>
          <p:cNvPr id="7" name="Oval 5"/>
          <p:cNvSpPr>
            <a:spLocks noChangeArrowheads="1"/>
          </p:cNvSpPr>
          <p:nvPr/>
        </p:nvSpPr>
        <p:spPr bwMode="auto">
          <a:xfrm>
            <a:off x="4139952" y="3580399"/>
            <a:ext cx="2016125" cy="1008063"/>
          </a:xfrm>
          <a:prstGeom prst="ellipse">
            <a:avLst/>
          </a:prstGeom>
          <a:noFill/>
          <a:ln w="349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spcBef>
                <a:spcPct val="20000"/>
              </a:spcBef>
            </a:pPr>
            <a:endParaRPr lang="en-US" altLang="x-none" dirty="0"/>
          </a:p>
        </p:txBody>
      </p:sp>
    </p:spTree>
    <p:extLst>
      <p:ext uri="{BB962C8B-B14F-4D97-AF65-F5344CB8AC3E}">
        <p14:creationId xmlns:p14="http://schemas.microsoft.com/office/powerpoint/2010/main" val="18774846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83568" y="1901999"/>
            <a:ext cx="7677150" cy="376044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dirty="0" smtClean="0"/>
              <a:t>Role of DG SANTE:</a:t>
            </a:r>
          </a:p>
          <a:p>
            <a:pPr fontAlgn="auto">
              <a:spcBef>
                <a:spcPts val="0"/>
              </a:spcBef>
              <a:spcAft>
                <a:spcPts val="0"/>
              </a:spcAft>
              <a:defRPr/>
            </a:pPr>
            <a:r>
              <a:rPr lang="en-GB" b="1" dirty="0" smtClean="0"/>
              <a:t>Protects and improves public health</a:t>
            </a:r>
          </a:p>
          <a:p>
            <a:pPr fontAlgn="auto">
              <a:spcBef>
                <a:spcPts val="0"/>
              </a:spcBef>
              <a:spcAft>
                <a:spcPts val="0"/>
              </a:spcAft>
              <a:defRPr/>
            </a:pPr>
            <a:r>
              <a:rPr lang="en-GB" dirty="0" smtClean="0"/>
              <a:t>Ensures Europe’s food is safe and wholesome</a:t>
            </a:r>
          </a:p>
          <a:p>
            <a:pPr fontAlgn="auto">
              <a:spcBef>
                <a:spcPts val="0"/>
              </a:spcBef>
              <a:spcAft>
                <a:spcPts val="0"/>
              </a:spcAft>
              <a:defRPr/>
            </a:pPr>
            <a:r>
              <a:rPr lang="en-GB" dirty="0" smtClean="0"/>
              <a:t>Protects the health and welfare of farm animals</a:t>
            </a:r>
          </a:p>
          <a:p>
            <a:pPr fontAlgn="auto">
              <a:spcBef>
                <a:spcPts val="0"/>
              </a:spcBef>
              <a:spcAft>
                <a:spcPts val="0"/>
              </a:spcAft>
              <a:defRPr/>
            </a:pPr>
            <a:r>
              <a:rPr lang="en-GB" dirty="0" smtClean="0"/>
              <a:t>Protects the health of crops and forests</a:t>
            </a:r>
          </a:p>
          <a:p>
            <a:pPr fontAlgn="auto">
              <a:spcBef>
                <a:spcPts val="0"/>
              </a:spcBef>
              <a:spcAft>
                <a:spcPts val="0"/>
              </a:spcAft>
              <a:defRPr/>
            </a:pPr>
            <a:endParaRPr lang="en-GB" dirty="0"/>
          </a:p>
          <a:p>
            <a:pPr marL="0" indent="0" fontAlgn="auto">
              <a:spcBef>
                <a:spcPts val="0"/>
              </a:spcBef>
              <a:spcAft>
                <a:spcPts val="0"/>
              </a:spcAft>
              <a:buNone/>
              <a:defRPr/>
            </a:pPr>
            <a:r>
              <a:rPr lang="en-GB" dirty="0" smtClean="0"/>
              <a:t>It achieves its aims by monitoring, listening and acting.</a:t>
            </a:r>
            <a:endParaRPr lang="en-GB" dirty="0"/>
          </a:p>
        </p:txBody>
      </p:sp>
      <p:sp>
        <p:nvSpPr>
          <p:cNvPr id="3" name="Slide Number Placeholder 2"/>
          <p:cNvSpPr>
            <a:spLocks noGrp="1"/>
          </p:cNvSpPr>
          <p:nvPr>
            <p:ph type="sldNum" sz="quarter" idx="10"/>
          </p:nvPr>
        </p:nvSpPr>
        <p:spPr/>
        <p:txBody>
          <a:bodyPr/>
          <a:lstStyle/>
          <a:p>
            <a:fld id="{ABD1B95A-B36B-234E-85EA-1A15AEA29890}" type="slidenum">
              <a:rPr lang="de-DE" altLang="en-US" smtClean="0"/>
              <a:pPr/>
              <a:t>18</a:t>
            </a:fld>
            <a:endParaRPr lang="de-DE" altLang="en-US" dirty="0"/>
          </a:p>
        </p:txBody>
      </p:sp>
      <p:sp>
        <p:nvSpPr>
          <p:cNvPr id="7" name="TextBox 6"/>
          <p:cNvSpPr txBox="1"/>
          <p:nvPr/>
        </p:nvSpPr>
        <p:spPr>
          <a:xfrm>
            <a:off x="395537" y="527154"/>
            <a:ext cx="7842150" cy="1040285"/>
          </a:xfrm>
          <a:prstGeom prst="rect">
            <a:avLst/>
          </a:prstGeom>
          <a:noFill/>
        </p:spPr>
        <p:txBody>
          <a:bodyPr wrap="square" rtlCol="0">
            <a:spAutoFit/>
          </a:bodyPr>
          <a:lstStyle/>
          <a:p>
            <a:pPr algn="ctr"/>
            <a:r>
              <a:rPr lang="en-US" dirty="0" smtClean="0">
                <a:solidFill>
                  <a:srgbClr val="69BE28"/>
                </a:solidFill>
                <a:latin typeface="Arial" charset="0"/>
                <a:ea typeface="Arial" charset="0"/>
                <a:cs typeface="Arial" charset="0"/>
              </a:rPr>
              <a:t>Directorate General </a:t>
            </a:r>
            <a:r>
              <a:rPr lang="mr-IN" dirty="0" smtClean="0">
                <a:solidFill>
                  <a:srgbClr val="69BE28"/>
                </a:solidFill>
                <a:latin typeface="Arial" charset="0"/>
                <a:ea typeface="Arial" charset="0"/>
                <a:cs typeface="Arial" charset="0"/>
              </a:rPr>
              <a:t>–</a:t>
            </a:r>
            <a:r>
              <a:rPr lang="en-US" dirty="0" smtClean="0">
                <a:solidFill>
                  <a:srgbClr val="69BE28"/>
                </a:solidFill>
                <a:latin typeface="Arial" charset="0"/>
                <a:ea typeface="Arial" charset="0"/>
                <a:cs typeface="Arial" charset="0"/>
              </a:rPr>
              <a:t> Health and Food Safety</a:t>
            </a:r>
          </a:p>
          <a:p>
            <a:pPr algn="ctr"/>
            <a:r>
              <a:rPr lang="en-US" dirty="0" smtClean="0">
                <a:solidFill>
                  <a:srgbClr val="69BE28"/>
                </a:solidFill>
                <a:latin typeface="Arial" charset="0"/>
                <a:ea typeface="Arial" charset="0"/>
                <a:cs typeface="Arial" charset="0"/>
              </a:rPr>
              <a:t>(DG SANTE)</a:t>
            </a:r>
            <a:endParaRPr lang="en-GB" dirty="0">
              <a:solidFill>
                <a:srgbClr val="69BE28"/>
              </a:solidFill>
              <a:latin typeface="Arial" charset="0"/>
              <a:ea typeface="Arial" charset="0"/>
              <a:cs typeface="Arial" charset="0"/>
            </a:endParaRPr>
          </a:p>
        </p:txBody>
      </p:sp>
      <p:sp>
        <p:nvSpPr>
          <p:cNvPr id="6" name="Title 3"/>
          <p:cNvSpPr>
            <a:spLocks noGrp="1"/>
          </p:cNvSpPr>
          <p:nvPr>
            <p:ph type="title"/>
          </p:nvPr>
        </p:nvSpPr>
        <p:spPr/>
        <p:txBody>
          <a:bodyPr/>
          <a:lstStyle/>
          <a:p>
            <a:r>
              <a:rPr lang="en-GB" dirty="0"/>
              <a:t>Part 1 </a:t>
            </a:r>
            <a:r>
              <a:rPr lang="mr-IN" dirty="0"/>
              <a:t>–</a:t>
            </a:r>
            <a:r>
              <a:rPr lang="en-GB" dirty="0"/>
              <a:t> European Institutions</a:t>
            </a:r>
          </a:p>
        </p:txBody>
      </p:sp>
    </p:spTree>
    <p:extLst>
      <p:ext uri="{BB962C8B-B14F-4D97-AF65-F5344CB8AC3E}">
        <p14:creationId xmlns:p14="http://schemas.microsoft.com/office/powerpoint/2010/main" val="141024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419269" y="-214313"/>
            <a:ext cx="3744965" cy="6858000"/>
          </a:xfrm>
          <a:prstGeom prst="rect">
            <a:avLst/>
          </a:prstGeom>
        </p:spPr>
      </p:pic>
      <p:sp>
        <p:nvSpPr>
          <p:cNvPr id="5632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6C911314-A68C-974C-9ED6-D44CD823E47B}" type="slidenum">
              <a:rPr lang="de-DE" altLang="x-none" sz="1200">
                <a:solidFill>
                  <a:srgbClr val="165788"/>
                </a:solidFill>
                <a:latin typeface="Arial" charset="0"/>
              </a:rPr>
              <a:pPr eaLnBrk="1" hangingPunct="1"/>
              <a:t>19</a:t>
            </a:fld>
            <a:endParaRPr lang="de-DE" altLang="x-none" sz="1200" dirty="0">
              <a:solidFill>
                <a:srgbClr val="165788"/>
              </a:solidFill>
              <a:latin typeface="Arial" charset="0"/>
            </a:endParaRPr>
          </a:p>
        </p:txBody>
      </p:sp>
      <p:sp>
        <p:nvSpPr>
          <p:cNvPr id="56325" name="Oval 8"/>
          <p:cNvSpPr>
            <a:spLocks noChangeArrowheads="1"/>
          </p:cNvSpPr>
          <p:nvPr/>
        </p:nvSpPr>
        <p:spPr bwMode="auto">
          <a:xfrm>
            <a:off x="2420089" y="1268760"/>
            <a:ext cx="1871662" cy="431800"/>
          </a:xfrm>
          <a:prstGeom prst="ellipse">
            <a:avLst/>
          </a:prstGeom>
          <a:noFill/>
          <a:ln w="349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spcBef>
                <a:spcPct val="20000"/>
              </a:spcBef>
            </a:pPr>
            <a:endParaRPr lang="en-US" altLang="x-none" dirty="0"/>
          </a:p>
        </p:txBody>
      </p:sp>
      <p:sp>
        <p:nvSpPr>
          <p:cNvPr id="56328" name="Oval 11"/>
          <p:cNvSpPr>
            <a:spLocks noChangeArrowheads="1"/>
          </p:cNvSpPr>
          <p:nvPr/>
        </p:nvSpPr>
        <p:spPr bwMode="auto">
          <a:xfrm>
            <a:off x="3491880" y="476672"/>
            <a:ext cx="1871662" cy="431800"/>
          </a:xfrm>
          <a:prstGeom prst="ellipse">
            <a:avLst/>
          </a:prstGeom>
          <a:noFill/>
          <a:ln w="349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spcBef>
                <a:spcPct val="20000"/>
              </a:spcBef>
            </a:pPr>
            <a:endParaRPr lang="en-US" altLang="x-none" dirty="0"/>
          </a:p>
        </p:txBody>
      </p:sp>
      <p:sp>
        <p:nvSpPr>
          <p:cNvPr id="18" name="Title 3"/>
          <p:cNvSpPr>
            <a:spLocks noGrp="1"/>
          </p:cNvSpPr>
          <p:nvPr>
            <p:ph type="title"/>
          </p:nvPr>
        </p:nvSpPr>
        <p:spPr>
          <a:xfrm>
            <a:off x="4648200" y="6019800"/>
            <a:ext cx="3886200" cy="431800"/>
          </a:xfrm>
        </p:spPr>
        <p:txBody>
          <a:bodyPr/>
          <a:lstStyle/>
          <a:p>
            <a:r>
              <a:rPr lang="en-GB" dirty="0"/>
              <a:t>Part 1 </a:t>
            </a:r>
            <a:r>
              <a:rPr lang="mr-IN" dirty="0"/>
              <a:t>–</a:t>
            </a:r>
            <a:r>
              <a:rPr lang="en-GB" dirty="0"/>
              <a:t> European Institutions</a:t>
            </a:r>
          </a:p>
        </p:txBody>
      </p:sp>
    </p:spTree>
    <p:extLst>
      <p:ext uri="{BB962C8B-B14F-4D97-AF65-F5344CB8AC3E}">
        <p14:creationId xmlns:p14="http://schemas.microsoft.com/office/powerpoint/2010/main" val="2406332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83568" y="1901999"/>
            <a:ext cx="7677150" cy="3760440"/>
          </a:xfrm>
        </p:spPr>
        <p:txBody>
          <a:bodyPr/>
          <a:lstStyle/>
          <a:p>
            <a:pPr marL="0" indent="0" fontAlgn="auto">
              <a:spcBef>
                <a:spcPts val="0"/>
              </a:spcBef>
              <a:spcAft>
                <a:spcPts val="0"/>
              </a:spcAft>
              <a:buNone/>
              <a:defRPr/>
            </a:pPr>
            <a:r>
              <a:rPr lang="en-GB" dirty="0"/>
              <a:t>Role of DG </a:t>
            </a:r>
            <a:r>
              <a:rPr lang="en-GB" dirty="0" smtClean="0"/>
              <a:t>GROW:</a:t>
            </a:r>
          </a:p>
          <a:p>
            <a:pPr fontAlgn="auto">
              <a:spcBef>
                <a:spcPts val="0"/>
              </a:spcBef>
              <a:spcAft>
                <a:spcPts val="0"/>
              </a:spcAft>
              <a:defRPr/>
            </a:pPr>
            <a:r>
              <a:rPr lang="en-GB" dirty="0" smtClean="0"/>
              <a:t>Promote the growth of Europe</a:t>
            </a:r>
          </a:p>
          <a:p>
            <a:pPr marL="0" indent="0" fontAlgn="auto">
              <a:spcBef>
                <a:spcPts val="0"/>
              </a:spcBef>
              <a:spcAft>
                <a:spcPts val="0"/>
              </a:spcAft>
              <a:buNone/>
              <a:defRPr/>
            </a:pPr>
            <a:endParaRPr lang="en-GB" dirty="0"/>
          </a:p>
          <a:p>
            <a:pPr marL="0" indent="0" fontAlgn="auto">
              <a:spcBef>
                <a:spcPts val="0"/>
              </a:spcBef>
              <a:spcAft>
                <a:spcPts val="0"/>
              </a:spcAft>
              <a:buNone/>
              <a:defRPr/>
            </a:pPr>
            <a:r>
              <a:rPr lang="en-GB" dirty="0" smtClean="0"/>
              <a:t>Supporting the free movement of professionals in the EU is part of DG GROW’s mission</a:t>
            </a:r>
            <a:endParaRPr lang="en-GB" dirty="0"/>
          </a:p>
          <a:p>
            <a:pPr marL="0" marR="0" lvl="0" indent="0" defTabSz="914400" eaLnBrk="1" fontAlgn="auto" latinLnBrk="0" hangingPunct="1">
              <a:lnSpc>
                <a:spcPct val="100000"/>
              </a:lnSpc>
              <a:spcBef>
                <a:spcPts val="0"/>
              </a:spcBef>
              <a:spcAft>
                <a:spcPts val="0"/>
              </a:spcAft>
              <a:buClrTx/>
              <a:buSzTx/>
              <a:buFontTx/>
              <a:buNone/>
              <a:tabLst/>
              <a:defRPr/>
            </a:pPr>
            <a:endParaRPr lang="en-GB" dirty="0"/>
          </a:p>
        </p:txBody>
      </p:sp>
      <p:sp>
        <p:nvSpPr>
          <p:cNvPr id="3" name="Slide Number Placeholder 2"/>
          <p:cNvSpPr>
            <a:spLocks noGrp="1"/>
          </p:cNvSpPr>
          <p:nvPr>
            <p:ph type="sldNum" sz="quarter" idx="10"/>
          </p:nvPr>
        </p:nvSpPr>
        <p:spPr/>
        <p:txBody>
          <a:bodyPr/>
          <a:lstStyle/>
          <a:p>
            <a:fld id="{ABD1B95A-B36B-234E-85EA-1A15AEA29890}" type="slidenum">
              <a:rPr lang="de-DE" altLang="en-US" smtClean="0"/>
              <a:pPr/>
              <a:t>20</a:t>
            </a:fld>
            <a:endParaRPr lang="de-DE" altLang="en-US" dirty="0"/>
          </a:p>
        </p:txBody>
      </p:sp>
      <p:sp>
        <p:nvSpPr>
          <p:cNvPr id="7" name="TextBox 6"/>
          <p:cNvSpPr txBox="1"/>
          <p:nvPr/>
        </p:nvSpPr>
        <p:spPr>
          <a:xfrm>
            <a:off x="395537" y="527154"/>
            <a:ext cx="7842150" cy="523220"/>
          </a:xfrm>
          <a:prstGeom prst="rect">
            <a:avLst/>
          </a:prstGeom>
          <a:noFill/>
        </p:spPr>
        <p:txBody>
          <a:bodyPr wrap="square" rtlCol="0">
            <a:spAutoFit/>
          </a:bodyPr>
          <a:lstStyle/>
          <a:p>
            <a:r>
              <a:rPr lang="en-US" dirty="0" smtClean="0">
                <a:solidFill>
                  <a:srgbClr val="69BE28"/>
                </a:solidFill>
                <a:latin typeface="Arial" charset="0"/>
                <a:ea typeface="Arial" charset="0"/>
                <a:cs typeface="Arial" charset="0"/>
              </a:rPr>
              <a:t>Directorate General </a:t>
            </a:r>
            <a:r>
              <a:rPr lang="mr-IN" dirty="0" smtClean="0">
                <a:solidFill>
                  <a:srgbClr val="69BE28"/>
                </a:solidFill>
                <a:latin typeface="Arial" charset="0"/>
                <a:ea typeface="Arial" charset="0"/>
                <a:cs typeface="Arial" charset="0"/>
              </a:rPr>
              <a:t>–</a:t>
            </a:r>
            <a:r>
              <a:rPr lang="en-US" dirty="0" smtClean="0">
                <a:solidFill>
                  <a:srgbClr val="69BE28"/>
                </a:solidFill>
                <a:latin typeface="Arial" charset="0"/>
                <a:ea typeface="Arial" charset="0"/>
                <a:cs typeface="Arial" charset="0"/>
              </a:rPr>
              <a:t> (DG GROW)</a:t>
            </a:r>
            <a:endParaRPr lang="en-GB" dirty="0">
              <a:solidFill>
                <a:srgbClr val="69BE28"/>
              </a:solidFill>
              <a:latin typeface="Arial" charset="0"/>
              <a:ea typeface="Arial" charset="0"/>
              <a:cs typeface="Arial" charset="0"/>
            </a:endParaRPr>
          </a:p>
        </p:txBody>
      </p:sp>
      <p:sp>
        <p:nvSpPr>
          <p:cNvPr id="6" name="Title 3"/>
          <p:cNvSpPr>
            <a:spLocks noGrp="1"/>
          </p:cNvSpPr>
          <p:nvPr>
            <p:ph type="title"/>
          </p:nvPr>
        </p:nvSpPr>
        <p:spPr/>
        <p:txBody>
          <a:bodyPr/>
          <a:lstStyle/>
          <a:p>
            <a:r>
              <a:rPr lang="en-GB" dirty="0"/>
              <a:t>Part 1 </a:t>
            </a:r>
            <a:r>
              <a:rPr lang="mr-IN" dirty="0"/>
              <a:t>–</a:t>
            </a:r>
            <a:r>
              <a:rPr lang="en-GB" dirty="0"/>
              <a:t> European Institutions</a:t>
            </a:r>
          </a:p>
        </p:txBody>
      </p:sp>
    </p:spTree>
    <p:extLst>
      <p:ext uri="{BB962C8B-B14F-4D97-AF65-F5344CB8AC3E}">
        <p14:creationId xmlns:p14="http://schemas.microsoft.com/office/powerpoint/2010/main" val="19087992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0808E52C-EB88-BD4C-ADB7-5EAA18BCC572}" type="slidenum">
              <a:rPr lang="de-DE" altLang="x-none" sz="1200">
                <a:solidFill>
                  <a:srgbClr val="165788"/>
                </a:solidFill>
                <a:latin typeface="Arial" charset="0"/>
              </a:rPr>
              <a:pPr eaLnBrk="1" hangingPunct="1"/>
              <a:t>21</a:t>
            </a:fld>
            <a:endParaRPr lang="de-DE" altLang="x-none" sz="1200" dirty="0">
              <a:solidFill>
                <a:srgbClr val="165788"/>
              </a:solidFill>
              <a:latin typeface="Arial" charset="0"/>
            </a:endParaRPr>
          </a:p>
        </p:txBody>
      </p:sp>
      <p:sp>
        <p:nvSpPr>
          <p:cNvPr id="9" name="Inhaltsplatzhalter 2"/>
          <p:cNvSpPr txBox="1">
            <a:spLocks/>
          </p:cNvSpPr>
          <p:nvPr/>
        </p:nvSpPr>
        <p:spPr bwMode="auto">
          <a:xfrm>
            <a:off x="395536" y="1352550"/>
            <a:ext cx="5761038" cy="4391025"/>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buNone/>
              <a:defRPr/>
            </a:pPr>
            <a:r>
              <a:rPr lang="en-US" sz="2000" dirty="0" smtClean="0"/>
              <a:t>Headed by </a:t>
            </a:r>
            <a:r>
              <a:rPr lang="en-US" sz="2000" b="1" dirty="0" smtClean="0"/>
              <a:t>Martin Frohn</a:t>
            </a:r>
          </a:p>
          <a:p>
            <a:pPr marL="0" indent="0">
              <a:buNone/>
              <a:defRPr/>
            </a:pPr>
            <a:endParaRPr lang="en-US" sz="2000" dirty="0"/>
          </a:p>
          <a:p>
            <a:pPr marL="0" indent="0">
              <a:buNone/>
              <a:defRPr/>
            </a:pPr>
            <a:r>
              <a:rPr lang="en-US" sz="2000" b="1" dirty="0" smtClean="0"/>
              <a:t>Sophie Weisswange </a:t>
            </a:r>
            <a:r>
              <a:rPr lang="en-US" sz="2000" dirty="0" smtClean="0"/>
              <a:t>in charge of CTF work</a:t>
            </a:r>
          </a:p>
          <a:p>
            <a:pPr marL="0" indent="0">
              <a:buNone/>
              <a:defRPr/>
            </a:pPr>
            <a:endParaRPr lang="en-US" sz="2000" dirty="0" smtClean="0"/>
          </a:p>
          <a:p>
            <a:pPr marL="0" indent="0">
              <a:buNone/>
              <a:defRPr/>
            </a:pPr>
            <a:r>
              <a:rPr lang="en-US" sz="2000" b="1" dirty="0" smtClean="0"/>
              <a:t>Alma</a:t>
            </a:r>
            <a:r>
              <a:rPr lang="en-US" sz="2000" dirty="0" smtClean="0"/>
              <a:t> </a:t>
            </a:r>
            <a:r>
              <a:rPr lang="en-US" sz="2000" b="1" dirty="0" smtClean="0"/>
              <a:t>Basokaite</a:t>
            </a:r>
            <a:r>
              <a:rPr lang="en-US" sz="2000" dirty="0" smtClean="0"/>
              <a:t> </a:t>
            </a:r>
            <a:r>
              <a:rPr lang="en-US" sz="2000" dirty="0"/>
              <a:t>leading European Professional Card </a:t>
            </a:r>
            <a:r>
              <a:rPr lang="en-US" sz="2000" dirty="0" smtClean="0"/>
              <a:t>introduction</a:t>
            </a:r>
          </a:p>
          <a:p>
            <a:pPr marL="0" indent="0">
              <a:buNone/>
              <a:defRPr/>
            </a:pPr>
            <a:endParaRPr lang="en-US" sz="2000" dirty="0" smtClean="0"/>
          </a:p>
          <a:p>
            <a:pPr marL="0" indent="0">
              <a:buNone/>
              <a:defRPr/>
            </a:pPr>
            <a:r>
              <a:rPr lang="en-US" sz="2000" b="1" dirty="0"/>
              <a:t>Raluca Nicoleta </a:t>
            </a:r>
            <a:r>
              <a:rPr lang="en-US" sz="2000" b="1" dirty="0" smtClean="0"/>
              <a:t>Ionescu </a:t>
            </a:r>
            <a:r>
              <a:rPr lang="en-US" sz="2000" dirty="0" smtClean="0"/>
              <a:t>overseeing mutual evaluation of professional regulation requirements and further development of regulated professions database</a:t>
            </a:r>
            <a:endParaRPr lang="en-US" sz="2000" dirty="0"/>
          </a:p>
          <a:p>
            <a:pPr marL="0" indent="0">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a:p>
            <a:pPr>
              <a:buFont typeface="Arial" pitchFamily="34" charset="0"/>
              <a:buChar char="•"/>
              <a:defRPr/>
            </a:pPr>
            <a:endParaRPr lang="en-GB" sz="2000" b="1" dirty="0" smtClean="0">
              <a:solidFill>
                <a:schemeClr val="tx1"/>
              </a:solidFill>
            </a:endParaRPr>
          </a:p>
        </p:txBody>
      </p:sp>
      <p:pic>
        <p:nvPicPr>
          <p:cNvPr id="58372" name="Picture 9"/>
          <p:cNvPicPr>
            <a:picLocks noChangeAspect="1"/>
          </p:cNvPicPr>
          <p:nvPr/>
        </p:nvPicPr>
        <p:blipFill>
          <a:blip r:embed="rId2">
            <a:extLst>
              <a:ext uri="{28A0092B-C50C-407E-A947-70E740481C1C}">
                <a14:useLocalDpi xmlns:a14="http://schemas.microsoft.com/office/drawing/2010/main" val="0"/>
              </a:ext>
            </a:extLst>
          </a:blip>
          <a:srcRect l="26277"/>
          <a:stretch>
            <a:fillRect/>
          </a:stretch>
        </p:blipFill>
        <p:spPr bwMode="auto">
          <a:xfrm>
            <a:off x="6532563" y="908050"/>
            <a:ext cx="2592387" cy="264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10"/>
          <p:cNvPicPr>
            <a:picLocks noChangeAspect="1"/>
          </p:cNvPicPr>
          <p:nvPr/>
        </p:nvPicPr>
        <p:blipFill>
          <a:blip r:embed="rId3">
            <a:extLst>
              <a:ext uri="{28A0092B-C50C-407E-A947-70E740481C1C}">
                <a14:useLocalDpi xmlns:a14="http://schemas.microsoft.com/office/drawing/2010/main" val="0"/>
              </a:ext>
            </a:extLst>
          </a:blip>
          <a:srcRect r="38004"/>
          <a:stretch>
            <a:fillRect/>
          </a:stretch>
        </p:blipFill>
        <p:spPr bwMode="auto">
          <a:xfrm>
            <a:off x="6588125" y="3716338"/>
            <a:ext cx="2297113" cy="246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GB" dirty="0"/>
              <a:t>Part 1 </a:t>
            </a:r>
            <a:r>
              <a:rPr lang="mr-IN" dirty="0"/>
              <a:t>–</a:t>
            </a:r>
            <a:r>
              <a:rPr lang="en-GB" dirty="0"/>
              <a:t> European Institutions</a:t>
            </a:r>
          </a:p>
        </p:txBody>
      </p:sp>
      <p:sp>
        <p:nvSpPr>
          <p:cNvPr id="8" name="TextBox 7"/>
          <p:cNvSpPr txBox="1"/>
          <p:nvPr/>
        </p:nvSpPr>
        <p:spPr>
          <a:xfrm>
            <a:off x="395536" y="245924"/>
            <a:ext cx="7842150" cy="830997"/>
          </a:xfrm>
          <a:prstGeom prst="rect">
            <a:avLst/>
          </a:prstGeom>
          <a:noFill/>
        </p:spPr>
        <p:txBody>
          <a:bodyPr wrap="square" rtlCol="0">
            <a:spAutoFit/>
          </a:bodyPr>
          <a:lstStyle/>
          <a:p>
            <a:r>
              <a:rPr lang="en-US" sz="2400" dirty="0" smtClean="0">
                <a:solidFill>
                  <a:srgbClr val="69BE28"/>
                </a:solidFill>
                <a:latin typeface="Arial" charset="0"/>
                <a:ea typeface="Arial" charset="0"/>
                <a:cs typeface="Arial" charset="0"/>
              </a:rPr>
              <a:t>DG GROW </a:t>
            </a:r>
            <a:r>
              <a:rPr lang="mr-IN" sz="2400" dirty="0" smtClean="0">
                <a:solidFill>
                  <a:srgbClr val="69BE28"/>
                </a:solidFill>
                <a:latin typeface="Arial" charset="0"/>
                <a:ea typeface="Arial" charset="0"/>
                <a:cs typeface="Arial" charset="0"/>
              </a:rPr>
              <a:t>–</a:t>
            </a:r>
            <a:r>
              <a:rPr lang="en-US" sz="2400" dirty="0" smtClean="0">
                <a:solidFill>
                  <a:srgbClr val="69BE28"/>
                </a:solidFill>
                <a:latin typeface="Arial" charset="0"/>
                <a:ea typeface="Arial" charset="0"/>
                <a:cs typeface="Arial" charset="0"/>
              </a:rPr>
              <a:t> Unit E5 professional qualifications and skills</a:t>
            </a:r>
            <a:endParaRPr lang="en-GB" sz="2400"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4460531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51520" y="1268760"/>
            <a:ext cx="8182868" cy="3760440"/>
          </a:xfrm>
        </p:spPr>
        <p:txBody>
          <a:bodyPr/>
          <a:lstStyle/>
          <a:p>
            <a:pPr marL="0" indent="0" fontAlgn="auto">
              <a:spcBef>
                <a:spcPts val="0"/>
              </a:spcBef>
              <a:spcAft>
                <a:spcPts val="0"/>
              </a:spcAft>
              <a:buNone/>
              <a:defRPr/>
            </a:pPr>
            <a:r>
              <a:rPr lang="en-GB" u="sng" dirty="0" smtClean="0"/>
              <a:t>Role</a:t>
            </a:r>
            <a:r>
              <a:rPr lang="en-GB" dirty="0" smtClean="0"/>
              <a:t>: judicial </a:t>
            </a:r>
            <a:r>
              <a:rPr lang="en-GB" dirty="0"/>
              <a:t>branch of the EU, arbitrating and advising on the application of EU </a:t>
            </a:r>
            <a:r>
              <a:rPr lang="en-GB" dirty="0" smtClean="0"/>
              <a:t>law</a:t>
            </a:r>
          </a:p>
          <a:p>
            <a:pPr marL="0" indent="0" fontAlgn="auto">
              <a:spcBef>
                <a:spcPts val="0"/>
              </a:spcBef>
              <a:spcAft>
                <a:spcPts val="0"/>
              </a:spcAft>
              <a:buNone/>
              <a:defRPr/>
            </a:pPr>
            <a:endParaRPr lang="en-GB" dirty="0" smtClean="0"/>
          </a:p>
          <a:p>
            <a:pPr marL="0" indent="0" fontAlgn="auto">
              <a:spcBef>
                <a:spcPts val="0"/>
              </a:spcBef>
              <a:spcAft>
                <a:spcPts val="0"/>
              </a:spcAft>
              <a:buNone/>
              <a:defRPr/>
            </a:pPr>
            <a:r>
              <a:rPr lang="en-GB" u="sng" dirty="0" smtClean="0"/>
              <a:t>Actions:</a:t>
            </a:r>
          </a:p>
          <a:p>
            <a:pPr fontAlgn="auto">
              <a:spcBef>
                <a:spcPts val="0"/>
              </a:spcBef>
              <a:spcAft>
                <a:spcPts val="0"/>
              </a:spcAft>
              <a:defRPr/>
            </a:pPr>
            <a:r>
              <a:rPr lang="en-GB" sz="2400" dirty="0" smtClean="0"/>
              <a:t>European </a:t>
            </a:r>
            <a:r>
              <a:rPr lang="en-GB" sz="2400" dirty="0"/>
              <a:t>Commission can take a member state to court if it believes it is in breach of EU law (e.g. community pharmacy ownership </a:t>
            </a:r>
            <a:r>
              <a:rPr lang="en-GB" sz="2400" dirty="0" smtClean="0"/>
              <a:t>rules)</a:t>
            </a:r>
          </a:p>
          <a:p>
            <a:pPr fontAlgn="auto">
              <a:spcBef>
                <a:spcPts val="0"/>
              </a:spcBef>
              <a:spcAft>
                <a:spcPts val="0"/>
              </a:spcAft>
              <a:defRPr/>
            </a:pPr>
            <a:r>
              <a:rPr lang="en-GB" sz="2400" dirty="0" smtClean="0"/>
              <a:t>Member </a:t>
            </a:r>
            <a:r>
              <a:rPr lang="en-GB" sz="2400" dirty="0"/>
              <a:t>States can take the Commission </a:t>
            </a:r>
            <a:r>
              <a:rPr lang="en-GB" sz="2400" dirty="0" smtClean="0"/>
              <a:t>to</a:t>
            </a:r>
            <a:br>
              <a:rPr lang="en-GB" sz="2400" dirty="0" smtClean="0"/>
            </a:br>
            <a:r>
              <a:rPr lang="en-GB" sz="2400" dirty="0" smtClean="0"/>
              <a:t>court </a:t>
            </a:r>
            <a:r>
              <a:rPr lang="en-GB" sz="2400" dirty="0"/>
              <a:t>if it believes it is acting outside its </a:t>
            </a:r>
            <a:r>
              <a:rPr lang="en-GB" sz="2400" dirty="0" smtClean="0"/>
              <a:t>legal</a:t>
            </a:r>
            <a:br>
              <a:rPr lang="en-GB" sz="2400" dirty="0" smtClean="0"/>
            </a:br>
            <a:r>
              <a:rPr lang="en-GB" sz="2400" dirty="0" smtClean="0"/>
              <a:t>remit</a:t>
            </a:r>
            <a:r>
              <a:rPr lang="en-GB" dirty="0"/>
              <a:t>.</a:t>
            </a:r>
          </a:p>
        </p:txBody>
      </p:sp>
      <p:sp>
        <p:nvSpPr>
          <p:cNvPr id="3" name="Slide Number Placeholder 2"/>
          <p:cNvSpPr>
            <a:spLocks noGrp="1"/>
          </p:cNvSpPr>
          <p:nvPr>
            <p:ph type="sldNum" sz="quarter" idx="10"/>
          </p:nvPr>
        </p:nvSpPr>
        <p:spPr/>
        <p:txBody>
          <a:bodyPr/>
          <a:lstStyle/>
          <a:p>
            <a:fld id="{ABD1B95A-B36B-234E-85EA-1A15AEA29890}" type="slidenum">
              <a:rPr lang="de-DE" altLang="en-US" smtClean="0"/>
              <a:pPr/>
              <a:t>22</a:t>
            </a:fld>
            <a:endParaRPr lang="de-DE" altLang="en-US" dirty="0"/>
          </a:p>
        </p:txBody>
      </p:sp>
      <p:sp>
        <p:nvSpPr>
          <p:cNvPr id="7" name="TextBox 6"/>
          <p:cNvSpPr txBox="1"/>
          <p:nvPr/>
        </p:nvSpPr>
        <p:spPr>
          <a:xfrm>
            <a:off x="467544" y="482343"/>
            <a:ext cx="7770142" cy="523220"/>
          </a:xfrm>
          <a:prstGeom prst="rect">
            <a:avLst/>
          </a:prstGeom>
          <a:noFill/>
        </p:spPr>
        <p:txBody>
          <a:bodyPr wrap="square" rtlCol="0">
            <a:spAutoFit/>
          </a:bodyPr>
          <a:lstStyle/>
          <a:p>
            <a:r>
              <a:rPr lang="en-US" dirty="0" smtClean="0">
                <a:solidFill>
                  <a:srgbClr val="69BE28"/>
                </a:solidFill>
                <a:latin typeface="Arial" charset="0"/>
                <a:ea typeface="Arial" charset="0"/>
                <a:cs typeface="Arial" charset="0"/>
              </a:rPr>
              <a:t>Court of Justice of the European Union (CJEU) </a:t>
            </a:r>
            <a:endParaRPr lang="en-GB" dirty="0">
              <a:solidFill>
                <a:srgbClr val="69BE28"/>
              </a:solidFill>
              <a:latin typeface="Arial" charset="0"/>
              <a:ea typeface="Arial" charset="0"/>
              <a:cs typeface="Arial" charset="0"/>
            </a:endParaRPr>
          </a:p>
        </p:txBody>
      </p:sp>
      <p:sp>
        <p:nvSpPr>
          <p:cNvPr id="6" name="Title 1"/>
          <p:cNvSpPr>
            <a:spLocks noGrp="1"/>
          </p:cNvSpPr>
          <p:nvPr>
            <p:ph type="title"/>
          </p:nvPr>
        </p:nvSpPr>
        <p:spPr/>
        <p:txBody>
          <a:bodyPr/>
          <a:lstStyle/>
          <a:p>
            <a:r>
              <a:rPr lang="en-GB" dirty="0"/>
              <a:t>Part 1 </a:t>
            </a:r>
            <a:r>
              <a:rPr lang="mr-IN" dirty="0"/>
              <a:t>–</a:t>
            </a:r>
            <a:r>
              <a:rPr lang="en-GB" dirty="0"/>
              <a:t> European Institutions</a:t>
            </a:r>
          </a:p>
        </p:txBody>
      </p:sp>
      <p:pic>
        <p:nvPicPr>
          <p:cNvPr id="2" name="Picture 1"/>
          <p:cNvPicPr>
            <a:picLocks noChangeAspect="1"/>
          </p:cNvPicPr>
          <p:nvPr/>
        </p:nvPicPr>
        <p:blipFill>
          <a:blip r:embed="rId2"/>
          <a:stretch>
            <a:fillRect/>
          </a:stretch>
        </p:blipFill>
        <p:spPr>
          <a:xfrm>
            <a:off x="7040390" y="4005064"/>
            <a:ext cx="1414116" cy="1797846"/>
          </a:xfrm>
          <a:prstGeom prst="rect">
            <a:avLst/>
          </a:prstGeom>
        </p:spPr>
      </p:pic>
    </p:spTree>
    <p:extLst>
      <p:ext uri="{BB962C8B-B14F-4D97-AF65-F5344CB8AC3E}">
        <p14:creationId xmlns:p14="http://schemas.microsoft.com/office/powerpoint/2010/main" val="21294139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Part 1 </a:t>
            </a:r>
            <a:r>
              <a:rPr lang="mr-IN" dirty="0"/>
              <a:t>–</a:t>
            </a:r>
            <a:r>
              <a:rPr lang="en-GB" dirty="0"/>
              <a:t> European Institutions</a:t>
            </a:r>
          </a:p>
        </p:txBody>
      </p:sp>
      <p:sp>
        <p:nvSpPr>
          <p:cNvPr id="5" name="Content Placeholder 4"/>
          <p:cNvSpPr>
            <a:spLocks noGrp="1"/>
          </p:cNvSpPr>
          <p:nvPr>
            <p:ph idx="1"/>
          </p:nvPr>
        </p:nvSpPr>
        <p:spPr>
          <a:xfrm>
            <a:off x="179512" y="1268760"/>
            <a:ext cx="8784976" cy="4536504"/>
          </a:xfrm>
        </p:spPr>
        <p:txBody>
          <a:bodyPr>
            <a:normAutofit lnSpcReduction="10000"/>
          </a:bodyPr>
          <a:lstStyle/>
          <a:p>
            <a:pPr marL="0" lvl="0" indent="0" fontAlgn="auto">
              <a:spcBef>
                <a:spcPts val="0"/>
              </a:spcBef>
              <a:spcAft>
                <a:spcPts val="0"/>
              </a:spcAft>
              <a:buNone/>
              <a:defRPr/>
            </a:pPr>
            <a:r>
              <a:rPr lang="en-GB" sz="2400" u="sng" dirty="0" smtClean="0"/>
              <a:t>Role</a:t>
            </a:r>
            <a:r>
              <a:rPr lang="en-GB" sz="2400" dirty="0" smtClean="0"/>
              <a:t>: represents organised civil society </a:t>
            </a:r>
          </a:p>
          <a:p>
            <a:pPr marL="0" lvl="0" indent="0" fontAlgn="auto">
              <a:spcBef>
                <a:spcPts val="0"/>
              </a:spcBef>
              <a:spcAft>
                <a:spcPts val="0"/>
              </a:spcAft>
              <a:buNone/>
              <a:defRPr/>
            </a:pPr>
            <a:endParaRPr lang="en-GB" sz="1800" dirty="0"/>
          </a:p>
          <a:p>
            <a:pPr marL="0" lvl="0" indent="0" fontAlgn="auto">
              <a:spcBef>
                <a:spcPts val="0"/>
              </a:spcBef>
              <a:spcAft>
                <a:spcPts val="0"/>
              </a:spcAft>
              <a:buNone/>
              <a:defRPr/>
            </a:pPr>
            <a:r>
              <a:rPr lang="en-GB" sz="2400" u="sng" dirty="0" smtClean="0"/>
              <a:t>Participants</a:t>
            </a:r>
            <a:r>
              <a:rPr lang="en-GB" sz="2400" dirty="0" smtClean="0"/>
              <a:t>: “social partners” </a:t>
            </a:r>
            <a:r>
              <a:rPr lang="mr-IN" sz="2400" dirty="0" smtClean="0"/>
              <a:t>–</a:t>
            </a:r>
            <a:r>
              <a:rPr lang="en-GB" sz="2400" dirty="0" smtClean="0"/>
              <a:t> employers (employers organisations), employees (trade unions) and representatives from various other interest groups</a:t>
            </a:r>
          </a:p>
          <a:p>
            <a:pPr marL="0" lvl="0" indent="0" fontAlgn="auto">
              <a:spcBef>
                <a:spcPts val="0"/>
              </a:spcBef>
              <a:spcAft>
                <a:spcPts val="0"/>
              </a:spcAft>
              <a:buNone/>
              <a:defRPr/>
            </a:pPr>
            <a:endParaRPr lang="en-GB" sz="1800" dirty="0"/>
          </a:p>
          <a:p>
            <a:pPr marL="0" lvl="0" indent="0" fontAlgn="auto">
              <a:spcBef>
                <a:spcPts val="0"/>
              </a:spcBef>
              <a:spcAft>
                <a:spcPts val="0"/>
              </a:spcAft>
              <a:buNone/>
              <a:defRPr/>
            </a:pPr>
            <a:r>
              <a:rPr lang="en-GB" sz="2400" u="sng" dirty="0" smtClean="0"/>
              <a:t>Activities</a:t>
            </a:r>
            <a:r>
              <a:rPr lang="en-GB" sz="2400" dirty="0" smtClean="0"/>
              <a:t>:</a:t>
            </a:r>
          </a:p>
          <a:p>
            <a:pPr fontAlgn="auto">
              <a:spcBef>
                <a:spcPts val="0"/>
              </a:spcBef>
              <a:spcAft>
                <a:spcPts val="0"/>
              </a:spcAft>
              <a:defRPr/>
            </a:pPr>
            <a:r>
              <a:rPr lang="en-GB" sz="2400" dirty="0" smtClean="0"/>
              <a:t>Advise the European Parliament, the European Commission and the Council</a:t>
            </a:r>
          </a:p>
          <a:p>
            <a:pPr fontAlgn="auto">
              <a:spcBef>
                <a:spcPts val="0"/>
              </a:spcBef>
              <a:spcAft>
                <a:spcPts val="0"/>
              </a:spcAft>
              <a:defRPr/>
            </a:pPr>
            <a:r>
              <a:rPr lang="en-GB" sz="2400" dirty="0" smtClean="0"/>
              <a:t>Make sure the views of civil society organisations are heard in Brussels</a:t>
            </a:r>
          </a:p>
          <a:p>
            <a:pPr fontAlgn="auto">
              <a:spcBef>
                <a:spcPts val="0"/>
              </a:spcBef>
              <a:spcAft>
                <a:spcPts val="0"/>
              </a:spcAft>
              <a:defRPr/>
            </a:pPr>
            <a:r>
              <a:rPr lang="en-GB" sz="2400" dirty="0" smtClean="0"/>
              <a:t>Support and strengthen organised civil society both inside and outside the EU</a:t>
            </a:r>
          </a:p>
          <a:p>
            <a:pPr marL="0" lvl="0" indent="0" fontAlgn="auto">
              <a:spcBef>
                <a:spcPts val="0"/>
              </a:spcBef>
              <a:spcAft>
                <a:spcPts val="0"/>
              </a:spcAft>
              <a:buNone/>
              <a:defRPr/>
            </a:pPr>
            <a:endParaRPr lang="en-GB" dirty="0"/>
          </a:p>
          <a:p>
            <a:pPr marL="0" lvl="0" indent="0" fontAlgn="auto">
              <a:spcBef>
                <a:spcPts val="0"/>
              </a:spcBef>
              <a:spcAft>
                <a:spcPts val="0"/>
              </a:spcAft>
              <a:buNone/>
              <a:defRPr/>
            </a:pPr>
            <a:endParaRPr lang="en-GB" dirty="0"/>
          </a:p>
        </p:txBody>
      </p:sp>
      <p:sp>
        <p:nvSpPr>
          <p:cNvPr id="3" name="Slide Number Placeholder 2"/>
          <p:cNvSpPr>
            <a:spLocks noGrp="1"/>
          </p:cNvSpPr>
          <p:nvPr>
            <p:ph type="sldNum" sz="quarter" idx="10"/>
          </p:nvPr>
        </p:nvSpPr>
        <p:spPr/>
        <p:txBody>
          <a:bodyPr/>
          <a:lstStyle/>
          <a:p>
            <a:fld id="{ABD1B95A-B36B-234E-85EA-1A15AEA29890}" type="slidenum">
              <a:rPr lang="de-DE" altLang="en-US" smtClean="0"/>
              <a:pPr/>
              <a:t>23</a:t>
            </a:fld>
            <a:endParaRPr lang="de-DE" altLang="en-US" dirty="0"/>
          </a:p>
        </p:txBody>
      </p:sp>
      <p:sp>
        <p:nvSpPr>
          <p:cNvPr id="7" name="TextBox 6"/>
          <p:cNvSpPr txBox="1"/>
          <p:nvPr/>
        </p:nvSpPr>
        <p:spPr>
          <a:xfrm>
            <a:off x="953939" y="527154"/>
            <a:ext cx="7283747" cy="523220"/>
          </a:xfrm>
          <a:prstGeom prst="rect">
            <a:avLst/>
          </a:prstGeom>
          <a:noFill/>
        </p:spPr>
        <p:txBody>
          <a:bodyPr wrap="square" rtlCol="0">
            <a:spAutoFit/>
          </a:bodyPr>
          <a:lstStyle/>
          <a:p>
            <a:r>
              <a:rPr lang="en-US" dirty="0" smtClean="0">
                <a:solidFill>
                  <a:srgbClr val="69BE28"/>
                </a:solidFill>
                <a:latin typeface="Arial" charset="0"/>
                <a:ea typeface="Arial" charset="0"/>
                <a:cs typeface="Arial" charset="0"/>
              </a:rPr>
              <a:t>European Economic and Social Committee</a:t>
            </a:r>
            <a:endParaRPr lang="en-GB" dirty="0">
              <a:solidFill>
                <a:srgbClr val="69BE28"/>
              </a:solidFill>
              <a:latin typeface="Arial" charset="0"/>
              <a:ea typeface="Arial" charset="0"/>
              <a:cs typeface="Arial" charset="0"/>
            </a:endParaRPr>
          </a:p>
        </p:txBody>
      </p:sp>
      <p:pic>
        <p:nvPicPr>
          <p:cNvPr id="2" name="Picture 1"/>
          <p:cNvPicPr>
            <a:picLocks noChangeAspect="1"/>
          </p:cNvPicPr>
          <p:nvPr/>
        </p:nvPicPr>
        <p:blipFill>
          <a:blip r:embed="rId2"/>
          <a:stretch>
            <a:fillRect/>
          </a:stretch>
        </p:blipFill>
        <p:spPr>
          <a:xfrm>
            <a:off x="7425322" y="1050374"/>
            <a:ext cx="1509970" cy="953014"/>
          </a:xfrm>
          <a:prstGeom prst="rect">
            <a:avLst/>
          </a:prstGeom>
        </p:spPr>
      </p:pic>
    </p:spTree>
    <p:extLst>
      <p:ext uri="{BB962C8B-B14F-4D97-AF65-F5344CB8AC3E}">
        <p14:creationId xmlns:p14="http://schemas.microsoft.com/office/powerpoint/2010/main" val="9581601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Part 1 </a:t>
            </a:r>
            <a:r>
              <a:rPr lang="mr-IN" dirty="0"/>
              <a:t>–</a:t>
            </a:r>
            <a:r>
              <a:rPr lang="en-GB" dirty="0"/>
              <a:t> European Institutions</a:t>
            </a:r>
          </a:p>
        </p:txBody>
      </p:sp>
      <p:sp>
        <p:nvSpPr>
          <p:cNvPr id="5" name="Content Placeholder 4"/>
          <p:cNvSpPr>
            <a:spLocks noGrp="1"/>
          </p:cNvSpPr>
          <p:nvPr>
            <p:ph idx="1"/>
          </p:nvPr>
        </p:nvSpPr>
        <p:spPr>
          <a:xfrm>
            <a:off x="179512" y="1268760"/>
            <a:ext cx="8784976" cy="3760440"/>
          </a:xfrm>
        </p:spPr>
        <p:txBody>
          <a:bodyPr/>
          <a:lstStyle/>
          <a:p>
            <a:pPr marL="0" lvl="0" indent="0" fontAlgn="auto">
              <a:spcBef>
                <a:spcPts val="0"/>
              </a:spcBef>
              <a:spcAft>
                <a:spcPts val="0"/>
              </a:spcAft>
              <a:buNone/>
              <a:defRPr/>
            </a:pPr>
            <a:r>
              <a:rPr lang="en-GB" sz="2400" u="sng" dirty="0" smtClean="0"/>
              <a:t>Role</a:t>
            </a:r>
            <a:r>
              <a:rPr lang="en-GB" sz="2400" dirty="0" smtClean="0"/>
              <a:t>: advisory body that represents Europe’s cities and regions</a:t>
            </a:r>
          </a:p>
          <a:p>
            <a:pPr marL="0" lvl="0" indent="0" fontAlgn="auto">
              <a:spcBef>
                <a:spcPts val="0"/>
              </a:spcBef>
              <a:spcAft>
                <a:spcPts val="0"/>
              </a:spcAft>
              <a:buNone/>
              <a:defRPr/>
            </a:pPr>
            <a:endParaRPr lang="en-GB" sz="2400" dirty="0"/>
          </a:p>
          <a:p>
            <a:pPr marL="0" lvl="0" indent="0" fontAlgn="auto">
              <a:spcBef>
                <a:spcPts val="0"/>
              </a:spcBef>
              <a:spcAft>
                <a:spcPts val="0"/>
              </a:spcAft>
              <a:buNone/>
              <a:defRPr/>
            </a:pPr>
            <a:r>
              <a:rPr lang="en-GB" sz="2400" u="sng" dirty="0" smtClean="0"/>
              <a:t>Participants</a:t>
            </a:r>
            <a:r>
              <a:rPr lang="en-GB" sz="2400" dirty="0" smtClean="0"/>
              <a:t>: </a:t>
            </a:r>
            <a:r>
              <a:rPr lang="en-US" sz="2400" dirty="0" smtClean="0"/>
              <a:t>representatives from different European regions</a:t>
            </a:r>
            <a:endParaRPr lang="en-GB" sz="2400" dirty="0" smtClean="0"/>
          </a:p>
          <a:p>
            <a:pPr marL="0" lvl="0" indent="0" fontAlgn="auto">
              <a:spcBef>
                <a:spcPts val="0"/>
              </a:spcBef>
              <a:spcAft>
                <a:spcPts val="0"/>
              </a:spcAft>
              <a:buNone/>
              <a:defRPr/>
            </a:pPr>
            <a:endParaRPr lang="en-GB" sz="2400" dirty="0"/>
          </a:p>
          <a:p>
            <a:pPr marL="0" lvl="0" indent="0" fontAlgn="auto">
              <a:spcBef>
                <a:spcPts val="0"/>
              </a:spcBef>
              <a:spcAft>
                <a:spcPts val="0"/>
              </a:spcAft>
              <a:buNone/>
              <a:defRPr/>
            </a:pPr>
            <a:r>
              <a:rPr lang="en-GB" sz="2400" u="sng" dirty="0" smtClean="0"/>
              <a:t>Activities</a:t>
            </a:r>
            <a:r>
              <a:rPr lang="en-GB" sz="2400" dirty="0" smtClean="0"/>
              <a:t>:</a:t>
            </a:r>
          </a:p>
          <a:p>
            <a:pPr fontAlgn="auto">
              <a:spcBef>
                <a:spcPts val="0"/>
              </a:spcBef>
              <a:spcAft>
                <a:spcPts val="0"/>
              </a:spcAft>
              <a:defRPr/>
            </a:pPr>
            <a:r>
              <a:rPr lang="en-GB" sz="2400" dirty="0" smtClean="0"/>
              <a:t>Issues opinions on legislation that directly affects local and regional authorities</a:t>
            </a:r>
          </a:p>
          <a:p>
            <a:pPr marL="0" lvl="0" indent="0" fontAlgn="auto">
              <a:spcBef>
                <a:spcPts val="0"/>
              </a:spcBef>
              <a:spcAft>
                <a:spcPts val="0"/>
              </a:spcAft>
              <a:buNone/>
              <a:defRPr/>
            </a:pPr>
            <a:endParaRPr lang="en-GB" dirty="0"/>
          </a:p>
          <a:p>
            <a:pPr marL="0" lvl="0" indent="0" fontAlgn="auto">
              <a:spcBef>
                <a:spcPts val="0"/>
              </a:spcBef>
              <a:spcAft>
                <a:spcPts val="0"/>
              </a:spcAft>
              <a:buNone/>
              <a:defRPr/>
            </a:pPr>
            <a:endParaRPr lang="en-GB" dirty="0"/>
          </a:p>
        </p:txBody>
      </p:sp>
      <p:sp>
        <p:nvSpPr>
          <p:cNvPr id="3" name="Slide Number Placeholder 2"/>
          <p:cNvSpPr>
            <a:spLocks noGrp="1"/>
          </p:cNvSpPr>
          <p:nvPr>
            <p:ph type="sldNum" sz="quarter" idx="10"/>
          </p:nvPr>
        </p:nvSpPr>
        <p:spPr/>
        <p:txBody>
          <a:bodyPr/>
          <a:lstStyle/>
          <a:p>
            <a:fld id="{ABD1B95A-B36B-234E-85EA-1A15AEA29890}" type="slidenum">
              <a:rPr lang="de-DE" altLang="en-US" smtClean="0"/>
              <a:pPr/>
              <a:t>24</a:t>
            </a:fld>
            <a:endParaRPr lang="de-DE" altLang="en-US" dirty="0"/>
          </a:p>
        </p:txBody>
      </p:sp>
      <p:sp>
        <p:nvSpPr>
          <p:cNvPr id="7" name="TextBox 6"/>
          <p:cNvSpPr txBox="1"/>
          <p:nvPr/>
        </p:nvSpPr>
        <p:spPr>
          <a:xfrm>
            <a:off x="953939" y="527154"/>
            <a:ext cx="7283747" cy="523220"/>
          </a:xfrm>
          <a:prstGeom prst="rect">
            <a:avLst/>
          </a:prstGeom>
          <a:noFill/>
        </p:spPr>
        <p:txBody>
          <a:bodyPr wrap="square" rtlCol="0">
            <a:spAutoFit/>
          </a:bodyPr>
          <a:lstStyle/>
          <a:p>
            <a:r>
              <a:rPr lang="en-US" dirty="0" smtClean="0">
                <a:solidFill>
                  <a:srgbClr val="69BE28"/>
                </a:solidFill>
                <a:latin typeface="Arial" charset="0"/>
                <a:ea typeface="Arial" charset="0"/>
                <a:cs typeface="Arial" charset="0"/>
              </a:rPr>
              <a:t>Committee of the Regions</a:t>
            </a:r>
            <a:endParaRPr lang="en-GB" dirty="0">
              <a:solidFill>
                <a:srgbClr val="69BE28"/>
              </a:solidFill>
              <a:latin typeface="Arial" charset="0"/>
              <a:ea typeface="Arial" charset="0"/>
              <a:cs typeface="Arial" charset="0"/>
            </a:endParaRPr>
          </a:p>
        </p:txBody>
      </p:sp>
      <p:pic>
        <p:nvPicPr>
          <p:cNvPr id="6" name="Picture 5"/>
          <p:cNvPicPr>
            <a:picLocks noChangeAspect="1"/>
          </p:cNvPicPr>
          <p:nvPr/>
        </p:nvPicPr>
        <p:blipFill>
          <a:blip r:embed="rId2"/>
          <a:stretch>
            <a:fillRect/>
          </a:stretch>
        </p:blipFill>
        <p:spPr>
          <a:xfrm>
            <a:off x="6524625" y="3887788"/>
            <a:ext cx="2324100" cy="1854200"/>
          </a:xfrm>
          <a:prstGeom prst="rect">
            <a:avLst/>
          </a:prstGeom>
        </p:spPr>
      </p:pic>
    </p:spTree>
    <p:extLst>
      <p:ext uri="{BB962C8B-B14F-4D97-AF65-F5344CB8AC3E}">
        <p14:creationId xmlns:p14="http://schemas.microsoft.com/office/powerpoint/2010/main" val="1002229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Part 1 </a:t>
            </a:r>
            <a:r>
              <a:rPr lang="mr-IN" dirty="0"/>
              <a:t>–</a:t>
            </a:r>
            <a:r>
              <a:rPr lang="en-GB" dirty="0"/>
              <a:t> European Institutions</a:t>
            </a:r>
          </a:p>
        </p:txBody>
      </p:sp>
      <p:sp>
        <p:nvSpPr>
          <p:cNvPr id="5" name="Content Placeholder 4"/>
          <p:cNvSpPr>
            <a:spLocks noGrp="1"/>
          </p:cNvSpPr>
          <p:nvPr>
            <p:ph idx="1"/>
          </p:nvPr>
        </p:nvSpPr>
        <p:spPr>
          <a:xfrm>
            <a:off x="757238" y="1268760"/>
            <a:ext cx="7677150" cy="376044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u="sng" dirty="0" smtClean="0"/>
              <a:t>Role:</a:t>
            </a:r>
            <a:r>
              <a:rPr lang="en-GB" dirty="0" smtClean="0"/>
              <a:t> investigates maladministration (i.e. unfairness, discrimination, abuse of power, lack or refusal of information, unnecessary delay and incorrect procedures)</a:t>
            </a:r>
          </a:p>
          <a:p>
            <a:pPr marL="0" marR="0" lvl="0" indent="0" defTabSz="914400" eaLnBrk="1" fontAlgn="auto" latinLnBrk="0" hangingPunct="1">
              <a:lnSpc>
                <a:spcPct val="100000"/>
              </a:lnSpc>
              <a:spcBef>
                <a:spcPts val="0"/>
              </a:spcBef>
              <a:spcAft>
                <a:spcPts val="0"/>
              </a:spcAft>
              <a:buClrTx/>
              <a:buSzTx/>
              <a:buFontTx/>
              <a:buNone/>
              <a:tabLst/>
              <a:defRPr/>
            </a:pPr>
            <a:endParaRPr lang="en-GB" dirty="0"/>
          </a:p>
          <a:p>
            <a:pPr marL="0" marR="0" lvl="0" indent="0" defTabSz="914400" eaLnBrk="1" fontAlgn="auto" latinLnBrk="0" hangingPunct="1">
              <a:lnSpc>
                <a:spcPct val="100000"/>
              </a:lnSpc>
              <a:spcBef>
                <a:spcPts val="0"/>
              </a:spcBef>
              <a:spcAft>
                <a:spcPts val="0"/>
              </a:spcAft>
              <a:buClrTx/>
              <a:buSzTx/>
              <a:buFontTx/>
              <a:buNone/>
              <a:tabLst/>
              <a:defRPr/>
            </a:pPr>
            <a:r>
              <a:rPr lang="en-GB" dirty="0" smtClean="0"/>
              <a:t>Current Ombudsman: Emily O’Reilly</a:t>
            </a:r>
            <a:endParaRPr lang="en-GB" dirty="0"/>
          </a:p>
        </p:txBody>
      </p:sp>
      <p:sp>
        <p:nvSpPr>
          <p:cNvPr id="3" name="Slide Number Placeholder 2"/>
          <p:cNvSpPr>
            <a:spLocks noGrp="1"/>
          </p:cNvSpPr>
          <p:nvPr>
            <p:ph type="sldNum" sz="quarter" idx="10"/>
          </p:nvPr>
        </p:nvSpPr>
        <p:spPr/>
        <p:txBody>
          <a:bodyPr/>
          <a:lstStyle/>
          <a:p>
            <a:fld id="{ABD1B95A-B36B-234E-85EA-1A15AEA29890}" type="slidenum">
              <a:rPr lang="de-DE" altLang="en-US" smtClean="0"/>
              <a:pPr/>
              <a:t>25</a:t>
            </a:fld>
            <a:endParaRPr lang="de-DE" altLang="en-US" dirty="0"/>
          </a:p>
        </p:txBody>
      </p:sp>
      <p:sp>
        <p:nvSpPr>
          <p:cNvPr id="7" name="TextBox 6"/>
          <p:cNvSpPr txBox="1"/>
          <p:nvPr/>
        </p:nvSpPr>
        <p:spPr>
          <a:xfrm>
            <a:off x="953939" y="527154"/>
            <a:ext cx="7283747" cy="523220"/>
          </a:xfrm>
          <a:prstGeom prst="rect">
            <a:avLst/>
          </a:prstGeom>
          <a:noFill/>
        </p:spPr>
        <p:txBody>
          <a:bodyPr wrap="square" rtlCol="0">
            <a:spAutoFit/>
          </a:bodyPr>
          <a:lstStyle/>
          <a:p>
            <a:r>
              <a:rPr lang="en-US" dirty="0" smtClean="0">
                <a:solidFill>
                  <a:srgbClr val="69BE28"/>
                </a:solidFill>
                <a:latin typeface="Arial" charset="0"/>
                <a:ea typeface="Arial" charset="0"/>
                <a:cs typeface="Arial" charset="0"/>
              </a:rPr>
              <a:t>European Ombudsman</a:t>
            </a:r>
            <a:endParaRPr lang="en-GB" dirty="0">
              <a:solidFill>
                <a:srgbClr val="69BE28"/>
              </a:solidFill>
              <a:latin typeface="Arial" charset="0"/>
              <a:ea typeface="Arial" charset="0"/>
              <a:cs typeface="Arial" charset="0"/>
            </a:endParaRPr>
          </a:p>
        </p:txBody>
      </p:sp>
      <p:pic>
        <p:nvPicPr>
          <p:cNvPr id="2" name="Picture 1"/>
          <p:cNvPicPr>
            <a:picLocks noChangeAspect="1"/>
          </p:cNvPicPr>
          <p:nvPr/>
        </p:nvPicPr>
        <p:blipFill>
          <a:blip r:embed="rId2"/>
          <a:stretch>
            <a:fillRect/>
          </a:stretch>
        </p:blipFill>
        <p:spPr>
          <a:xfrm>
            <a:off x="7174855" y="258713"/>
            <a:ext cx="1375420" cy="1375420"/>
          </a:xfrm>
          <a:prstGeom prst="rect">
            <a:avLst/>
          </a:prstGeom>
        </p:spPr>
      </p:pic>
      <p:pic>
        <p:nvPicPr>
          <p:cNvPr id="6" name="Picture 5"/>
          <p:cNvPicPr>
            <a:picLocks noChangeAspect="1"/>
          </p:cNvPicPr>
          <p:nvPr/>
        </p:nvPicPr>
        <p:blipFill>
          <a:blip r:embed="rId3"/>
          <a:stretch>
            <a:fillRect/>
          </a:stretch>
        </p:blipFill>
        <p:spPr>
          <a:xfrm>
            <a:off x="7046938" y="3356992"/>
            <a:ext cx="1575717" cy="2367880"/>
          </a:xfrm>
          <a:prstGeom prst="rect">
            <a:avLst/>
          </a:prstGeom>
        </p:spPr>
      </p:pic>
    </p:spTree>
    <p:extLst>
      <p:ext uri="{BB962C8B-B14F-4D97-AF65-F5344CB8AC3E}">
        <p14:creationId xmlns:p14="http://schemas.microsoft.com/office/powerpoint/2010/main" val="10503131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Part 1 </a:t>
            </a:r>
            <a:r>
              <a:rPr lang="mr-IN" dirty="0"/>
              <a:t>–</a:t>
            </a:r>
            <a:r>
              <a:rPr lang="en-GB" dirty="0"/>
              <a:t> European Institutions</a:t>
            </a:r>
          </a:p>
        </p:txBody>
      </p:sp>
      <p:sp>
        <p:nvSpPr>
          <p:cNvPr id="5" name="Content Placeholder 4"/>
          <p:cNvSpPr>
            <a:spLocks noGrp="1"/>
          </p:cNvSpPr>
          <p:nvPr>
            <p:ph idx="1"/>
          </p:nvPr>
        </p:nvSpPr>
        <p:spPr>
          <a:xfrm>
            <a:off x="757237" y="1916832"/>
            <a:ext cx="7677150" cy="2232248"/>
          </a:xfrm>
        </p:spPr>
        <p:txBody>
          <a:bodyPr/>
          <a:lstStyle/>
          <a:p>
            <a:pPr fontAlgn="auto">
              <a:spcBef>
                <a:spcPts val="0"/>
              </a:spcBef>
              <a:spcAft>
                <a:spcPts val="0"/>
              </a:spcAft>
              <a:defRPr/>
            </a:pPr>
            <a:r>
              <a:rPr lang="en-GB" sz="2800" dirty="0" smtClean="0"/>
              <a:t>European Central Bank</a:t>
            </a:r>
          </a:p>
          <a:p>
            <a:pPr marL="0" indent="0" fontAlgn="auto">
              <a:spcBef>
                <a:spcPts val="0"/>
              </a:spcBef>
              <a:spcAft>
                <a:spcPts val="0"/>
              </a:spcAft>
              <a:buNone/>
              <a:defRPr/>
            </a:pPr>
            <a:r>
              <a:rPr lang="en-GB" sz="2800" dirty="0"/>
              <a:t>	</a:t>
            </a:r>
            <a:r>
              <a:rPr lang="en-GB" sz="1800" dirty="0" smtClean="0"/>
              <a:t>Manages the euro and the euro area monetary policy</a:t>
            </a:r>
            <a:endParaRPr lang="en-GB" sz="2800" dirty="0" smtClean="0"/>
          </a:p>
          <a:p>
            <a:pPr fontAlgn="auto">
              <a:spcBef>
                <a:spcPts val="0"/>
              </a:spcBef>
              <a:spcAft>
                <a:spcPts val="0"/>
              </a:spcAft>
              <a:defRPr/>
            </a:pPr>
            <a:r>
              <a:rPr lang="en-GB" sz="2800" dirty="0" smtClean="0"/>
              <a:t>European Court of Auditors</a:t>
            </a:r>
          </a:p>
          <a:p>
            <a:pPr marL="0" indent="0" fontAlgn="auto">
              <a:spcBef>
                <a:spcPts val="0"/>
              </a:spcBef>
              <a:spcAft>
                <a:spcPts val="0"/>
              </a:spcAft>
              <a:buNone/>
              <a:defRPr/>
            </a:pPr>
            <a:r>
              <a:rPr lang="en-GB" sz="1800" dirty="0" smtClean="0"/>
              <a:t>	</a:t>
            </a:r>
            <a:r>
              <a:rPr lang="en-GB" sz="1800" dirty="0"/>
              <a:t>C</a:t>
            </a:r>
            <a:r>
              <a:rPr lang="en-GB" sz="1800" dirty="0" smtClean="0"/>
              <a:t>hecks that EU funds are collected and used correctly</a:t>
            </a:r>
          </a:p>
          <a:p>
            <a:pPr fontAlgn="auto">
              <a:spcBef>
                <a:spcPts val="0"/>
              </a:spcBef>
              <a:spcAft>
                <a:spcPts val="0"/>
              </a:spcAft>
              <a:defRPr/>
            </a:pPr>
            <a:r>
              <a:rPr lang="en-GB" sz="2800" dirty="0" smtClean="0"/>
              <a:t>European Data Protection Supervisor</a:t>
            </a:r>
          </a:p>
          <a:p>
            <a:pPr marL="0" indent="0" fontAlgn="auto">
              <a:spcBef>
                <a:spcPts val="0"/>
              </a:spcBef>
              <a:spcAft>
                <a:spcPts val="0"/>
              </a:spcAft>
              <a:buNone/>
              <a:defRPr/>
            </a:pPr>
            <a:r>
              <a:rPr lang="en-GB" sz="2800" dirty="0"/>
              <a:t>	</a:t>
            </a:r>
            <a:r>
              <a:rPr lang="en-GB" sz="1800" dirty="0" smtClean="0"/>
              <a:t>Protects EU citizens’ personal data processed by EU</a:t>
            </a:r>
            <a:endParaRPr lang="en-GB" sz="1600" dirty="0" smtClean="0"/>
          </a:p>
          <a:p>
            <a:pPr fontAlgn="auto">
              <a:spcBef>
                <a:spcPts val="0"/>
              </a:spcBef>
              <a:spcAft>
                <a:spcPts val="0"/>
              </a:spcAft>
              <a:defRPr/>
            </a:pPr>
            <a:r>
              <a:rPr lang="en-GB" sz="2800" dirty="0" smtClean="0"/>
              <a:t>European Investment Bank</a:t>
            </a:r>
          </a:p>
          <a:p>
            <a:pPr marL="0" indent="0" fontAlgn="auto">
              <a:spcBef>
                <a:spcPts val="0"/>
              </a:spcBef>
              <a:spcAft>
                <a:spcPts val="0"/>
              </a:spcAft>
              <a:buNone/>
              <a:defRPr/>
            </a:pPr>
            <a:r>
              <a:rPr lang="en-GB" sz="2800" dirty="0"/>
              <a:t>	</a:t>
            </a:r>
            <a:r>
              <a:rPr lang="en-GB" sz="1800" dirty="0" smtClean="0"/>
              <a:t>Makes long-term finances available for EU-related projects</a:t>
            </a:r>
            <a:endParaRPr lang="en-GB" sz="2400" dirty="0"/>
          </a:p>
        </p:txBody>
      </p:sp>
      <p:sp>
        <p:nvSpPr>
          <p:cNvPr id="3" name="Slide Number Placeholder 2"/>
          <p:cNvSpPr>
            <a:spLocks noGrp="1"/>
          </p:cNvSpPr>
          <p:nvPr>
            <p:ph type="sldNum" sz="quarter" idx="10"/>
          </p:nvPr>
        </p:nvSpPr>
        <p:spPr/>
        <p:txBody>
          <a:bodyPr/>
          <a:lstStyle/>
          <a:p>
            <a:fld id="{ABD1B95A-B36B-234E-85EA-1A15AEA29890}" type="slidenum">
              <a:rPr lang="de-DE" altLang="en-US" smtClean="0"/>
              <a:pPr/>
              <a:t>26</a:t>
            </a:fld>
            <a:endParaRPr lang="de-DE" altLang="en-US" dirty="0"/>
          </a:p>
        </p:txBody>
      </p:sp>
      <p:sp>
        <p:nvSpPr>
          <p:cNvPr id="7" name="TextBox 6"/>
          <p:cNvSpPr txBox="1"/>
          <p:nvPr/>
        </p:nvSpPr>
        <p:spPr>
          <a:xfrm>
            <a:off x="953939" y="527154"/>
            <a:ext cx="7283747"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Other European Organisations</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20464958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Part 1 </a:t>
            </a:r>
            <a:r>
              <a:rPr lang="mr-IN" dirty="0"/>
              <a:t>–</a:t>
            </a:r>
            <a:r>
              <a:rPr lang="en-GB" dirty="0"/>
              <a:t> European Institutions</a:t>
            </a:r>
          </a:p>
        </p:txBody>
      </p:sp>
      <p:sp>
        <p:nvSpPr>
          <p:cNvPr id="5" name="Content Placeholder 4"/>
          <p:cNvSpPr>
            <a:spLocks noGrp="1"/>
          </p:cNvSpPr>
          <p:nvPr>
            <p:ph idx="1"/>
          </p:nvPr>
        </p:nvSpPr>
        <p:spPr>
          <a:xfrm>
            <a:off x="757238" y="1268760"/>
            <a:ext cx="7677150" cy="3600400"/>
          </a:xfrm>
        </p:spPr>
        <p:txBody>
          <a:bodyPr/>
          <a:lstStyle/>
          <a:p>
            <a:pPr fontAlgn="auto">
              <a:spcBef>
                <a:spcPts val="0"/>
              </a:spcBef>
              <a:spcAft>
                <a:spcPts val="0"/>
              </a:spcAft>
              <a:defRPr/>
            </a:pPr>
            <a:r>
              <a:rPr lang="en-GB" sz="2400" dirty="0" smtClean="0"/>
              <a:t>Specialised institutions situated in the EU Members States that offer information or advice to the EU institutions</a:t>
            </a:r>
          </a:p>
          <a:p>
            <a:pPr fontAlgn="auto">
              <a:spcBef>
                <a:spcPts val="0"/>
              </a:spcBef>
              <a:spcAft>
                <a:spcPts val="0"/>
              </a:spcAft>
              <a:defRPr/>
            </a:pPr>
            <a:r>
              <a:rPr lang="en-GB" sz="2400" dirty="0" smtClean="0"/>
              <a:t>Each institution has specific technical, scientific or managerial tasks</a:t>
            </a:r>
          </a:p>
          <a:p>
            <a:pPr fontAlgn="auto">
              <a:spcBef>
                <a:spcPts val="0"/>
              </a:spcBef>
              <a:spcAft>
                <a:spcPts val="0"/>
              </a:spcAft>
              <a:defRPr/>
            </a:pPr>
            <a:endParaRPr lang="en-GB" sz="2400" dirty="0"/>
          </a:p>
          <a:p>
            <a:pPr marL="0" indent="0" fontAlgn="auto">
              <a:spcBef>
                <a:spcPts val="0"/>
              </a:spcBef>
              <a:spcAft>
                <a:spcPts val="0"/>
              </a:spcAft>
              <a:buNone/>
              <a:defRPr/>
            </a:pPr>
            <a:r>
              <a:rPr lang="en-GB" sz="2400" b="1" dirty="0" smtClean="0"/>
              <a:t>Most important to EAHP:</a:t>
            </a:r>
          </a:p>
          <a:p>
            <a:pPr fontAlgn="auto">
              <a:spcBef>
                <a:spcPts val="0"/>
              </a:spcBef>
              <a:spcAft>
                <a:spcPts val="0"/>
              </a:spcAft>
              <a:defRPr/>
            </a:pPr>
            <a:r>
              <a:rPr lang="en-GB" sz="2400" dirty="0" smtClean="0"/>
              <a:t>European Medicines Agency (EMA)</a:t>
            </a:r>
          </a:p>
          <a:p>
            <a:pPr fontAlgn="auto">
              <a:spcBef>
                <a:spcPts val="0"/>
              </a:spcBef>
              <a:spcAft>
                <a:spcPts val="0"/>
              </a:spcAft>
              <a:defRPr/>
            </a:pPr>
            <a:r>
              <a:rPr lang="en-GB" sz="2400" dirty="0" smtClean="0"/>
              <a:t>European Centre for Disease Prevention and Control (ECDC)</a:t>
            </a:r>
          </a:p>
          <a:p>
            <a:pPr fontAlgn="auto">
              <a:spcBef>
                <a:spcPts val="0"/>
              </a:spcBef>
              <a:spcAft>
                <a:spcPts val="0"/>
              </a:spcAft>
              <a:defRPr/>
            </a:pPr>
            <a:r>
              <a:rPr lang="en-GB" sz="2400" dirty="0" smtClean="0"/>
              <a:t>Consumers, Health and Food Executive Agency (Chafea)</a:t>
            </a:r>
            <a:endParaRPr lang="en-GB" sz="2400" dirty="0"/>
          </a:p>
        </p:txBody>
      </p:sp>
      <p:sp>
        <p:nvSpPr>
          <p:cNvPr id="3" name="Slide Number Placeholder 2"/>
          <p:cNvSpPr>
            <a:spLocks noGrp="1"/>
          </p:cNvSpPr>
          <p:nvPr>
            <p:ph type="sldNum" sz="quarter" idx="10"/>
          </p:nvPr>
        </p:nvSpPr>
        <p:spPr/>
        <p:txBody>
          <a:bodyPr/>
          <a:lstStyle/>
          <a:p>
            <a:fld id="{ABD1B95A-B36B-234E-85EA-1A15AEA29890}" type="slidenum">
              <a:rPr lang="de-DE" altLang="en-US" smtClean="0"/>
              <a:pPr/>
              <a:t>27</a:t>
            </a:fld>
            <a:endParaRPr lang="de-DE" altLang="en-US" dirty="0"/>
          </a:p>
        </p:txBody>
      </p:sp>
      <p:sp>
        <p:nvSpPr>
          <p:cNvPr id="7" name="TextBox 6"/>
          <p:cNvSpPr txBox="1"/>
          <p:nvPr/>
        </p:nvSpPr>
        <p:spPr>
          <a:xfrm>
            <a:off x="953939" y="527154"/>
            <a:ext cx="7283747"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European Agencies</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12767032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Part 1 </a:t>
            </a:r>
            <a:r>
              <a:rPr lang="mr-IN" dirty="0"/>
              <a:t>–</a:t>
            </a:r>
            <a:r>
              <a:rPr lang="en-GB" dirty="0"/>
              <a:t> European Institutions</a:t>
            </a:r>
          </a:p>
        </p:txBody>
      </p:sp>
      <p:sp>
        <p:nvSpPr>
          <p:cNvPr id="5" name="Content Placeholder 4"/>
          <p:cNvSpPr>
            <a:spLocks noGrp="1"/>
          </p:cNvSpPr>
          <p:nvPr>
            <p:ph idx="1"/>
          </p:nvPr>
        </p:nvSpPr>
        <p:spPr>
          <a:xfrm>
            <a:off x="757238" y="1268760"/>
            <a:ext cx="7677150" cy="3600400"/>
          </a:xfrm>
        </p:spPr>
        <p:txBody>
          <a:bodyPr/>
          <a:lstStyle/>
          <a:p>
            <a:pPr marL="0" lvl="0" indent="0" fontAlgn="auto">
              <a:spcBef>
                <a:spcPts val="0"/>
              </a:spcBef>
              <a:spcAft>
                <a:spcPts val="0"/>
              </a:spcAft>
              <a:buNone/>
              <a:defRPr/>
            </a:pPr>
            <a:r>
              <a:rPr lang="en-GB" sz="1800" dirty="0" smtClean="0"/>
              <a:t>EMA’s </a:t>
            </a:r>
            <a:r>
              <a:rPr lang="en-GB" sz="1800" dirty="0"/>
              <a:t>main responsibility </a:t>
            </a:r>
            <a:r>
              <a:rPr lang="en-GB" sz="1800" dirty="0" smtClean="0"/>
              <a:t>is the </a:t>
            </a:r>
            <a:r>
              <a:rPr lang="en-GB" sz="1800" b="1" dirty="0"/>
              <a:t>protection and promotion of public and animal health</a:t>
            </a:r>
            <a:r>
              <a:rPr lang="en-GB" sz="1800" dirty="0"/>
              <a:t>, through the evaluation and supervision of medicines for human and veterinary </a:t>
            </a:r>
            <a:r>
              <a:rPr lang="en-GB" sz="1800" dirty="0" smtClean="0"/>
              <a:t>use. Since it’s establishment in 1995, it has </a:t>
            </a:r>
            <a:r>
              <a:rPr lang="en-GB" sz="1800" dirty="0"/>
              <a:t>taken on additional roles in areas such as pharmacovigilance &amp; clinical trial result </a:t>
            </a:r>
            <a:r>
              <a:rPr lang="en-GB" sz="1800" dirty="0" smtClean="0"/>
              <a:t>publication.</a:t>
            </a:r>
          </a:p>
          <a:p>
            <a:pPr marL="0" lvl="0" indent="0" fontAlgn="auto">
              <a:spcBef>
                <a:spcPts val="0"/>
              </a:spcBef>
              <a:spcAft>
                <a:spcPts val="0"/>
              </a:spcAft>
              <a:buNone/>
              <a:defRPr/>
            </a:pPr>
            <a:endParaRPr lang="en-GB" sz="1800" dirty="0"/>
          </a:p>
          <a:p>
            <a:pPr marL="0" lvl="0" indent="0" fontAlgn="auto">
              <a:spcBef>
                <a:spcPts val="0"/>
              </a:spcBef>
              <a:spcAft>
                <a:spcPts val="0"/>
              </a:spcAft>
              <a:buNone/>
              <a:defRPr/>
            </a:pPr>
            <a:r>
              <a:rPr lang="en-GB" sz="1800" dirty="0" smtClean="0"/>
              <a:t>Pharmaceutical companies can apply via a centralised procedure for marketing-authorisations. Once granted by the European Commission its valid in the entire EU, </a:t>
            </a:r>
            <a:r>
              <a:rPr lang="en-GB" sz="1800" dirty="0"/>
              <a:t>as well as in the European Economic Area (EEA) countries Iceland, Liechtenstein and Norway. </a:t>
            </a:r>
          </a:p>
          <a:p>
            <a:pPr marL="0" lvl="0" indent="0" fontAlgn="auto">
              <a:spcBef>
                <a:spcPts val="0"/>
              </a:spcBef>
              <a:spcAft>
                <a:spcPts val="0"/>
              </a:spcAft>
              <a:buNone/>
              <a:defRPr/>
            </a:pPr>
            <a:endParaRPr lang="en-GB" sz="1800" dirty="0"/>
          </a:p>
          <a:p>
            <a:pPr marL="0" lvl="0" indent="0" fontAlgn="auto">
              <a:spcBef>
                <a:spcPts val="0"/>
              </a:spcBef>
              <a:spcAft>
                <a:spcPts val="0"/>
              </a:spcAft>
              <a:buNone/>
              <a:defRPr/>
            </a:pPr>
            <a:r>
              <a:rPr lang="en-GB" sz="1800" dirty="0"/>
              <a:t>EAHP is a member of the EMA’s Healthcare Professional Working Party, and through this takes part in many ad hoc working groups </a:t>
            </a:r>
            <a:r>
              <a:rPr lang="en-GB" sz="1800" dirty="0" smtClean="0"/>
              <a:t>(e.g</a:t>
            </a:r>
            <a:r>
              <a:rPr lang="en-GB" sz="1800" dirty="0"/>
              <a:t>. trials; shortages)</a:t>
            </a:r>
          </a:p>
          <a:p>
            <a:pPr marL="0" marR="0" lvl="0" indent="0" defTabSz="914400" eaLnBrk="1" fontAlgn="auto" latinLnBrk="0" hangingPunct="1">
              <a:lnSpc>
                <a:spcPct val="100000"/>
              </a:lnSpc>
              <a:spcBef>
                <a:spcPts val="0"/>
              </a:spcBef>
              <a:spcAft>
                <a:spcPts val="0"/>
              </a:spcAft>
              <a:buClrTx/>
              <a:buSzTx/>
              <a:buFontTx/>
              <a:buNone/>
              <a:tabLst/>
              <a:defRPr/>
            </a:pPr>
            <a:endParaRPr lang="en-GB" sz="2400" dirty="0"/>
          </a:p>
        </p:txBody>
      </p:sp>
      <p:sp>
        <p:nvSpPr>
          <p:cNvPr id="3" name="Slide Number Placeholder 2"/>
          <p:cNvSpPr>
            <a:spLocks noGrp="1"/>
          </p:cNvSpPr>
          <p:nvPr>
            <p:ph type="sldNum" sz="quarter" idx="10"/>
          </p:nvPr>
        </p:nvSpPr>
        <p:spPr/>
        <p:txBody>
          <a:bodyPr/>
          <a:lstStyle/>
          <a:p>
            <a:fld id="{ABD1B95A-B36B-234E-85EA-1A15AEA29890}" type="slidenum">
              <a:rPr lang="de-DE" altLang="en-US" smtClean="0"/>
              <a:pPr/>
              <a:t>28</a:t>
            </a:fld>
            <a:endParaRPr lang="de-DE" altLang="en-US" dirty="0"/>
          </a:p>
        </p:txBody>
      </p:sp>
      <p:sp>
        <p:nvSpPr>
          <p:cNvPr id="7" name="TextBox 6"/>
          <p:cNvSpPr txBox="1"/>
          <p:nvPr/>
        </p:nvSpPr>
        <p:spPr>
          <a:xfrm>
            <a:off x="953939" y="527154"/>
            <a:ext cx="7283747"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European Medicines Agency (EMA)</a:t>
            </a:r>
            <a:endParaRPr lang="en-GB" dirty="0">
              <a:solidFill>
                <a:srgbClr val="69BE28"/>
              </a:solidFill>
              <a:latin typeface="Arial" charset="0"/>
              <a:ea typeface="Arial" charset="0"/>
              <a:cs typeface="Arial" charset="0"/>
            </a:endParaRPr>
          </a:p>
        </p:txBody>
      </p:sp>
      <p:pic>
        <p:nvPicPr>
          <p:cNvPr id="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4947347"/>
            <a:ext cx="2955925" cy="994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10403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Part 1 </a:t>
            </a:r>
            <a:r>
              <a:rPr lang="mr-IN" dirty="0"/>
              <a:t>–</a:t>
            </a:r>
            <a:r>
              <a:rPr lang="en-GB" dirty="0"/>
              <a:t> European Institutions</a:t>
            </a:r>
          </a:p>
        </p:txBody>
      </p:sp>
      <p:sp>
        <p:nvSpPr>
          <p:cNvPr id="5" name="Content Placeholder 4"/>
          <p:cNvSpPr>
            <a:spLocks noGrp="1"/>
          </p:cNvSpPr>
          <p:nvPr>
            <p:ph idx="1"/>
          </p:nvPr>
        </p:nvSpPr>
        <p:spPr>
          <a:xfrm>
            <a:off x="757238" y="1268760"/>
            <a:ext cx="7677150" cy="4248472"/>
          </a:xfrm>
        </p:spPr>
        <p:txBody>
          <a:bodyPr/>
          <a:lstStyle/>
          <a:p>
            <a:pPr fontAlgn="auto">
              <a:spcBef>
                <a:spcPts val="0"/>
              </a:spcBef>
              <a:spcAft>
                <a:spcPts val="0"/>
              </a:spcAft>
              <a:defRPr/>
            </a:pPr>
            <a:endParaRPr lang="en-GB" sz="2400" dirty="0"/>
          </a:p>
          <a:p>
            <a:pPr marL="0" indent="0" fontAlgn="auto">
              <a:spcBef>
                <a:spcPts val="0"/>
              </a:spcBef>
              <a:spcAft>
                <a:spcPts val="0"/>
              </a:spcAft>
              <a:buNone/>
              <a:defRPr/>
            </a:pPr>
            <a:r>
              <a:rPr lang="en-GB" sz="1800" dirty="0"/>
              <a:t>Established in 2005 as an EU agency aimed at strengthening Europe's defences against infectious </a:t>
            </a:r>
            <a:r>
              <a:rPr lang="en-GB" sz="1800" dirty="0" smtClean="0"/>
              <a:t>diseases. </a:t>
            </a:r>
            <a:r>
              <a:rPr lang="en-GB" sz="1800" dirty="0"/>
              <a:t>Its headquarters are in Stockholm. </a:t>
            </a:r>
          </a:p>
          <a:p>
            <a:pPr marL="0" indent="0" fontAlgn="auto">
              <a:spcBef>
                <a:spcPts val="0"/>
              </a:spcBef>
              <a:spcAft>
                <a:spcPts val="0"/>
              </a:spcAft>
              <a:buNone/>
              <a:defRPr/>
            </a:pPr>
            <a:endParaRPr lang="en-GB" sz="1800" dirty="0"/>
          </a:p>
          <a:p>
            <a:pPr marL="0" indent="0" fontAlgn="auto">
              <a:spcBef>
                <a:spcPts val="0"/>
              </a:spcBef>
              <a:spcAft>
                <a:spcPts val="0"/>
              </a:spcAft>
              <a:buNone/>
              <a:defRPr/>
            </a:pPr>
            <a:r>
              <a:rPr lang="en-GB" sz="1800" dirty="0"/>
              <a:t>ECDC works in partnership with national health protection bodies across Europe to strengthen and develop continent-wide disease surveillance and early warning systems (very limited advisory role in respect however</a:t>
            </a:r>
            <a:r>
              <a:rPr lang="en-GB" sz="1800" dirty="0" smtClean="0"/>
              <a:t>).</a:t>
            </a:r>
          </a:p>
          <a:p>
            <a:pPr marL="0" indent="0" fontAlgn="auto">
              <a:spcBef>
                <a:spcPts val="0"/>
              </a:spcBef>
              <a:spcAft>
                <a:spcPts val="0"/>
              </a:spcAft>
              <a:buNone/>
              <a:defRPr/>
            </a:pPr>
            <a:endParaRPr lang="en-GB" sz="1800" dirty="0"/>
          </a:p>
          <a:p>
            <a:pPr marL="0" indent="0" fontAlgn="auto">
              <a:spcBef>
                <a:spcPts val="0"/>
              </a:spcBef>
              <a:spcAft>
                <a:spcPts val="0"/>
              </a:spcAft>
              <a:buNone/>
              <a:defRPr/>
            </a:pPr>
            <a:r>
              <a:rPr lang="en-GB" sz="1800" dirty="0" smtClean="0"/>
              <a:t>In 2007 ECDC started to coordinate the European </a:t>
            </a:r>
            <a:r>
              <a:rPr lang="en-GB" sz="1800" dirty="0"/>
              <a:t>Antibiotic Awareness Day (</a:t>
            </a:r>
            <a:r>
              <a:rPr lang="en-GB" sz="1800" dirty="0" smtClean="0"/>
              <a:t>EAAD) an initiative through which EAHP </a:t>
            </a:r>
            <a:r>
              <a:rPr lang="en-GB" sz="1800" dirty="0"/>
              <a:t>is seeking to enhance its relations with </a:t>
            </a:r>
            <a:r>
              <a:rPr lang="en-GB" sz="1800" dirty="0" smtClean="0"/>
              <a:t>ECDC.</a:t>
            </a:r>
            <a:endParaRPr lang="en-GB" sz="1800" dirty="0"/>
          </a:p>
          <a:p>
            <a:pPr marL="0" indent="0" fontAlgn="auto">
              <a:spcBef>
                <a:spcPts val="0"/>
              </a:spcBef>
              <a:spcAft>
                <a:spcPts val="0"/>
              </a:spcAft>
              <a:buNone/>
              <a:defRPr/>
            </a:pPr>
            <a:endParaRPr lang="en-GB" sz="1800" dirty="0"/>
          </a:p>
        </p:txBody>
      </p:sp>
      <p:sp>
        <p:nvSpPr>
          <p:cNvPr id="3" name="Slide Number Placeholder 2"/>
          <p:cNvSpPr>
            <a:spLocks noGrp="1"/>
          </p:cNvSpPr>
          <p:nvPr>
            <p:ph type="sldNum" sz="quarter" idx="10"/>
          </p:nvPr>
        </p:nvSpPr>
        <p:spPr/>
        <p:txBody>
          <a:bodyPr/>
          <a:lstStyle/>
          <a:p>
            <a:fld id="{ABD1B95A-B36B-234E-85EA-1A15AEA29890}" type="slidenum">
              <a:rPr lang="de-DE" altLang="en-US" smtClean="0"/>
              <a:pPr/>
              <a:t>29</a:t>
            </a:fld>
            <a:endParaRPr lang="de-DE" altLang="en-US" dirty="0"/>
          </a:p>
        </p:txBody>
      </p:sp>
      <p:sp>
        <p:nvSpPr>
          <p:cNvPr id="7" name="TextBox 6"/>
          <p:cNvSpPr txBox="1"/>
          <p:nvPr/>
        </p:nvSpPr>
        <p:spPr>
          <a:xfrm>
            <a:off x="953939" y="527154"/>
            <a:ext cx="7283747" cy="954107"/>
          </a:xfrm>
          <a:prstGeom prst="rect">
            <a:avLst/>
          </a:prstGeom>
          <a:noFill/>
        </p:spPr>
        <p:txBody>
          <a:bodyPr wrap="square" rtlCol="0">
            <a:spAutoFit/>
          </a:bodyPr>
          <a:lstStyle/>
          <a:p>
            <a:r>
              <a:rPr lang="en-GB" dirty="0">
                <a:solidFill>
                  <a:srgbClr val="69BE28"/>
                </a:solidFill>
                <a:latin typeface="Arial" charset="0"/>
                <a:ea typeface="Arial" charset="0"/>
                <a:cs typeface="Arial" charset="0"/>
              </a:rPr>
              <a:t>European Centre for Disease Prevention and Control (ECDC)</a:t>
            </a:r>
          </a:p>
        </p:txBody>
      </p:sp>
      <p:pic>
        <p:nvPicPr>
          <p:cNvPr id="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4293096"/>
            <a:ext cx="1539372" cy="1367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8974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Part 1 </a:t>
            </a:r>
            <a:r>
              <a:rPr lang="mr-IN" dirty="0"/>
              <a:t>–</a:t>
            </a:r>
            <a:r>
              <a:rPr lang="en-GB" dirty="0"/>
              <a:t> European Institutions</a:t>
            </a:r>
          </a:p>
        </p:txBody>
      </p:sp>
      <p:sp>
        <p:nvSpPr>
          <p:cNvPr id="5" name="Content Placeholder 4"/>
          <p:cNvSpPr>
            <a:spLocks noGrp="1"/>
          </p:cNvSpPr>
          <p:nvPr>
            <p:ph idx="1"/>
          </p:nvPr>
        </p:nvSpPr>
        <p:spPr>
          <a:xfrm>
            <a:off x="757238" y="1268760"/>
            <a:ext cx="7677150" cy="4392488"/>
          </a:xfrm>
        </p:spPr>
        <p:txBody>
          <a:bodyPr/>
          <a:lstStyle/>
          <a:p>
            <a:pPr fontAlgn="auto">
              <a:spcBef>
                <a:spcPts val="0"/>
              </a:spcBef>
              <a:spcAft>
                <a:spcPts val="0"/>
              </a:spcAft>
              <a:defRPr/>
            </a:pPr>
            <a:endParaRPr lang="en-GB" sz="2400" dirty="0"/>
          </a:p>
          <a:p>
            <a:pPr marL="0" indent="0" fontAlgn="auto">
              <a:spcBef>
                <a:spcPts val="0"/>
              </a:spcBef>
              <a:spcAft>
                <a:spcPts val="0"/>
              </a:spcAft>
              <a:buNone/>
              <a:defRPr/>
            </a:pPr>
            <a:r>
              <a:rPr lang="en-GB" sz="2400" dirty="0" smtClean="0"/>
              <a:t>Chafea implements </a:t>
            </a:r>
            <a:r>
              <a:rPr lang="en-GB" sz="2400" dirty="0"/>
              <a:t>the EU Health </a:t>
            </a:r>
            <a:r>
              <a:rPr lang="en-GB" sz="2400" dirty="0" smtClean="0"/>
              <a:t>Programme which is </a:t>
            </a:r>
            <a:r>
              <a:rPr lang="en-GB" sz="2400" dirty="0"/>
              <a:t>the </a:t>
            </a:r>
            <a:r>
              <a:rPr lang="en-GB" sz="2400" b="1" dirty="0"/>
              <a:t>main instrument for enacting the EU’s Health Strategy</a:t>
            </a:r>
            <a:r>
              <a:rPr lang="en-GB" sz="2400" dirty="0"/>
              <a:t> (i.e. TFEU Article 168 activity</a:t>
            </a:r>
            <a:r>
              <a:rPr lang="en-GB" sz="2400" dirty="0" smtClean="0"/>
              <a:t>).</a:t>
            </a:r>
          </a:p>
          <a:p>
            <a:pPr marL="0" indent="0" fontAlgn="auto">
              <a:spcBef>
                <a:spcPts val="0"/>
              </a:spcBef>
              <a:spcAft>
                <a:spcPts val="0"/>
              </a:spcAft>
              <a:buNone/>
              <a:defRPr/>
            </a:pPr>
            <a:endParaRPr lang="en-GB" sz="2400" dirty="0"/>
          </a:p>
          <a:p>
            <a:pPr marL="0" indent="0" fontAlgn="auto">
              <a:spcBef>
                <a:spcPts val="0"/>
              </a:spcBef>
              <a:spcAft>
                <a:spcPts val="0"/>
              </a:spcAft>
              <a:buNone/>
              <a:defRPr/>
            </a:pPr>
            <a:r>
              <a:rPr lang="en-GB" sz="2400" dirty="0"/>
              <a:t>The Programme funds:</a:t>
            </a:r>
          </a:p>
          <a:p>
            <a:pPr marL="457200" indent="-457200" fontAlgn="auto">
              <a:spcBef>
                <a:spcPts val="0"/>
              </a:spcBef>
              <a:spcAft>
                <a:spcPts val="0"/>
              </a:spcAft>
              <a:buFont typeface="+mj-lt"/>
              <a:buAutoNum type="arabicPeriod"/>
              <a:defRPr/>
            </a:pPr>
            <a:r>
              <a:rPr lang="en-GB" sz="2400" dirty="0"/>
              <a:t>Specific projects (following a public </a:t>
            </a:r>
            <a:r>
              <a:rPr lang="en-GB" sz="2400" dirty="0" smtClean="0"/>
              <a:t>call)</a:t>
            </a:r>
          </a:p>
          <a:p>
            <a:pPr marL="457200" indent="-457200" fontAlgn="auto">
              <a:spcBef>
                <a:spcPts val="0"/>
              </a:spcBef>
              <a:spcAft>
                <a:spcPts val="0"/>
              </a:spcAft>
              <a:buFont typeface="+mj-lt"/>
              <a:buAutoNum type="arabicPeriod"/>
              <a:defRPr/>
            </a:pPr>
            <a:r>
              <a:rPr lang="en-GB" sz="2400" dirty="0" smtClean="0"/>
              <a:t>Operating </a:t>
            </a:r>
            <a:r>
              <a:rPr lang="en-GB" sz="2400" dirty="0"/>
              <a:t>grants (Small </a:t>
            </a:r>
            <a:r>
              <a:rPr lang="en-GB" sz="2400" dirty="0" smtClean="0"/>
              <a:t>pot)</a:t>
            </a:r>
          </a:p>
          <a:p>
            <a:pPr marL="457200" indent="-457200" fontAlgn="auto">
              <a:spcBef>
                <a:spcPts val="0"/>
              </a:spcBef>
              <a:spcAft>
                <a:spcPts val="0"/>
              </a:spcAft>
              <a:buFont typeface="+mj-lt"/>
              <a:buAutoNum type="arabicPeriod"/>
              <a:defRPr/>
            </a:pPr>
            <a:r>
              <a:rPr lang="en-GB" sz="2400" dirty="0" smtClean="0"/>
              <a:t>Joint </a:t>
            </a:r>
            <a:r>
              <a:rPr lang="en-GB" sz="2400" dirty="0"/>
              <a:t>Actions (led by Member State health authorities)</a:t>
            </a:r>
          </a:p>
          <a:p>
            <a:pPr marL="0" indent="0" fontAlgn="auto">
              <a:spcBef>
                <a:spcPts val="0"/>
              </a:spcBef>
              <a:spcAft>
                <a:spcPts val="0"/>
              </a:spcAft>
              <a:buNone/>
              <a:defRPr/>
            </a:pPr>
            <a:endParaRPr lang="en-GB" sz="2400" dirty="0"/>
          </a:p>
          <a:p>
            <a:pPr marL="0" indent="0" fontAlgn="auto">
              <a:spcBef>
                <a:spcPts val="0"/>
              </a:spcBef>
              <a:spcAft>
                <a:spcPts val="0"/>
              </a:spcAft>
              <a:buNone/>
              <a:defRPr/>
            </a:pPr>
            <a:endParaRPr lang="en-GB" sz="2400" dirty="0"/>
          </a:p>
        </p:txBody>
      </p:sp>
      <p:sp>
        <p:nvSpPr>
          <p:cNvPr id="3" name="Slide Number Placeholder 2"/>
          <p:cNvSpPr>
            <a:spLocks noGrp="1"/>
          </p:cNvSpPr>
          <p:nvPr>
            <p:ph type="sldNum" sz="quarter" idx="10"/>
          </p:nvPr>
        </p:nvSpPr>
        <p:spPr/>
        <p:txBody>
          <a:bodyPr/>
          <a:lstStyle/>
          <a:p>
            <a:fld id="{ABD1B95A-B36B-234E-85EA-1A15AEA29890}" type="slidenum">
              <a:rPr lang="de-DE" altLang="en-US" smtClean="0"/>
              <a:pPr/>
              <a:t>30</a:t>
            </a:fld>
            <a:endParaRPr lang="de-DE" altLang="en-US" dirty="0"/>
          </a:p>
        </p:txBody>
      </p:sp>
      <p:sp>
        <p:nvSpPr>
          <p:cNvPr id="7" name="TextBox 6"/>
          <p:cNvSpPr txBox="1"/>
          <p:nvPr/>
        </p:nvSpPr>
        <p:spPr>
          <a:xfrm>
            <a:off x="953939" y="527154"/>
            <a:ext cx="7283747" cy="954107"/>
          </a:xfrm>
          <a:prstGeom prst="rect">
            <a:avLst/>
          </a:prstGeom>
          <a:noFill/>
        </p:spPr>
        <p:txBody>
          <a:bodyPr wrap="square" rtlCol="0">
            <a:spAutoFit/>
          </a:bodyPr>
          <a:lstStyle/>
          <a:p>
            <a:r>
              <a:rPr lang="en-GB" dirty="0">
                <a:solidFill>
                  <a:srgbClr val="69BE28"/>
                </a:solidFill>
                <a:latin typeface="Arial" charset="0"/>
                <a:ea typeface="Arial" charset="0"/>
                <a:cs typeface="Arial" charset="0"/>
              </a:rPr>
              <a:t>Consumers, Health and Food Executive Agency (Chafea)</a:t>
            </a:r>
          </a:p>
        </p:txBody>
      </p:sp>
      <p:pic>
        <p:nvPicPr>
          <p:cNvPr id="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25464" y="4659388"/>
            <a:ext cx="1708924" cy="1003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71491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7D64AAB3-D7CB-4A4F-A160-1E19E0158AF9}" type="slidenum">
              <a:rPr lang="de-DE" altLang="x-none" sz="1200">
                <a:solidFill>
                  <a:srgbClr val="165788"/>
                </a:solidFill>
                <a:latin typeface="Arial" charset="0"/>
              </a:rPr>
              <a:pPr eaLnBrk="1" hangingPunct="1"/>
              <a:t>31</a:t>
            </a:fld>
            <a:endParaRPr lang="de-DE" altLang="x-none" sz="1200" dirty="0">
              <a:solidFill>
                <a:srgbClr val="165788"/>
              </a:solidFill>
              <a:latin typeface="Arial" charset="0"/>
            </a:endParaRPr>
          </a:p>
        </p:txBody>
      </p:sp>
      <p:sp>
        <p:nvSpPr>
          <p:cNvPr id="50179" name="TextBox 7"/>
          <p:cNvSpPr txBox="1">
            <a:spLocks noChangeArrowheads="1"/>
          </p:cNvSpPr>
          <p:nvPr/>
        </p:nvSpPr>
        <p:spPr bwMode="auto">
          <a:xfrm>
            <a:off x="219868" y="671317"/>
            <a:ext cx="8856663"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marL="342900" indent="-342900" eaLnBrk="1" hangingPunct="1">
              <a:buFont typeface="Arial" charset="0"/>
              <a:buChar char="•"/>
            </a:pPr>
            <a:endParaRPr lang="en-US" altLang="x-none" sz="2000" dirty="0">
              <a:solidFill>
                <a:srgbClr val="165788"/>
              </a:solidFill>
              <a:latin typeface="Arial"/>
              <a:ea typeface="ＭＳ Ｐゴシック" charset="-128"/>
              <a:cs typeface="Arial"/>
            </a:endParaRPr>
          </a:p>
          <a:p>
            <a:pPr eaLnBrk="1" hangingPunct="1"/>
            <a:r>
              <a:rPr lang="en-US" altLang="x-none" sz="2000" u="sng" dirty="0" smtClean="0">
                <a:solidFill>
                  <a:srgbClr val="165788"/>
                </a:solidFill>
                <a:latin typeface="Arial"/>
                <a:ea typeface="ＭＳ Ｐゴシック" charset="-128"/>
                <a:cs typeface="Arial"/>
              </a:rPr>
              <a:t>Role</a:t>
            </a:r>
            <a:r>
              <a:rPr lang="en-US" altLang="x-none" sz="2000" dirty="0" smtClean="0">
                <a:solidFill>
                  <a:srgbClr val="165788"/>
                </a:solidFill>
                <a:latin typeface="Arial"/>
                <a:ea typeface="ＭＳ Ｐゴシック" charset="-128"/>
                <a:cs typeface="Arial"/>
              </a:rPr>
              <a:t>: Permanent Representations (PermReps) function as “embassies” to the EU</a:t>
            </a:r>
          </a:p>
          <a:p>
            <a:pPr eaLnBrk="1" hangingPunct="1"/>
            <a:endParaRPr lang="en-US" altLang="x-none" sz="2000" dirty="0">
              <a:solidFill>
                <a:srgbClr val="165788"/>
              </a:solidFill>
              <a:latin typeface="Arial"/>
              <a:ea typeface="ＭＳ Ｐゴシック" charset="-128"/>
              <a:cs typeface="Arial"/>
            </a:endParaRPr>
          </a:p>
          <a:p>
            <a:pPr eaLnBrk="1" hangingPunct="1"/>
            <a:r>
              <a:rPr lang="en-US" altLang="x-none" sz="2000" u="sng" dirty="0" smtClean="0">
                <a:solidFill>
                  <a:srgbClr val="165788"/>
                </a:solidFill>
                <a:latin typeface="Arial"/>
                <a:ea typeface="ＭＳ Ｐゴシック" charset="-128"/>
                <a:cs typeface="Arial"/>
              </a:rPr>
              <a:t>Composition</a:t>
            </a:r>
            <a:r>
              <a:rPr lang="en-US" altLang="x-none" sz="2000" dirty="0" smtClean="0">
                <a:solidFill>
                  <a:srgbClr val="165788"/>
                </a:solidFill>
                <a:latin typeface="Arial"/>
                <a:ea typeface="ＭＳ Ｐゴシック" charset="-128"/>
                <a:cs typeface="Arial"/>
              </a:rPr>
              <a:t>: Staffed </a:t>
            </a:r>
            <a:r>
              <a:rPr lang="en-US" altLang="x-none" sz="2000" dirty="0">
                <a:solidFill>
                  <a:srgbClr val="165788"/>
                </a:solidFill>
                <a:latin typeface="Arial"/>
                <a:ea typeface="ＭＳ Ｐゴシック" charset="-128"/>
                <a:cs typeface="Arial"/>
              </a:rPr>
              <a:t>by civil servants from the member </a:t>
            </a:r>
            <a:r>
              <a:rPr lang="en-US" altLang="x-none" sz="2000" dirty="0" smtClean="0">
                <a:solidFill>
                  <a:srgbClr val="165788"/>
                </a:solidFill>
                <a:latin typeface="Arial"/>
                <a:ea typeface="ＭＳ Ｐゴシック" charset="-128"/>
                <a:cs typeface="Arial"/>
              </a:rPr>
              <a:t>states</a:t>
            </a:r>
          </a:p>
          <a:p>
            <a:pPr eaLnBrk="1" hangingPunct="1"/>
            <a:endParaRPr lang="en-US" altLang="x-none" sz="2000" dirty="0" smtClean="0">
              <a:solidFill>
                <a:srgbClr val="165788"/>
              </a:solidFill>
              <a:latin typeface="Arial"/>
              <a:ea typeface="ＭＳ Ｐゴシック" charset="-128"/>
              <a:cs typeface="Arial"/>
            </a:endParaRPr>
          </a:p>
          <a:p>
            <a:pPr eaLnBrk="1" hangingPunct="1"/>
            <a:r>
              <a:rPr lang="en-US" altLang="x-none" sz="2000" u="sng" dirty="0" smtClean="0">
                <a:solidFill>
                  <a:srgbClr val="165788"/>
                </a:solidFill>
                <a:latin typeface="Arial"/>
                <a:ea typeface="ＭＳ Ｐゴシック" charset="-128"/>
                <a:cs typeface="Arial"/>
              </a:rPr>
              <a:t>Actions</a:t>
            </a:r>
            <a:r>
              <a:rPr lang="en-US" altLang="x-none" sz="2000" dirty="0" smtClean="0">
                <a:solidFill>
                  <a:srgbClr val="165788"/>
                </a:solidFill>
                <a:latin typeface="Arial"/>
                <a:ea typeface="ＭＳ Ｐゴシック" charset="-128"/>
                <a:cs typeface="Arial"/>
              </a:rPr>
              <a:t>: represent </a:t>
            </a:r>
            <a:r>
              <a:rPr lang="en-US" altLang="x-none" sz="2000" dirty="0">
                <a:solidFill>
                  <a:srgbClr val="165788"/>
                </a:solidFill>
                <a:latin typeface="Arial"/>
                <a:ea typeface="ＭＳ Ｐゴシック" charset="-128"/>
                <a:cs typeface="Arial"/>
              </a:rPr>
              <a:t>and convey national interests in Council discussions.</a:t>
            </a:r>
          </a:p>
          <a:p>
            <a:pPr eaLnBrk="1" hangingPunct="1"/>
            <a:endParaRPr lang="en-US" altLang="x-none" sz="2000" dirty="0">
              <a:solidFill>
                <a:srgbClr val="165788"/>
              </a:solidFill>
              <a:latin typeface="Arial"/>
              <a:ea typeface="ＭＳ Ｐゴシック" charset="-128"/>
              <a:cs typeface="Arial"/>
            </a:endParaRPr>
          </a:p>
          <a:p>
            <a:pPr eaLnBrk="1" hangingPunct="1"/>
            <a:endParaRPr lang="en-US" altLang="x-none" sz="2000" dirty="0" smtClean="0">
              <a:solidFill>
                <a:srgbClr val="165788"/>
              </a:solidFill>
              <a:latin typeface="Arial"/>
              <a:ea typeface="ＭＳ Ｐゴシック" charset="-128"/>
              <a:cs typeface="Arial"/>
            </a:endParaRPr>
          </a:p>
          <a:p>
            <a:pPr eaLnBrk="1" hangingPunct="1"/>
            <a:r>
              <a:rPr lang="en-US" altLang="x-none" sz="2000" dirty="0" smtClean="0">
                <a:solidFill>
                  <a:srgbClr val="165788"/>
                </a:solidFill>
                <a:latin typeface="Arial"/>
                <a:ea typeface="ＭＳ Ｐゴシック" charset="-128"/>
                <a:cs typeface="Arial"/>
              </a:rPr>
              <a:t>Advocating positions </a:t>
            </a:r>
            <a:r>
              <a:rPr lang="en-US" altLang="x-none" sz="2000" dirty="0">
                <a:solidFill>
                  <a:srgbClr val="165788"/>
                </a:solidFill>
                <a:latin typeface="Arial"/>
                <a:ea typeface="ＭＳ Ｐゴシック" charset="-128"/>
                <a:cs typeface="Arial"/>
              </a:rPr>
              <a:t>to Permanent Representations </a:t>
            </a:r>
            <a:r>
              <a:rPr lang="en-US" altLang="x-none" sz="2000" dirty="0" smtClean="0">
                <a:solidFill>
                  <a:srgbClr val="165788"/>
                </a:solidFill>
                <a:latin typeface="Arial"/>
                <a:ea typeface="ＭＳ Ｐゴシック" charset="-128"/>
                <a:cs typeface="Arial"/>
              </a:rPr>
              <a:t>can be </a:t>
            </a:r>
            <a:r>
              <a:rPr lang="en-US" altLang="x-none" sz="2000" dirty="0">
                <a:solidFill>
                  <a:srgbClr val="165788"/>
                </a:solidFill>
                <a:latin typeface="Arial"/>
                <a:ea typeface="ＭＳ Ｐゴシック" charset="-128"/>
                <a:cs typeface="Arial"/>
              </a:rPr>
              <a:t>crucially important during the </a:t>
            </a:r>
            <a:r>
              <a:rPr lang="en-US" altLang="en-US" sz="2000" dirty="0">
                <a:solidFill>
                  <a:srgbClr val="165788"/>
                </a:solidFill>
                <a:latin typeface="Arial"/>
                <a:ea typeface="ＭＳ Ｐゴシック" charset="-128"/>
                <a:cs typeface="Arial"/>
              </a:rPr>
              <a:t>‘</a:t>
            </a:r>
            <a:r>
              <a:rPr lang="en-US" altLang="ja-JP" sz="2000" dirty="0">
                <a:solidFill>
                  <a:srgbClr val="165788"/>
                </a:solidFill>
                <a:latin typeface="Arial"/>
                <a:ea typeface="ＭＳ Ｐゴシック" charset="-128"/>
                <a:cs typeface="Arial"/>
              </a:rPr>
              <a:t>trilogue</a:t>
            </a:r>
            <a:r>
              <a:rPr lang="en-US" altLang="en-US" sz="2000" dirty="0">
                <a:solidFill>
                  <a:srgbClr val="165788"/>
                </a:solidFill>
                <a:latin typeface="Arial"/>
                <a:ea typeface="ＭＳ Ｐゴシック" charset="-128"/>
                <a:cs typeface="Arial"/>
              </a:rPr>
              <a:t>’</a:t>
            </a:r>
            <a:r>
              <a:rPr lang="en-US" altLang="ja-JP" sz="2000" dirty="0">
                <a:solidFill>
                  <a:srgbClr val="165788"/>
                </a:solidFill>
                <a:latin typeface="Arial"/>
                <a:ea typeface="ＭＳ Ｐゴシック" charset="-128"/>
                <a:cs typeface="Arial"/>
              </a:rPr>
              <a:t> process </a:t>
            </a:r>
            <a:r>
              <a:rPr lang="mr-IN" altLang="ja-JP" sz="2000" dirty="0" smtClean="0">
                <a:solidFill>
                  <a:srgbClr val="165788"/>
                </a:solidFill>
                <a:latin typeface="Arial"/>
                <a:ea typeface="ＭＳ Ｐゴシック" charset="-128"/>
                <a:cs typeface="Arial"/>
              </a:rPr>
              <a:t>–</a:t>
            </a:r>
            <a:r>
              <a:rPr lang="en-US" altLang="ja-JP" sz="2000" dirty="0" smtClean="0">
                <a:solidFill>
                  <a:srgbClr val="165788"/>
                </a:solidFill>
                <a:latin typeface="Arial"/>
                <a:ea typeface="ＭＳ Ｐゴシック" charset="-128"/>
                <a:cs typeface="Arial"/>
              </a:rPr>
              <a:t> which are the tripartite meetings between the Council, the European Parliament and the European Commission </a:t>
            </a:r>
            <a:endParaRPr lang="en-US" altLang="x-none" sz="2000" dirty="0">
              <a:latin typeface="Calibri" charset="0"/>
            </a:endParaRPr>
          </a:p>
        </p:txBody>
      </p:sp>
      <p:sp>
        <p:nvSpPr>
          <p:cNvPr id="3" name="Title 2"/>
          <p:cNvSpPr>
            <a:spLocks noGrp="1"/>
          </p:cNvSpPr>
          <p:nvPr>
            <p:ph type="title"/>
          </p:nvPr>
        </p:nvSpPr>
        <p:spPr/>
        <p:txBody>
          <a:bodyPr/>
          <a:lstStyle/>
          <a:p>
            <a:r>
              <a:rPr lang="en-GB" dirty="0"/>
              <a:t>Part 1 </a:t>
            </a:r>
            <a:r>
              <a:rPr lang="mr-IN" dirty="0"/>
              <a:t>–</a:t>
            </a:r>
            <a:r>
              <a:rPr lang="en-GB" dirty="0"/>
              <a:t> European Institutions</a:t>
            </a:r>
          </a:p>
        </p:txBody>
      </p:sp>
      <p:sp>
        <p:nvSpPr>
          <p:cNvPr id="9" name="TextBox 8"/>
          <p:cNvSpPr txBox="1"/>
          <p:nvPr/>
        </p:nvSpPr>
        <p:spPr>
          <a:xfrm>
            <a:off x="467544" y="146510"/>
            <a:ext cx="7283747"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Permanent Representations to the EU</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3007071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57238" y="1268760"/>
            <a:ext cx="7677150" cy="3600400"/>
          </a:xfrm>
        </p:spPr>
        <p:txBody>
          <a:bodyPr/>
          <a:lstStyle/>
          <a:p>
            <a:pPr fontAlgn="auto">
              <a:spcBef>
                <a:spcPts val="0"/>
              </a:spcBef>
              <a:spcAft>
                <a:spcPts val="0"/>
              </a:spcAft>
              <a:defRPr/>
            </a:pPr>
            <a:endParaRPr lang="en-GB" sz="2400" dirty="0"/>
          </a:p>
          <a:p>
            <a:pPr marL="0" indent="0" fontAlgn="auto">
              <a:spcBef>
                <a:spcPts val="0"/>
              </a:spcBef>
              <a:spcAft>
                <a:spcPts val="0"/>
              </a:spcAft>
              <a:buNone/>
              <a:defRPr/>
            </a:pPr>
            <a:r>
              <a:rPr lang="en-GB" sz="2400" dirty="0" smtClean="0"/>
              <a:t>Another institution relevant to EAHP which is </a:t>
            </a:r>
            <a:r>
              <a:rPr lang="en-GB" sz="2400" b="1" dirty="0" smtClean="0">
                <a:solidFill>
                  <a:srgbClr val="FF0000"/>
                </a:solidFill>
              </a:rPr>
              <a:t>not part </a:t>
            </a:r>
            <a:r>
              <a:rPr lang="en-GB" sz="2400" dirty="0" smtClean="0"/>
              <a:t>of the EU is the </a:t>
            </a:r>
            <a:r>
              <a:rPr lang="en-GB" sz="2400" b="1" dirty="0" smtClean="0"/>
              <a:t>Council of Europe</a:t>
            </a:r>
            <a:r>
              <a:rPr lang="en-GB" sz="2400" dirty="0"/>
              <a:t> </a:t>
            </a:r>
            <a:r>
              <a:rPr lang="en-GB" sz="2400" dirty="0" smtClean="0"/>
              <a:t>- an inter-governmental </a:t>
            </a:r>
            <a:r>
              <a:rPr lang="en-GB" sz="2400" dirty="0"/>
              <a:t>organisation of </a:t>
            </a:r>
            <a:r>
              <a:rPr lang="en-GB" sz="2400" dirty="0" smtClean="0"/>
              <a:t>47 European </a:t>
            </a:r>
            <a:r>
              <a:rPr lang="en-GB" sz="2400" dirty="0"/>
              <a:t>Member </a:t>
            </a:r>
            <a:r>
              <a:rPr lang="en-GB" sz="2400" dirty="0" smtClean="0"/>
              <a:t>States that is situated </a:t>
            </a:r>
            <a:r>
              <a:rPr lang="en-GB" sz="2400" dirty="0"/>
              <a:t>in Strasbourg</a:t>
            </a:r>
            <a:r>
              <a:rPr lang="en-GB" sz="2400" dirty="0" smtClean="0"/>
              <a:t>.</a:t>
            </a:r>
          </a:p>
          <a:p>
            <a:pPr marL="0" indent="0" fontAlgn="auto">
              <a:spcBef>
                <a:spcPts val="0"/>
              </a:spcBef>
              <a:spcAft>
                <a:spcPts val="0"/>
              </a:spcAft>
              <a:buNone/>
              <a:defRPr/>
            </a:pPr>
            <a:endParaRPr lang="en-GB" sz="2400" dirty="0" smtClean="0"/>
          </a:p>
          <a:p>
            <a:pPr marL="0" indent="0" fontAlgn="auto">
              <a:spcBef>
                <a:spcPts val="0"/>
              </a:spcBef>
              <a:spcAft>
                <a:spcPts val="0"/>
              </a:spcAft>
              <a:buNone/>
              <a:defRPr/>
            </a:pPr>
            <a:r>
              <a:rPr lang="en-GB" sz="2400" dirty="0" smtClean="0"/>
              <a:t>The European Directorate for the Quality of Medicines and Healthcare (EDQM) is the most interesting body with the Council of Europe for EAHP.</a:t>
            </a:r>
            <a:endParaRPr lang="en-GB" sz="2400" dirty="0"/>
          </a:p>
          <a:p>
            <a:pPr marL="0" indent="0" fontAlgn="auto">
              <a:spcBef>
                <a:spcPts val="0"/>
              </a:spcBef>
              <a:spcAft>
                <a:spcPts val="0"/>
              </a:spcAft>
              <a:buNone/>
              <a:defRPr/>
            </a:pPr>
            <a:endParaRPr lang="en-GB" sz="2400" dirty="0"/>
          </a:p>
          <a:p>
            <a:pPr marL="0" indent="0" fontAlgn="auto">
              <a:spcBef>
                <a:spcPts val="0"/>
              </a:spcBef>
              <a:spcAft>
                <a:spcPts val="0"/>
              </a:spcAft>
              <a:buNone/>
              <a:defRPr/>
            </a:pPr>
            <a:endParaRPr lang="en-GB" sz="2400" dirty="0"/>
          </a:p>
        </p:txBody>
      </p:sp>
      <p:sp>
        <p:nvSpPr>
          <p:cNvPr id="3" name="Slide Number Placeholder 2"/>
          <p:cNvSpPr>
            <a:spLocks noGrp="1"/>
          </p:cNvSpPr>
          <p:nvPr>
            <p:ph type="sldNum" sz="quarter" idx="10"/>
          </p:nvPr>
        </p:nvSpPr>
        <p:spPr/>
        <p:txBody>
          <a:bodyPr/>
          <a:lstStyle/>
          <a:p>
            <a:fld id="{ABD1B95A-B36B-234E-85EA-1A15AEA29890}" type="slidenum">
              <a:rPr lang="de-DE" altLang="en-US" smtClean="0"/>
              <a:pPr/>
              <a:t>32</a:t>
            </a:fld>
            <a:endParaRPr lang="de-DE" altLang="en-US" dirty="0"/>
          </a:p>
        </p:txBody>
      </p:sp>
      <p:sp>
        <p:nvSpPr>
          <p:cNvPr id="7" name="TextBox 6"/>
          <p:cNvSpPr txBox="1"/>
          <p:nvPr/>
        </p:nvSpPr>
        <p:spPr>
          <a:xfrm>
            <a:off x="953939" y="527154"/>
            <a:ext cx="7283747"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Other institutions</a:t>
            </a:r>
            <a:endParaRPr lang="en-GB" dirty="0">
              <a:solidFill>
                <a:srgbClr val="69BE28"/>
              </a:solidFill>
              <a:latin typeface="Arial" charset="0"/>
              <a:ea typeface="Arial" charset="0"/>
              <a:cs typeface="Arial" charset="0"/>
            </a:endParaRPr>
          </a:p>
        </p:txBody>
      </p:sp>
      <p:sp>
        <p:nvSpPr>
          <p:cNvPr id="6" name="Title 3"/>
          <p:cNvSpPr>
            <a:spLocks noGrp="1"/>
          </p:cNvSpPr>
          <p:nvPr>
            <p:ph type="title"/>
          </p:nvPr>
        </p:nvSpPr>
        <p:spPr/>
        <p:txBody>
          <a:bodyPr/>
          <a:lstStyle/>
          <a:p>
            <a:r>
              <a:rPr lang="en-GB" dirty="0"/>
              <a:t>Part 1 </a:t>
            </a:r>
            <a:r>
              <a:rPr lang="mr-IN" dirty="0"/>
              <a:t>–</a:t>
            </a:r>
            <a:r>
              <a:rPr lang="en-GB" dirty="0"/>
              <a:t> European Institutions</a:t>
            </a:r>
          </a:p>
        </p:txBody>
      </p:sp>
    </p:spTree>
    <p:extLst>
      <p:ext uri="{BB962C8B-B14F-4D97-AF65-F5344CB8AC3E}">
        <p14:creationId xmlns:p14="http://schemas.microsoft.com/office/powerpoint/2010/main" val="15645673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46782" y="1077957"/>
            <a:ext cx="8445698" cy="3600400"/>
          </a:xfrm>
        </p:spPr>
        <p:txBody>
          <a:bodyPr/>
          <a:lstStyle/>
          <a:p>
            <a:pPr fontAlgn="auto">
              <a:spcBef>
                <a:spcPts val="0"/>
              </a:spcBef>
              <a:spcAft>
                <a:spcPts val="0"/>
              </a:spcAft>
              <a:defRPr/>
            </a:pPr>
            <a:endParaRPr lang="en-GB" sz="2400" dirty="0"/>
          </a:p>
          <a:p>
            <a:pPr marL="0" indent="0" fontAlgn="auto">
              <a:spcBef>
                <a:spcPts val="0"/>
              </a:spcBef>
              <a:spcAft>
                <a:spcPts val="0"/>
              </a:spcAft>
              <a:buNone/>
              <a:defRPr/>
            </a:pPr>
            <a:r>
              <a:rPr lang="en-GB" sz="2400" dirty="0"/>
              <a:t>EDQM protects public health by: enabling the development, supporting the implementation, and monitoring the application of quality standards for safe medicines and their safe use, principally via its legally binding European Pharmacopoeia.</a:t>
            </a:r>
          </a:p>
          <a:p>
            <a:pPr marL="0" indent="0" fontAlgn="auto">
              <a:spcBef>
                <a:spcPts val="0"/>
              </a:spcBef>
              <a:spcAft>
                <a:spcPts val="0"/>
              </a:spcAft>
              <a:buNone/>
              <a:defRPr/>
            </a:pPr>
            <a:endParaRPr lang="en-GB" sz="2400" dirty="0"/>
          </a:p>
          <a:p>
            <a:pPr marL="0" indent="0" fontAlgn="auto">
              <a:spcBef>
                <a:spcPts val="0"/>
              </a:spcBef>
              <a:spcAft>
                <a:spcPts val="0"/>
              </a:spcAft>
              <a:buNone/>
              <a:defRPr/>
            </a:pPr>
            <a:r>
              <a:rPr lang="en-GB" sz="2400" dirty="0"/>
              <a:t>Also provides guidelines, reports and facilitates cooperation in its areas of interest. E.g. prospective E-tact system; 2007 medication safety report</a:t>
            </a:r>
          </a:p>
          <a:p>
            <a:pPr marL="0" indent="0" fontAlgn="auto">
              <a:spcBef>
                <a:spcPts val="0"/>
              </a:spcBef>
              <a:spcAft>
                <a:spcPts val="0"/>
              </a:spcAft>
              <a:buNone/>
              <a:defRPr/>
            </a:pPr>
            <a:endParaRPr lang="en-GB" sz="2400" dirty="0"/>
          </a:p>
          <a:p>
            <a:pPr marL="0" indent="0" fontAlgn="auto">
              <a:spcBef>
                <a:spcPts val="0"/>
              </a:spcBef>
              <a:spcAft>
                <a:spcPts val="0"/>
              </a:spcAft>
              <a:buNone/>
              <a:defRPr/>
            </a:pPr>
            <a:endParaRPr lang="en-GB" sz="2400" dirty="0"/>
          </a:p>
        </p:txBody>
      </p:sp>
      <p:sp>
        <p:nvSpPr>
          <p:cNvPr id="3" name="Slide Number Placeholder 2"/>
          <p:cNvSpPr>
            <a:spLocks noGrp="1"/>
          </p:cNvSpPr>
          <p:nvPr>
            <p:ph type="sldNum" sz="quarter" idx="10"/>
          </p:nvPr>
        </p:nvSpPr>
        <p:spPr/>
        <p:txBody>
          <a:bodyPr/>
          <a:lstStyle/>
          <a:p>
            <a:fld id="{ABD1B95A-B36B-234E-85EA-1A15AEA29890}" type="slidenum">
              <a:rPr lang="de-DE" altLang="en-US" smtClean="0"/>
              <a:pPr/>
              <a:t>33</a:t>
            </a:fld>
            <a:endParaRPr lang="de-DE" altLang="en-US" dirty="0"/>
          </a:p>
        </p:txBody>
      </p:sp>
      <p:sp>
        <p:nvSpPr>
          <p:cNvPr id="7" name="TextBox 6"/>
          <p:cNvSpPr txBox="1"/>
          <p:nvPr/>
        </p:nvSpPr>
        <p:spPr>
          <a:xfrm>
            <a:off x="953939" y="527154"/>
            <a:ext cx="7283747"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Other institutions - EDQM</a:t>
            </a:r>
            <a:endParaRPr lang="en-GB" dirty="0">
              <a:solidFill>
                <a:srgbClr val="69BE28"/>
              </a:solidFill>
              <a:latin typeface="Arial" charset="0"/>
              <a:ea typeface="Arial" charset="0"/>
              <a:cs typeface="Arial" charset="0"/>
            </a:endParaRPr>
          </a:p>
        </p:txBody>
      </p:sp>
      <p:pic>
        <p:nvPicPr>
          <p:cNvPr id="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4432250"/>
            <a:ext cx="1583779" cy="1583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3"/>
          <p:cNvSpPr>
            <a:spLocks noGrp="1"/>
          </p:cNvSpPr>
          <p:nvPr>
            <p:ph type="title"/>
          </p:nvPr>
        </p:nvSpPr>
        <p:spPr/>
        <p:txBody>
          <a:bodyPr/>
          <a:lstStyle/>
          <a:p>
            <a:r>
              <a:rPr lang="en-GB" dirty="0"/>
              <a:t>Part 1 </a:t>
            </a:r>
            <a:r>
              <a:rPr lang="mr-IN" dirty="0"/>
              <a:t>–</a:t>
            </a:r>
            <a:r>
              <a:rPr lang="en-GB" dirty="0"/>
              <a:t> European Institutions</a:t>
            </a:r>
          </a:p>
        </p:txBody>
      </p:sp>
    </p:spTree>
    <p:extLst>
      <p:ext uri="{BB962C8B-B14F-4D97-AF65-F5344CB8AC3E}">
        <p14:creationId xmlns:p14="http://schemas.microsoft.com/office/powerpoint/2010/main" val="384852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50B67530-108F-3D4F-8A50-17873D541FB2}" type="slidenum">
              <a:rPr lang="de-DE" altLang="x-none" sz="1200">
                <a:solidFill>
                  <a:srgbClr val="165788"/>
                </a:solidFill>
                <a:latin typeface="Arial" charset="0"/>
              </a:rPr>
              <a:pPr eaLnBrk="1" hangingPunct="1"/>
              <a:t>34</a:t>
            </a:fld>
            <a:endParaRPr lang="de-DE" altLang="x-none" sz="1200" dirty="0">
              <a:solidFill>
                <a:srgbClr val="165788"/>
              </a:solidFill>
              <a:latin typeface="Arial" charset="0"/>
            </a:endParaRPr>
          </a:p>
        </p:txBody>
      </p:sp>
      <p:pic>
        <p:nvPicPr>
          <p:cNvPr id="41988" name="Picture 5" descr="Screen Shot 2015-09-13 at 13.02.49.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 y="2878157"/>
            <a:ext cx="9144000"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GB" dirty="0"/>
              <a:t>Part 1 </a:t>
            </a:r>
            <a:r>
              <a:rPr lang="mr-IN" dirty="0"/>
              <a:t>–</a:t>
            </a:r>
            <a:r>
              <a:rPr lang="en-GB" dirty="0"/>
              <a:t> European Institutions</a:t>
            </a:r>
          </a:p>
        </p:txBody>
      </p:sp>
      <p:sp>
        <p:nvSpPr>
          <p:cNvPr id="11" name="TextBox 10"/>
          <p:cNvSpPr txBox="1"/>
          <p:nvPr/>
        </p:nvSpPr>
        <p:spPr>
          <a:xfrm>
            <a:off x="953939" y="527154"/>
            <a:ext cx="7283747"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Legal actions by the European Union</a:t>
            </a:r>
            <a:endParaRPr lang="en-GB" dirty="0">
              <a:solidFill>
                <a:srgbClr val="69BE28"/>
              </a:solidFill>
              <a:latin typeface="Arial" charset="0"/>
              <a:ea typeface="Arial" charset="0"/>
              <a:cs typeface="Arial" charset="0"/>
            </a:endParaRPr>
          </a:p>
        </p:txBody>
      </p:sp>
      <p:sp>
        <p:nvSpPr>
          <p:cNvPr id="12" name="Content Placeholder 4"/>
          <p:cNvSpPr txBox="1">
            <a:spLocks/>
          </p:cNvSpPr>
          <p:nvPr/>
        </p:nvSpPr>
        <p:spPr>
          <a:xfrm>
            <a:off x="446782" y="1077957"/>
            <a:ext cx="8445698" cy="3600400"/>
          </a:xfrm>
          <a:prstGeom prst="rect">
            <a:avLst/>
          </a:prstGeom>
        </p:spPr>
        <p:txBody>
          <a:bodyPr/>
          <a:lstStyle>
            <a:lvl1pPr marL="342900" indent="-342900" algn="l" rtl="0" eaLnBrk="1" fontAlgn="base" hangingPunct="1">
              <a:spcBef>
                <a:spcPct val="20000"/>
              </a:spcBef>
              <a:spcAft>
                <a:spcPct val="0"/>
              </a:spcAft>
              <a:buChar char="•"/>
              <a:defRPr sz="2600">
                <a:solidFill>
                  <a:srgbClr val="165788"/>
                </a:solidFill>
                <a:latin typeface="Arial"/>
                <a:ea typeface="ＭＳ Ｐゴシック" charset="-128"/>
                <a:cs typeface="Arial"/>
              </a:defRPr>
            </a:lvl1pPr>
            <a:lvl2pPr marL="828675" indent="-285750" algn="l" rtl="0" eaLnBrk="1" fontAlgn="base" hangingPunct="1">
              <a:spcBef>
                <a:spcPct val="20000"/>
              </a:spcBef>
              <a:spcAft>
                <a:spcPct val="0"/>
              </a:spcAft>
              <a:buChar char="–"/>
              <a:defRPr sz="2800">
                <a:solidFill>
                  <a:schemeClr val="tx1"/>
                </a:solidFill>
                <a:latin typeface="DIN-Regular" pitchFamily="2" charset="0"/>
                <a:ea typeface="ＭＳ Ｐゴシック" charset="-128"/>
              </a:defRPr>
            </a:lvl2pPr>
            <a:lvl3pPr marL="1236663" indent="-228600" algn="l" rtl="0" eaLnBrk="1" fontAlgn="base" hangingPunct="1">
              <a:spcBef>
                <a:spcPct val="20000"/>
              </a:spcBef>
              <a:spcAft>
                <a:spcPct val="0"/>
              </a:spcAft>
              <a:buChar char="•"/>
              <a:defRPr sz="2400">
                <a:solidFill>
                  <a:schemeClr val="tx1"/>
                </a:solidFill>
                <a:latin typeface="DIN_euro" pitchFamily="2" charset="0"/>
                <a:ea typeface="ＭＳ Ｐゴシック" charset="-128"/>
              </a:defRPr>
            </a:lvl3pPr>
            <a:lvl4pPr marL="1644650" indent="-228600" algn="l" rtl="0" eaLnBrk="1" fontAlgn="base" hangingPunct="1">
              <a:spcBef>
                <a:spcPct val="20000"/>
              </a:spcBef>
              <a:spcAft>
                <a:spcPct val="0"/>
              </a:spcAft>
              <a:buChar char="–"/>
              <a:defRPr sz="2000">
                <a:solidFill>
                  <a:schemeClr val="tx1"/>
                </a:solidFill>
                <a:latin typeface="DIN_euro" pitchFamily="2" charset="0"/>
                <a:ea typeface="ＭＳ Ｐゴシック" charset="-128"/>
              </a:defRPr>
            </a:lvl4pPr>
            <a:lvl5pPr marL="2057400" indent="-228600" algn="l" rtl="0" eaLnBrk="1" fontAlgn="base" hangingPunct="1">
              <a:spcBef>
                <a:spcPct val="20000"/>
              </a:spcBef>
              <a:spcAft>
                <a:spcPct val="0"/>
              </a:spcAft>
              <a:buChar char="»"/>
              <a:defRPr sz="2000">
                <a:solidFill>
                  <a:schemeClr val="tx1"/>
                </a:solidFill>
                <a:latin typeface="DIN_euro" pitchFamily="2" charset="0"/>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DIN_euro" pitchFamily="2" charset="0"/>
                <a:ea typeface="ＭＳ Ｐゴシック" charset="-128"/>
              </a:defRPr>
            </a:lvl9pPr>
          </a:lstStyle>
          <a:p>
            <a:pPr fontAlgn="auto">
              <a:spcBef>
                <a:spcPts val="0"/>
              </a:spcBef>
              <a:spcAft>
                <a:spcPts val="0"/>
              </a:spcAft>
              <a:defRPr/>
            </a:pPr>
            <a:endParaRPr lang="en-GB" sz="2400" kern="0" dirty="0" smtClean="0"/>
          </a:p>
          <a:p>
            <a:pPr marL="0" indent="0" fontAlgn="auto">
              <a:spcBef>
                <a:spcPts val="0"/>
              </a:spcBef>
              <a:spcAft>
                <a:spcPts val="0"/>
              </a:spcAft>
              <a:buFontTx/>
              <a:buNone/>
              <a:defRPr/>
            </a:pPr>
            <a:r>
              <a:rPr lang="en-GB" sz="2400" kern="0" dirty="0" smtClean="0"/>
              <a:t>In accordance with Article 288 TFEU the EU can take different legal actions provided that it has the competency to act.</a:t>
            </a:r>
          </a:p>
          <a:p>
            <a:pPr marL="0" indent="0" fontAlgn="auto">
              <a:spcBef>
                <a:spcPts val="0"/>
              </a:spcBef>
              <a:spcAft>
                <a:spcPts val="0"/>
              </a:spcAft>
              <a:buFontTx/>
              <a:buNone/>
              <a:defRPr/>
            </a:pPr>
            <a:endParaRPr lang="en-GB" sz="2400" kern="0" dirty="0" smtClean="0"/>
          </a:p>
          <a:p>
            <a:pPr marL="0" indent="0" fontAlgn="auto">
              <a:spcBef>
                <a:spcPts val="0"/>
              </a:spcBef>
              <a:spcAft>
                <a:spcPts val="0"/>
              </a:spcAft>
              <a:buFontTx/>
              <a:buNone/>
              <a:defRPr/>
            </a:pPr>
            <a:endParaRPr lang="en-GB" sz="2400" kern="0" dirty="0"/>
          </a:p>
        </p:txBody>
      </p:sp>
    </p:spTree>
    <p:extLst>
      <p:ext uri="{BB962C8B-B14F-4D97-AF65-F5344CB8AC3E}">
        <p14:creationId xmlns:p14="http://schemas.microsoft.com/office/powerpoint/2010/main" val="21416260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0ADA7984-DCCE-0744-AD62-A3347D01215D}" type="slidenum">
              <a:rPr lang="de-DE" altLang="x-none" sz="1200">
                <a:solidFill>
                  <a:srgbClr val="165788"/>
                </a:solidFill>
                <a:latin typeface="Arial" charset="0"/>
              </a:rPr>
              <a:pPr eaLnBrk="1" hangingPunct="1"/>
              <a:t>35</a:t>
            </a:fld>
            <a:endParaRPr lang="de-DE" altLang="x-none" sz="1200" dirty="0">
              <a:solidFill>
                <a:srgbClr val="165788"/>
              </a:solidFill>
              <a:latin typeface="Arial" charset="0"/>
            </a:endParaRPr>
          </a:p>
        </p:txBody>
      </p:sp>
      <p:sp>
        <p:nvSpPr>
          <p:cNvPr id="36867" name="TextBox 3"/>
          <p:cNvSpPr txBox="1">
            <a:spLocks noChangeArrowheads="1"/>
          </p:cNvSpPr>
          <p:nvPr/>
        </p:nvSpPr>
        <p:spPr bwMode="auto">
          <a:xfrm>
            <a:off x="468313" y="692150"/>
            <a:ext cx="7920037" cy="28622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r>
              <a:rPr lang="en-US" altLang="x-none" sz="2000" dirty="0">
                <a:latin typeface="Calibri" charset="0"/>
              </a:rPr>
              <a:t>The European Union is based on the rule of law.</a:t>
            </a:r>
            <a:r>
              <a:rPr lang="en-US" altLang="x-none" sz="2000" b="1" dirty="0">
                <a:latin typeface="Calibri" charset="0"/>
              </a:rPr>
              <a:t> If a policy area is not cited in a treaty, the Commission cannot propose a law in that area.</a:t>
            </a:r>
          </a:p>
          <a:p>
            <a:pPr eaLnBrk="1" hangingPunct="1"/>
            <a:endParaRPr lang="en-US" altLang="x-none" sz="2000" b="1" dirty="0">
              <a:latin typeface="Calibri" charset="0"/>
            </a:endParaRPr>
          </a:p>
          <a:p>
            <a:pPr eaLnBrk="1" hangingPunct="1"/>
            <a:r>
              <a:rPr lang="en-US" altLang="x-none" sz="2000" dirty="0">
                <a:latin typeface="Calibri" charset="0"/>
              </a:rPr>
              <a:t>Article 3 of TFEU sets out where the EU has </a:t>
            </a:r>
            <a:r>
              <a:rPr lang="en-US" altLang="en-US" sz="2000" b="1" u="sng" dirty="0">
                <a:latin typeface="Calibri" charset="0"/>
              </a:rPr>
              <a:t>“</a:t>
            </a:r>
            <a:r>
              <a:rPr lang="en-US" altLang="x-none" sz="2000" b="1" u="sng" dirty="0">
                <a:latin typeface="Calibri" charset="0"/>
              </a:rPr>
              <a:t>exclusive competence</a:t>
            </a:r>
            <a:r>
              <a:rPr lang="en-US" altLang="en-US" sz="2000" b="1" u="sng" dirty="0">
                <a:latin typeface="Calibri" charset="0"/>
              </a:rPr>
              <a:t>”</a:t>
            </a:r>
            <a:r>
              <a:rPr lang="en-US" altLang="x-none" sz="2000" b="1" u="sng" dirty="0">
                <a:latin typeface="Calibri" charset="0"/>
              </a:rPr>
              <a:t> </a:t>
            </a:r>
            <a:r>
              <a:rPr lang="en-US" altLang="x-none" sz="2000" dirty="0">
                <a:latin typeface="Calibri" charset="0"/>
              </a:rPr>
              <a:t>i.e. the EU alone is able to legislate and adopt binding acts in these fields.</a:t>
            </a:r>
          </a:p>
          <a:p>
            <a:pPr eaLnBrk="1" hangingPunct="1"/>
            <a:endParaRPr lang="en-US" altLang="x-none" sz="2000" b="1" u="sng" dirty="0">
              <a:latin typeface="Calibri" charset="0"/>
            </a:endParaRPr>
          </a:p>
          <a:p>
            <a:pPr eaLnBrk="1" hangingPunct="1"/>
            <a:endParaRPr lang="en-US" altLang="x-none" sz="2000" dirty="0">
              <a:latin typeface="Calibri" charset="0"/>
            </a:endParaRPr>
          </a:p>
          <a:p>
            <a:pPr eaLnBrk="1" hangingPunct="1"/>
            <a:endParaRPr lang="en-US" altLang="x-none" sz="2000" dirty="0">
              <a:latin typeface="Calibri" charset="0"/>
            </a:endParaRPr>
          </a:p>
          <a:p>
            <a:pPr eaLnBrk="1" hangingPunct="1"/>
            <a:r>
              <a:rPr lang="en-US" altLang="x-none" sz="2000" dirty="0">
                <a:latin typeface="Calibri" charset="0"/>
              </a:rPr>
              <a:t> </a:t>
            </a:r>
            <a:endParaRPr lang="en-US" altLang="x-none" dirty="0"/>
          </a:p>
        </p:txBody>
      </p:sp>
      <p:pic>
        <p:nvPicPr>
          <p:cNvPr id="36868" name="Picture 15" descr="Screen Shot 2015-09-12 at 15.02.39.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2509838"/>
            <a:ext cx="8618537" cy="329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492894" y="165755"/>
            <a:ext cx="8057381"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Competencies within the TFEU</a:t>
            </a:r>
            <a:endParaRPr lang="en-GB" dirty="0">
              <a:solidFill>
                <a:srgbClr val="69BE28"/>
              </a:solidFill>
              <a:latin typeface="Arial" charset="0"/>
              <a:ea typeface="Arial" charset="0"/>
              <a:cs typeface="Arial" charset="0"/>
            </a:endParaRPr>
          </a:p>
        </p:txBody>
      </p:sp>
      <p:sp>
        <p:nvSpPr>
          <p:cNvPr id="8" name="Title 3"/>
          <p:cNvSpPr>
            <a:spLocks noGrp="1"/>
          </p:cNvSpPr>
          <p:nvPr>
            <p:ph type="title"/>
          </p:nvPr>
        </p:nvSpPr>
        <p:spPr/>
        <p:txBody>
          <a:bodyPr/>
          <a:lstStyle/>
          <a:p>
            <a:r>
              <a:rPr lang="en-GB" dirty="0"/>
              <a:t>Part 1 </a:t>
            </a:r>
            <a:r>
              <a:rPr lang="mr-IN" dirty="0"/>
              <a:t>–</a:t>
            </a:r>
            <a:r>
              <a:rPr lang="en-GB" dirty="0"/>
              <a:t> European Institutions</a:t>
            </a:r>
          </a:p>
        </p:txBody>
      </p:sp>
    </p:spTree>
    <p:extLst>
      <p:ext uri="{BB962C8B-B14F-4D97-AF65-F5344CB8AC3E}">
        <p14:creationId xmlns:p14="http://schemas.microsoft.com/office/powerpoint/2010/main" val="7919787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08BB2E43-6197-7A41-BECB-27DA9EBCC77F}" type="slidenum">
              <a:rPr lang="de-DE" altLang="x-none" sz="1200">
                <a:solidFill>
                  <a:srgbClr val="165788"/>
                </a:solidFill>
                <a:latin typeface="Arial" charset="0"/>
              </a:rPr>
              <a:pPr eaLnBrk="1" hangingPunct="1"/>
              <a:t>36</a:t>
            </a:fld>
            <a:endParaRPr lang="de-DE" altLang="x-none" sz="1200" dirty="0">
              <a:solidFill>
                <a:srgbClr val="165788"/>
              </a:solidFill>
              <a:latin typeface="Arial" charset="0"/>
            </a:endParaRPr>
          </a:p>
        </p:txBody>
      </p:sp>
      <p:sp>
        <p:nvSpPr>
          <p:cNvPr id="37891" name="TextBox 3"/>
          <p:cNvSpPr txBox="1">
            <a:spLocks noChangeArrowheads="1"/>
          </p:cNvSpPr>
          <p:nvPr/>
        </p:nvSpPr>
        <p:spPr bwMode="auto">
          <a:xfrm>
            <a:off x="179388" y="620713"/>
            <a:ext cx="8713787" cy="1323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r>
              <a:rPr lang="en-GB" altLang="x-none" sz="2000" dirty="0" smtClean="0">
                <a:solidFill>
                  <a:srgbClr val="165788"/>
                </a:solidFill>
                <a:latin typeface="Calibri" charset="0"/>
              </a:rPr>
              <a:t>Article 4 of TFEU sets out where the EU has </a:t>
            </a:r>
            <a:r>
              <a:rPr lang="en-GB" altLang="en-US" sz="2000" b="1" u="sng" dirty="0" smtClean="0">
                <a:solidFill>
                  <a:srgbClr val="165788"/>
                </a:solidFill>
                <a:latin typeface="Calibri" charset="0"/>
              </a:rPr>
              <a:t>“</a:t>
            </a:r>
            <a:r>
              <a:rPr lang="en-GB" altLang="x-none" sz="2000" b="1" u="sng" dirty="0" smtClean="0">
                <a:solidFill>
                  <a:srgbClr val="165788"/>
                </a:solidFill>
                <a:latin typeface="Calibri" charset="0"/>
              </a:rPr>
              <a:t>shared competence</a:t>
            </a:r>
            <a:r>
              <a:rPr lang="en-GB" altLang="en-US" sz="2000" b="1" u="sng" dirty="0" smtClean="0">
                <a:solidFill>
                  <a:srgbClr val="165788"/>
                </a:solidFill>
                <a:latin typeface="Calibri" charset="0"/>
              </a:rPr>
              <a:t>”</a:t>
            </a:r>
            <a:r>
              <a:rPr lang="en-GB" altLang="x-none" sz="2000" b="1" u="sng" dirty="0" smtClean="0">
                <a:solidFill>
                  <a:srgbClr val="165788"/>
                </a:solidFill>
                <a:latin typeface="Calibri" charset="0"/>
              </a:rPr>
              <a:t> </a:t>
            </a:r>
            <a:r>
              <a:rPr lang="en-GB" altLang="x-none" sz="2000" dirty="0" smtClean="0">
                <a:solidFill>
                  <a:srgbClr val="165788"/>
                </a:solidFill>
                <a:latin typeface="Calibri" charset="0"/>
              </a:rPr>
              <a:t>i.e. the EU and Member States are authorised to adopt binding acts in these fields. However, Member States may exercise their competence only in so far as the EU has not exercised, or has decided not to exercise, its own competence.</a:t>
            </a:r>
            <a:endParaRPr lang="en-GB" altLang="x-none" sz="2000" dirty="0">
              <a:solidFill>
                <a:srgbClr val="165788"/>
              </a:solidFill>
              <a:latin typeface="Calibri" charset="0"/>
            </a:endParaRPr>
          </a:p>
        </p:txBody>
      </p:sp>
      <p:pic>
        <p:nvPicPr>
          <p:cNvPr id="37892" name="Picture 4" descr="Screen Shot 2015-09-12 at 15.08.56.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962150"/>
            <a:ext cx="8293100" cy="487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Oval 6"/>
          <p:cNvSpPr>
            <a:spLocks noChangeArrowheads="1"/>
          </p:cNvSpPr>
          <p:nvPr/>
        </p:nvSpPr>
        <p:spPr bwMode="auto">
          <a:xfrm>
            <a:off x="107950" y="2997200"/>
            <a:ext cx="2016125" cy="287338"/>
          </a:xfrm>
          <a:prstGeom prst="ellipse">
            <a:avLst/>
          </a:prstGeom>
          <a:noFill/>
          <a:ln w="349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spcBef>
                <a:spcPct val="20000"/>
              </a:spcBef>
            </a:pPr>
            <a:endParaRPr lang="en-US" altLang="x-none" dirty="0"/>
          </a:p>
        </p:txBody>
      </p:sp>
      <p:sp>
        <p:nvSpPr>
          <p:cNvPr id="37894" name="Oval 7"/>
          <p:cNvSpPr>
            <a:spLocks noChangeArrowheads="1"/>
          </p:cNvSpPr>
          <p:nvPr/>
        </p:nvSpPr>
        <p:spPr bwMode="auto">
          <a:xfrm>
            <a:off x="23813" y="5876925"/>
            <a:ext cx="6335712" cy="360363"/>
          </a:xfrm>
          <a:prstGeom prst="ellipse">
            <a:avLst/>
          </a:prstGeom>
          <a:noFill/>
          <a:ln w="349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spcBef>
                <a:spcPct val="20000"/>
              </a:spcBef>
            </a:pPr>
            <a:endParaRPr lang="en-US" altLang="x-none" dirty="0"/>
          </a:p>
        </p:txBody>
      </p:sp>
      <p:sp>
        <p:nvSpPr>
          <p:cNvPr id="9" name="TextBox 8"/>
          <p:cNvSpPr txBox="1"/>
          <p:nvPr/>
        </p:nvSpPr>
        <p:spPr>
          <a:xfrm>
            <a:off x="492894" y="165755"/>
            <a:ext cx="8057381"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Competencies within the TFEU</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6830894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364E60CF-80F4-E049-A7CC-92EEDFA29881}" type="slidenum">
              <a:rPr lang="de-DE" altLang="x-none" sz="1200">
                <a:solidFill>
                  <a:srgbClr val="165788"/>
                </a:solidFill>
                <a:latin typeface="Arial" charset="0"/>
              </a:rPr>
              <a:pPr eaLnBrk="1" hangingPunct="1"/>
              <a:t>37</a:t>
            </a:fld>
            <a:endParaRPr lang="de-DE" altLang="x-none" sz="1200" dirty="0">
              <a:solidFill>
                <a:srgbClr val="165788"/>
              </a:solidFill>
              <a:latin typeface="Arial" charset="0"/>
            </a:endParaRPr>
          </a:p>
        </p:txBody>
      </p:sp>
      <p:sp>
        <p:nvSpPr>
          <p:cNvPr id="38915" name="TextBox 3"/>
          <p:cNvSpPr txBox="1">
            <a:spLocks noChangeArrowheads="1"/>
          </p:cNvSpPr>
          <p:nvPr/>
        </p:nvSpPr>
        <p:spPr bwMode="auto">
          <a:xfrm>
            <a:off x="179388" y="620713"/>
            <a:ext cx="8713787" cy="1323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r>
              <a:rPr lang="en-US" altLang="x-none" sz="2000" dirty="0">
                <a:latin typeface="Calibri" charset="0"/>
              </a:rPr>
              <a:t>Article 6 of TFEU sets out where the EU has </a:t>
            </a:r>
            <a:r>
              <a:rPr lang="en-US" altLang="en-US" sz="2000" b="1" u="sng" dirty="0">
                <a:latin typeface="Calibri" charset="0"/>
              </a:rPr>
              <a:t>“</a:t>
            </a:r>
            <a:r>
              <a:rPr lang="en-US" altLang="x-none" sz="2000" b="1" u="sng" dirty="0">
                <a:latin typeface="Calibri" charset="0"/>
              </a:rPr>
              <a:t>supporting competence</a:t>
            </a:r>
            <a:r>
              <a:rPr lang="en-US" altLang="en-US" sz="2000" b="1" u="sng" dirty="0">
                <a:latin typeface="Calibri" charset="0"/>
              </a:rPr>
              <a:t>”</a:t>
            </a:r>
            <a:r>
              <a:rPr lang="en-US" altLang="x-none" sz="2000" b="1" u="sng" dirty="0">
                <a:latin typeface="Calibri" charset="0"/>
              </a:rPr>
              <a:t> </a:t>
            </a:r>
            <a:r>
              <a:rPr lang="en-US" altLang="x-none" sz="2000" dirty="0">
                <a:latin typeface="Calibri" charset="0"/>
              </a:rPr>
              <a:t>i.e. the EU EU can only intervene to support, coordinate or complement the action of Member States. Consequently, it has no legislative power in these fields and may not interfere in the exercise of these competences reserved for Member States.</a:t>
            </a:r>
          </a:p>
        </p:txBody>
      </p:sp>
      <p:pic>
        <p:nvPicPr>
          <p:cNvPr id="38916" name="Picture 5" descr="Screen Shot 2015-09-12 at 15.21.02.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0825" y="2060575"/>
            <a:ext cx="8293100"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Oval 6"/>
          <p:cNvSpPr>
            <a:spLocks noChangeArrowheads="1"/>
          </p:cNvSpPr>
          <p:nvPr/>
        </p:nvSpPr>
        <p:spPr bwMode="auto">
          <a:xfrm>
            <a:off x="323850" y="2852738"/>
            <a:ext cx="3743325" cy="288925"/>
          </a:xfrm>
          <a:prstGeom prst="ellipse">
            <a:avLst/>
          </a:prstGeom>
          <a:noFill/>
          <a:ln w="349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spcBef>
                <a:spcPct val="20000"/>
              </a:spcBef>
            </a:pPr>
            <a:endParaRPr lang="en-US" altLang="x-none" dirty="0"/>
          </a:p>
        </p:txBody>
      </p:sp>
      <p:sp>
        <p:nvSpPr>
          <p:cNvPr id="38918" name="Oval 7"/>
          <p:cNvSpPr>
            <a:spLocks noChangeArrowheads="1"/>
          </p:cNvSpPr>
          <p:nvPr/>
        </p:nvSpPr>
        <p:spPr bwMode="auto">
          <a:xfrm>
            <a:off x="179388" y="4005263"/>
            <a:ext cx="3960812" cy="287337"/>
          </a:xfrm>
          <a:prstGeom prst="ellipse">
            <a:avLst/>
          </a:prstGeom>
          <a:noFill/>
          <a:ln w="349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spcBef>
                <a:spcPct val="20000"/>
              </a:spcBef>
            </a:pPr>
            <a:endParaRPr lang="en-US" altLang="x-none" dirty="0"/>
          </a:p>
        </p:txBody>
      </p:sp>
      <p:pic>
        <p:nvPicPr>
          <p:cNvPr id="38919" name="Picture 8" descr="Screen Shot 2015-09-12 at 15.24.08.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589588"/>
            <a:ext cx="85217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0" name="TextBox 9"/>
          <p:cNvSpPr txBox="1">
            <a:spLocks noChangeArrowheads="1"/>
          </p:cNvSpPr>
          <p:nvPr/>
        </p:nvSpPr>
        <p:spPr bwMode="auto">
          <a:xfrm>
            <a:off x="398463" y="5013325"/>
            <a:ext cx="8713787"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r>
              <a:rPr lang="en-US" altLang="x-none" sz="2000" dirty="0">
                <a:latin typeface="Calibri" charset="0"/>
              </a:rPr>
              <a:t>To also note:</a:t>
            </a:r>
          </a:p>
        </p:txBody>
      </p:sp>
      <p:sp>
        <p:nvSpPr>
          <p:cNvPr id="38921" name="Oval 10"/>
          <p:cNvSpPr>
            <a:spLocks noChangeArrowheads="1"/>
          </p:cNvSpPr>
          <p:nvPr/>
        </p:nvSpPr>
        <p:spPr bwMode="auto">
          <a:xfrm>
            <a:off x="1835150" y="6237288"/>
            <a:ext cx="2305050" cy="287337"/>
          </a:xfrm>
          <a:prstGeom prst="ellipse">
            <a:avLst/>
          </a:prstGeom>
          <a:noFill/>
          <a:ln w="349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spcBef>
                <a:spcPct val="20000"/>
              </a:spcBef>
            </a:pPr>
            <a:endParaRPr lang="en-US" altLang="x-none" dirty="0"/>
          </a:p>
        </p:txBody>
      </p:sp>
      <p:sp>
        <p:nvSpPr>
          <p:cNvPr id="12" name="TextBox 11"/>
          <p:cNvSpPr txBox="1"/>
          <p:nvPr/>
        </p:nvSpPr>
        <p:spPr>
          <a:xfrm>
            <a:off x="492894" y="165755"/>
            <a:ext cx="8057381"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Competencies within the TFEU</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23756560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D684ED18-E65A-C141-971D-6F8DC2E5C7F0}" type="slidenum">
              <a:rPr lang="de-DE" altLang="x-none" sz="1200">
                <a:solidFill>
                  <a:srgbClr val="165788"/>
                </a:solidFill>
                <a:latin typeface="Arial" charset="0"/>
              </a:rPr>
              <a:pPr eaLnBrk="1" hangingPunct="1"/>
              <a:t>38</a:t>
            </a:fld>
            <a:endParaRPr lang="de-DE" altLang="x-none" sz="1200" dirty="0">
              <a:solidFill>
                <a:srgbClr val="165788"/>
              </a:solidFill>
              <a:latin typeface="Arial" charset="0"/>
            </a:endParaRPr>
          </a:p>
        </p:txBody>
      </p:sp>
      <p:pic>
        <p:nvPicPr>
          <p:cNvPr id="39940" name="Picture 11" descr="Screen Shot 2015-09-12 at 15.28.13.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908050"/>
            <a:ext cx="8521700"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Rectangle 12"/>
          <p:cNvSpPr>
            <a:spLocks noChangeArrowheads="1"/>
          </p:cNvSpPr>
          <p:nvPr/>
        </p:nvSpPr>
        <p:spPr bwMode="auto">
          <a:xfrm>
            <a:off x="395288" y="1412875"/>
            <a:ext cx="8064500" cy="503238"/>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spcBef>
                <a:spcPct val="20000"/>
              </a:spcBef>
            </a:pPr>
            <a:endParaRPr lang="en-US" altLang="x-none" dirty="0"/>
          </a:p>
        </p:txBody>
      </p:sp>
      <p:sp>
        <p:nvSpPr>
          <p:cNvPr id="39942" name="Rectangle 13"/>
          <p:cNvSpPr>
            <a:spLocks noChangeArrowheads="1"/>
          </p:cNvSpPr>
          <p:nvPr/>
        </p:nvSpPr>
        <p:spPr bwMode="auto">
          <a:xfrm>
            <a:off x="468313" y="3284538"/>
            <a:ext cx="8207375" cy="649287"/>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spcBef>
                <a:spcPct val="20000"/>
              </a:spcBef>
            </a:pPr>
            <a:endParaRPr lang="en-US" altLang="x-none" dirty="0"/>
          </a:p>
        </p:txBody>
      </p:sp>
      <p:sp>
        <p:nvSpPr>
          <p:cNvPr id="39943" name="Rectangle 14"/>
          <p:cNvSpPr>
            <a:spLocks noChangeArrowheads="1"/>
          </p:cNvSpPr>
          <p:nvPr/>
        </p:nvSpPr>
        <p:spPr bwMode="auto">
          <a:xfrm>
            <a:off x="468313" y="4149725"/>
            <a:ext cx="8351837" cy="719138"/>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spcBef>
                <a:spcPct val="20000"/>
              </a:spcBef>
            </a:pPr>
            <a:endParaRPr lang="en-US" altLang="x-none" dirty="0"/>
          </a:p>
        </p:txBody>
      </p:sp>
      <p:sp>
        <p:nvSpPr>
          <p:cNvPr id="10" name="TextBox 9"/>
          <p:cNvSpPr txBox="1"/>
          <p:nvPr/>
        </p:nvSpPr>
        <p:spPr>
          <a:xfrm>
            <a:off x="492894" y="165755"/>
            <a:ext cx="8057381" cy="830997"/>
          </a:xfrm>
          <a:prstGeom prst="rect">
            <a:avLst/>
          </a:prstGeom>
          <a:noFill/>
        </p:spPr>
        <p:txBody>
          <a:bodyPr wrap="square" rtlCol="0">
            <a:spAutoFit/>
          </a:bodyPr>
          <a:lstStyle/>
          <a:p>
            <a:r>
              <a:rPr lang="en-GB" sz="2400" dirty="0" smtClean="0">
                <a:solidFill>
                  <a:srgbClr val="69BE28"/>
                </a:solidFill>
                <a:latin typeface="Arial" charset="0"/>
                <a:ea typeface="Arial" charset="0"/>
                <a:cs typeface="Arial" charset="0"/>
              </a:rPr>
              <a:t>Article 168 TFEU </a:t>
            </a:r>
            <a:r>
              <a:rPr lang="mr-IN" sz="2400" dirty="0" smtClean="0">
                <a:solidFill>
                  <a:srgbClr val="69BE28"/>
                </a:solidFill>
                <a:latin typeface="Arial" charset="0"/>
                <a:ea typeface="Arial" charset="0"/>
                <a:cs typeface="Arial" charset="0"/>
              </a:rPr>
              <a:t>–</a:t>
            </a:r>
            <a:r>
              <a:rPr lang="en-GB" sz="2400" dirty="0" smtClean="0">
                <a:solidFill>
                  <a:srgbClr val="69BE28"/>
                </a:solidFill>
                <a:latin typeface="Arial" charset="0"/>
                <a:ea typeface="Arial" charset="0"/>
                <a:cs typeface="Arial" charset="0"/>
              </a:rPr>
              <a:t> the basis for actions in the area of health</a:t>
            </a:r>
            <a:endParaRPr lang="en-GB" sz="2400" dirty="0">
              <a:solidFill>
                <a:srgbClr val="69BE28"/>
              </a:solidFill>
              <a:latin typeface="Arial" charset="0"/>
              <a:ea typeface="Arial" charset="0"/>
              <a:cs typeface="Arial" charset="0"/>
            </a:endParaRPr>
          </a:p>
        </p:txBody>
      </p:sp>
      <p:sp>
        <p:nvSpPr>
          <p:cNvPr id="11" name="Title 3"/>
          <p:cNvSpPr>
            <a:spLocks noGrp="1"/>
          </p:cNvSpPr>
          <p:nvPr>
            <p:ph type="title"/>
          </p:nvPr>
        </p:nvSpPr>
        <p:spPr/>
        <p:txBody>
          <a:bodyPr/>
          <a:lstStyle/>
          <a:p>
            <a:r>
              <a:rPr lang="en-GB" dirty="0"/>
              <a:t>Part 1 </a:t>
            </a:r>
            <a:r>
              <a:rPr lang="mr-IN" dirty="0"/>
              <a:t>–</a:t>
            </a:r>
            <a:r>
              <a:rPr lang="en-GB" dirty="0"/>
              <a:t> European Institutions</a:t>
            </a:r>
          </a:p>
        </p:txBody>
      </p:sp>
    </p:spTree>
    <p:extLst>
      <p:ext uri="{BB962C8B-B14F-4D97-AF65-F5344CB8AC3E}">
        <p14:creationId xmlns:p14="http://schemas.microsoft.com/office/powerpoint/2010/main" val="59298984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3" descr="Screen Shot 2015-09-12 at 15.33.27.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88" y="620713"/>
            <a:ext cx="8775700" cy="443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0" y="22225"/>
            <a:ext cx="8578850" cy="1143000"/>
          </a:xfrm>
        </p:spPr>
        <p:txBody>
          <a:bodyPr vert="horz" wrap="square" lIns="91440" tIns="45720" rIns="91440" bIns="45720" numCol="1" anchor="t" anchorCtr="0" compatLnSpc="1">
            <a:prstTxWarp prst="textNoShape">
              <a:avLst/>
            </a:prstTxWarp>
          </a:bodyPr>
          <a:lstStyle/>
          <a:p>
            <a:r>
              <a:rPr lang="en-US" altLang="x-none" dirty="0">
                <a:effectLst>
                  <a:outerShdw blurRad="38100" dist="38100" dir="2700000" algn="tl">
                    <a:srgbClr val="C0C0C0"/>
                  </a:outerShdw>
                </a:effectLst>
                <a:latin typeface="Arial" charset="0"/>
                <a:ea typeface="MS PGothic" charset="-128"/>
              </a:rPr>
              <a:t>Legal basis of the European Union: Article 168</a:t>
            </a:r>
          </a:p>
        </p:txBody>
      </p:sp>
      <p:sp>
        <p:nvSpPr>
          <p:cNvPr id="40963"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E5E2852B-C72F-384D-A488-A0A29387CC2C}" type="slidenum">
              <a:rPr lang="de-DE" altLang="x-none" sz="1200">
                <a:solidFill>
                  <a:srgbClr val="165788"/>
                </a:solidFill>
                <a:latin typeface="Arial" charset="0"/>
              </a:rPr>
              <a:pPr eaLnBrk="1" hangingPunct="1"/>
              <a:t>39</a:t>
            </a:fld>
            <a:endParaRPr lang="de-DE" altLang="x-none" sz="1200" dirty="0">
              <a:solidFill>
                <a:srgbClr val="165788"/>
              </a:solidFill>
              <a:latin typeface="Arial" charset="0"/>
            </a:endParaRPr>
          </a:p>
        </p:txBody>
      </p:sp>
      <p:sp>
        <p:nvSpPr>
          <p:cNvPr id="40964" name="Rectangle 12"/>
          <p:cNvSpPr>
            <a:spLocks noChangeArrowheads="1"/>
          </p:cNvSpPr>
          <p:nvPr/>
        </p:nvSpPr>
        <p:spPr bwMode="auto">
          <a:xfrm>
            <a:off x="250825" y="2420938"/>
            <a:ext cx="8066088" cy="287337"/>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spcBef>
                <a:spcPct val="20000"/>
              </a:spcBef>
            </a:pPr>
            <a:endParaRPr lang="en-US" altLang="x-none" dirty="0"/>
          </a:p>
        </p:txBody>
      </p:sp>
      <p:sp>
        <p:nvSpPr>
          <p:cNvPr id="40965" name="Rectangle 13"/>
          <p:cNvSpPr>
            <a:spLocks noChangeArrowheads="1"/>
          </p:cNvSpPr>
          <p:nvPr/>
        </p:nvSpPr>
        <p:spPr bwMode="auto">
          <a:xfrm>
            <a:off x="250825" y="2924175"/>
            <a:ext cx="8208963" cy="936625"/>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spcBef>
                <a:spcPct val="20000"/>
              </a:spcBef>
            </a:pPr>
            <a:endParaRPr lang="en-US" altLang="x-none" dirty="0"/>
          </a:p>
        </p:txBody>
      </p:sp>
      <p:sp>
        <p:nvSpPr>
          <p:cNvPr id="40966" name="Rectangle 14"/>
          <p:cNvSpPr>
            <a:spLocks noChangeArrowheads="1"/>
          </p:cNvSpPr>
          <p:nvPr/>
        </p:nvSpPr>
        <p:spPr bwMode="auto">
          <a:xfrm>
            <a:off x="250825" y="3933825"/>
            <a:ext cx="8137525" cy="215900"/>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spcBef>
                <a:spcPct val="20000"/>
              </a:spcBef>
            </a:pPr>
            <a:endParaRPr lang="en-US" altLang="x-none" dirty="0"/>
          </a:p>
        </p:txBody>
      </p:sp>
      <p:sp>
        <p:nvSpPr>
          <p:cNvPr id="9" name="Title 3"/>
          <p:cNvSpPr txBox="1">
            <a:spLocks/>
          </p:cNvSpPr>
          <p:nvPr/>
        </p:nvSpPr>
        <p:spPr bwMode="auto">
          <a:xfrm>
            <a:off x="4648200" y="6019800"/>
            <a:ext cx="38862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r" rtl="0" eaLnBrk="1" fontAlgn="base" hangingPunct="1">
              <a:spcBef>
                <a:spcPct val="0"/>
              </a:spcBef>
              <a:spcAft>
                <a:spcPct val="0"/>
              </a:spcAft>
              <a:defRPr sz="1200">
                <a:solidFill>
                  <a:srgbClr val="69BE28"/>
                </a:solidFill>
                <a:latin typeface="Arial"/>
                <a:ea typeface="ＭＳ Ｐゴシック" charset="-128"/>
                <a:cs typeface="Arial"/>
              </a:defRPr>
            </a:lvl1pPr>
            <a:lvl2pPr algn="r" rtl="0" eaLnBrk="1" fontAlgn="base" hangingPunct="1">
              <a:spcBef>
                <a:spcPct val="0"/>
              </a:spcBef>
              <a:spcAft>
                <a:spcPct val="0"/>
              </a:spcAft>
              <a:defRPr sz="1200">
                <a:solidFill>
                  <a:srgbClr val="69BE28"/>
                </a:solidFill>
                <a:latin typeface="Arial" charset="0"/>
                <a:ea typeface="ＭＳ Ｐゴシック" charset="-128"/>
                <a:cs typeface="Arial" charset="0"/>
              </a:defRPr>
            </a:lvl2pPr>
            <a:lvl3pPr algn="r" rtl="0" eaLnBrk="1" fontAlgn="base" hangingPunct="1">
              <a:spcBef>
                <a:spcPct val="0"/>
              </a:spcBef>
              <a:spcAft>
                <a:spcPct val="0"/>
              </a:spcAft>
              <a:defRPr sz="1200">
                <a:solidFill>
                  <a:srgbClr val="69BE28"/>
                </a:solidFill>
                <a:latin typeface="Arial" charset="0"/>
                <a:ea typeface="ＭＳ Ｐゴシック" charset="-128"/>
                <a:cs typeface="Arial" charset="0"/>
              </a:defRPr>
            </a:lvl3pPr>
            <a:lvl4pPr algn="r" rtl="0" eaLnBrk="1" fontAlgn="base" hangingPunct="1">
              <a:spcBef>
                <a:spcPct val="0"/>
              </a:spcBef>
              <a:spcAft>
                <a:spcPct val="0"/>
              </a:spcAft>
              <a:defRPr sz="1200">
                <a:solidFill>
                  <a:srgbClr val="69BE28"/>
                </a:solidFill>
                <a:latin typeface="Arial" charset="0"/>
                <a:ea typeface="ＭＳ Ｐゴシック" charset="-128"/>
                <a:cs typeface="Arial" charset="0"/>
              </a:defRPr>
            </a:lvl4pPr>
            <a:lvl5pPr algn="r" rtl="0" eaLnBrk="1" fontAlgn="base" hangingPunct="1">
              <a:spcBef>
                <a:spcPct val="0"/>
              </a:spcBef>
              <a:spcAft>
                <a:spcPct val="0"/>
              </a:spcAft>
              <a:defRPr sz="1200">
                <a:solidFill>
                  <a:srgbClr val="69BE28"/>
                </a:solidFill>
                <a:latin typeface="Arial" charset="0"/>
                <a:ea typeface="ＭＳ Ｐゴシック" charset="-128"/>
                <a:cs typeface="Arial" charset="0"/>
              </a:defRPr>
            </a:lvl5pPr>
            <a:lvl6pPr marL="457200" algn="l" rtl="0" eaLnBrk="1" fontAlgn="base" hangingPunct="1">
              <a:spcBef>
                <a:spcPct val="0"/>
              </a:spcBef>
              <a:spcAft>
                <a:spcPct val="0"/>
              </a:spcAft>
              <a:defRPr>
                <a:solidFill>
                  <a:schemeClr val="bg1"/>
                </a:solidFill>
                <a:latin typeface="Garamond" charset="0"/>
              </a:defRPr>
            </a:lvl6pPr>
            <a:lvl7pPr marL="914400" algn="l" rtl="0" eaLnBrk="1" fontAlgn="base" hangingPunct="1">
              <a:spcBef>
                <a:spcPct val="0"/>
              </a:spcBef>
              <a:spcAft>
                <a:spcPct val="0"/>
              </a:spcAft>
              <a:defRPr>
                <a:solidFill>
                  <a:schemeClr val="bg1"/>
                </a:solidFill>
                <a:latin typeface="Garamond" charset="0"/>
              </a:defRPr>
            </a:lvl7pPr>
            <a:lvl8pPr marL="1371600" algn="l" rtl="0" eaLnBrk="1" fontAlgn="base" hangingPunct="1">
              <a:spcBef>
                <a:spcPct val="0"/>
              </a:spcBef>
              <a:spcAft>
                <a:spcPct val="0"/>
              </a:spcAft>
              <a:defRPr>
                <a:solidFill>
                  <a:schemeClr val="bg1"/>
                </a:solidFill>
                <a:latin typeface="Garamond" charset="0"/>
              </a:defRPr>
            </a:lvl8pPr>
            <a:lvl9pPr marL="1828800" algn="l" rtl="0" eaLnBrk="1" fontAlgn="base" hangingPunct="1">
              <a:spcBef>
                <a:spcPct val="0"/>
              </a:spcBef>
              <a:spcAft>
                <a:spcPct val="0"/>
              </a:spcAft>
              <a:defRPr>
                <a:solidFill>
                  <a:schemeClr val="bg1"/>
                </a:solidFill>
                <a:latin typeface="Garamond" charset="0"/>
              </a:defRPr>
            </a:lvl9pPr>
          </a:lstStyle>
          <a:p>
            <a:r>
              <a:rPr lang="en-GB" kern="0" dirty="0" smtClean="0"/>
              <a:t>Part 1 </a:t>
            </a:r>
            <a:r>
              <a:rPr lang="mr-IN" kern="0" dirty="0" smtClean="0"/>
              <a:t>–</a:t>
            </a:r>
            <a:r>
              <a:rPr lang="en-GB" kern="0" dirty="0" smtClean="0"/>
              <a:t> European Institutions</a:t>
            </a:r>
            <a:endParaRPr lang="en-GB" kern="0" dirty="0"/>
          </a:p>
        </p:txBody>
      </p:sp>
    </p:spTree>
    <p:extLst>
      <p:ext uri="{BB962C8B-B14F-4D97-AF65-F5344CB8AC3E}">
        <p14:creationId xmlns:p14="http://schemas.microsoft.com/office/powerpoint/2010/main" val="20562532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57238" y="2348880"/>
            <a:ext cx="7677150" cy="2680320"/>
          </a:xfrm>
        </p:spPr>
        <p:txBody>
          <a:bodyPr/>
          <a:lstStyle/>
          <a:p>
            <a:pPr marL="0" indent="0">
              <a:buNone/>
            </a:pPr>
            <a:r>
              <a:rPr lang="en-GB" dirty="0"/>
              <a:t>In summary, though the EU does not have exclusive competency in health, it certainly has scope for </a:t>
            </a:r>
            <a:r>
              <a:rPr lang="en-GB" dirty="0" smtClean="0"/>
              <a:t>action via Article 168 TFEU… </a:t>
            </a:r>
            <a:r>
              <a:rPr lang="en-GB" dirty="0"/>
              <a:t>despite what the Commission may say</a:t>
            </a:r>
            <a:r>
              <a:rPr lang="en-GB" dirty="0" smtClean="0"/>
              <a:t>!</a:t>
            </a:r>
          </a:p>
          <a:p>
            <a:pPr marL="0" indent="0">
              <a:buNone/>
            </a:pPr>
            <a:endParaRPr lang="en-GB" dirty="0"/>
          </a:p>
        </p:txBody>
      </p:sp>
      <p:sp>
        <p:nvSpPr>
          <p:cNvPr id="3" name="Slide Number Placeholder 2"/>
          <p:cNvSpPr>
            <a:spLocks noGrp="1"/>
          </p:cNvSpPr>
          <p:nvPr>
            <p:ph type="sldNum" sz="quarter" idx="10"/>
          </p:nvPr>
        </p:nvSpPr>
        <p:spPr/>
        <p:txBody>
          <a:bodyPr/>
          <a:lstStyle/>
          <a:p>
            <a:fld id="{ABD1B95A-B36B-234E-85EA-1A15AEA29890}" type="slidenum">
              <a:rPr lang="de-DE" altLang="en-US" smtClean="0"/>
              <a:pPr/>
              <a:t>40</a:t>
            </a:fld>
            <a:endParaRPr lang="de-DE" altLang="en-US" dirty="0"/>
          </a:p>
        </p:txBody>
      </p:sp>
      <p:sp>
        <p:nvSpPr>
          <p:cNvPr id="6" name="Title 3"/>
          <p:cNvSpPr>
            <a:spLocks noGrp="1"/>
          </p:cNvSpPr>
          <p:nvPr>
            <p:ph type="title"/>
          </p:nvPr>
        </p:nvSpPr>
        <p:spPr/>
        <p:txBody>
          <a:bodyPr/>
          <a:lstStyle/>
          <a:p>
            <a:r>
              <a:rPr lang="en-GB" dirty="0"/>
              <a:t>Part 1 </a:t>
            </a:r>
            <a:r>
              <a:rPr lang="mr-IN" dirty="0"/>
              <a:t>–</a:t>
            </a:r>
            <a:r>
              <a:rPr lang="en-GB" dirty="0"/>
              <a:t> European Institutions</a:t>
            </a:r>
          </a:p>
        </p:txBody>
      </p:sp>
    </p:spTree>
    <p:extLst>
      <p:ext uri="{BB962C8B-B14F-4D97-AF65-F5344CB8AC3E}">
        <p14:creationId xmlns:p14="http://schemas.microsoft.com/office/powerpoint/2010/main" val="187612260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0" y="5806504"/>
            <a:ext cx="9144000" cy="79035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dirty="0">
              <a:ln>
                <a:noFill/>
              </a:ln>
              <a:solidFill>
                <a:schemeClr val="tx1"/>
              </a:solidFill>
              <a:effectLst/>
              <a:latin typeface="Garamond" charset="0"/>
            </a:endParaRPr>
          </a:p>
        </p:txBody>
      </p:sp>
      <p:sp>
        <p:nvSpPr>
          <p:cNvPr id="3" name="Slide Number Placeholder 2"/>
          <p:cNvSpPr>
            <a:spLocks noGrp="1"/>
          </p:cNvSpPr>
          <p:nvPr>
            <p:ph type="sldNum" sz="quarter" idx="10"/>
          </p:nvPr>
        </p:nvSpPr>
        <p:spPr/>
        <p:txBody>
          <a:bodyPr/>
          <a:lstStyle/>
          <a:p>
            <a:fld id="{ABD1B95A-B36B-234E-85EA-1A15AEA29890}" type="slidenum">
              <a:rPr lang="de-DE" altLang="en-US" smtClean="0"/>
              <a:pPr/>
              <a:t>41</a:t>
            </a:fld>
            <a:endParaRPr lang="de-DE" altLang="en-US" dirty="0"/>
          </a:p>
        </p:txBody>
      </p:sp>
      <p:pic>
        <p:nvPicPr>
          <p:cNvPr id="4" name="Picture 3"/>
          <p:cNvPicPr>
            <a:picLocks noChangeAspect="1"/>
          </p:cNvPicPr>
          <p:nvPr/>
        </p:nvPicPr>
        <p:blipFill>
          <a:blip r:embed="rId2"/>
          <a:stretch>
            <a:fillRect/>
          </a:stretch>
        </p:blipFill>
        <p:spPr>
          <a:xfrm>
            <a:off x="1997623" y="0"/>
            <a:ext cx="5148754" cy="6858000"/>
          </a:xfrm>
          <a:prstGeom prst="rect">
            <a:avLst/>
          </a:prstGeom>
        </p:spPr>
      </p:pic>
    </p:spTree>
    <p:extLst>
      <p:ext uri="{BB962C8B-B14F-4D97-AF65-F5344CB8AC3E}">
        <p14:creationId xmlns:p14="http://schemas.microsoft.com/office/powerpoint/2010/main" val="310658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Part 2 </a:t>
            </a:r>
            <a:r>
              <a:rPr lang="mr-IN" dirty="0" smtClean="0"/>
              <a:t>–</a:t>
            </a:r>
            <a:r>
              <a:rPr lang="en-GB" dirty="0" smtClean="0"/>
              <a:t> EAHP’s Stakeholder</a:t>
            </a:r>
            <a:endParaRPr lang="en-GB" dirty="0"/>
          </a:p>
        </p:txBody>
      </p:sp>
      <p:sp>
        <p:nvSpPr>
          <p:cNvPr id="6" name="Text Placeholder 5"/>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42</a:t>
            </a:fld>
            <a:endParaRPr lang="de-DE" altLang="en-US" dirty="0"/>
          </a:p>
        </p:txBody>
      </p:sp>
    </p:spTree>
    <p:extLst>
      <p:ext uri="{BB962C8B-B14F-4D97-AF65-F5344CB8AC3E}">
        <p14:creationId xmlns:p14="http://schemas.microsoft.com/office/powerpoint/2010/main" val="556438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EAHP’s Stakeholder</a:t>
            </a:r>
            <a:endParaRPr lang="en-GB" dirty="0"/>
          </a:p>
        </p:txBody>
      </p:sp>
      <p:sp>
        <p:nvSpPr>
          <p:cNvPr id="6" name="Content Placeholder 5"/>
          <p:cNvSpPr>
            <a:spLocks noGrp="1"/>
          </p:cNvSpPr>
          <p:nvPr>
            <p:ph idx="1"/>
          </p:nvPr>
        </p:nvSpPr>
        <p:spPr>
          <a:xfrm>
            <a:off x="716633" y="1340768"/>
            <a:ext cx="7677150" cy="4419600"/>
          </a:xfrm>
        </p:spPr>
        <p:txBody>
          <a:bodyPr/>
          <a:lstStyle/>
          <a:p>
            <a:pPr marL="0" indent="0">
              <a:buNone/>
            </a:pPr>
            <a:r>
              <a:rPr lang="en-GB" sz="1800" dirty="0"/>
              <a:t>In the crowded advocacy field, building alliances with other stakeholders can greatly strengthen the chances of lobbying success by pooling resource and demonstrating breadth of support on an </a:t>
            </a:r>
            <a:r>
              <a:rPr lang="en-GB" sz="1800" dirty="0" smtClean="0"/>
              <a:t>issue. </a:t>
            </a:r>
            <a:r>
              <a:rPr lang="en-GB" sz="1800" b="1" dirty="0" smtClean="0"/>
              <a:t>Knowing </a:t>
            </a:r>
            <a:r>
              <a:rPr lang="en-GB" sz="1800" b="1" dirty="0"/>
              <a:t>where these potential alliances might be, and establishing relationships of trust, therefore </a:t>
            </a:r>
            <a:r>
              <a:rPr lang="en-GB" sz="1800" b="1" dirty="0" smtClean="0"/>
              <a:t>matters.</a:t>
            </a:r>
          </a:p>
          <a:p>
            <a:pPr marL="0" indent="0">
              <a:buNone/>
            </a:pPr>
            <a:endParaRPr lang="en-GB" sz="1800" dirty="0" smtClean="0"/>
          </a:p>
          <a:p>
            <a:pPr marL="0" indent="0">
              <a:buNone/>
            </a:pPr>
            <a:r>
              <a:rPr lang="en-GB" sz="1800" dirty="0"/>
              <a:t>Equally, potential misunderstanding of motive and effect of an organisation’s advocacy position can arise due to disrupted communication. </a:t>
            </a:r>
            <a:r>
              <a:rPr lang="en-GB" sz="1800" b="1" dirty="0"/>
              <a:t>Inter-organisational relations need to be managed </a:t>
            </a:r>
            <a:r>
              <a:rPr lang="en-GB" sz="1800" b="1" dirty="0" smtClean="0"/>
              <a:t>therefore</a:t>
            </a:r>
            <a:r>
              <a:rPr lang="en-GB" sz="1800" dirty="0" smtClean="0"/>
              <a:t>.</a:t>
            </a:r>
            <a:endParaRPr lang="en-GB" sz="1800" dirty="0"/>
          </a:p>
          <a:p>
            <a:pPr marL="0" indent="0">
              <a:buNone/>
            </a:pPr>
            <a:endParaRPr lang="en-GB" sz="1800" dirty="0"/>
          </a:p>
          <a:p>
            <a:pPr marL="0" indent="0">
              <a:buNone/>
            </a:pPr>
            <a:r>
              <a:rPr lang="en-GB" sz="1800" dirty="0"/>
              <a:t>Sometimes, another stakeholder organisation will be the principal lobbying </a:t>
            </a:r>
            <a:r>
              <a:rPr lang="en-GB" sz="1800" dirty="0" smtClean="0"/>
              <a:t>point.</a:t>
            </a:r>
            <a:endParaRPr lang="en-GB" sz="1800" dirty="0"/>
          </a:p>
          <a:p>
            <a:pPr marL="0" indent="0">
              <a:buNone/>
            </a:pPr>
            <a:endParaRPr lang="en-GB" dirty="0"/>
          </a:p>
        </p:txBody>
      </p:sp>
      <p:sp>
        <p:nvSpPr>
          <p:cNvPr id="4" name="Slide Number Placeholder 3"/>
          <p:cNvSpPr>
            <a:spLocks noGrp="1"/>
          </p:cNvSpPr>
          <p:nvPr>
            <p:ph type="sldNum" sz="quarter" idx="10"/>
          </p:nvPr>
        </p:nvSpPr>
        <p:spPr/>
        <p:txBody>
          <a:bodyPr/>
          <a:lstStyle/>
          <a:p>
            <a:fld id="{4712EB95-F00F-204D-8085-815F43E4619E}" type="slidenum">
              <a:rPr lang="de-DE" altLang="en-US" smtClean="0"/>
              <a:pPr/>
              <a:t>43</a:t>
            </a:fld>
            <a:endParaRPr lang="de-DE" altLang="en-US" dirty="0"/>
          </a:p>
        </p:txBody>
      </p:sp>
      <p:sp>
        <p:nvSpPr>
          <p:cNvPr id="7" name="TextBox 6"/>
          <p:cNvSpPr txBox="1"/>
          <p:nvPr/>
        </p:nvSpPr>
        <p:spPr>
          <a:xfrm>
            <a:off x="716633" y="332656"/>
            <a:ext cx="7770142"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Why do we need stakeholder understanding?</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154006627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EAHP’s Stakeholder</a:t>
            </a:r>
            <a:endParaRPr lang="en-GB" dirty="0"/>
          </a:p>
        </p:txBody>
      </p:sp>
      <p:sp>
        <p:nvSpPr>
          <p:cNvPr id="10" name="Content Placeholder 9"/>
          <p:cNvSpPr>
            <a:spLocks noGrp="1"/>
          </p:cNvSpPr>
          <p:nvPr>
            <p:ph sz="half" idx="1"/>
          </p:nvPr>
        </p:nvSpPr>
        <p:spPr/>
        <p:txBody>
          <a:bodyPr/>
          <a:lstStyle/>
          <a:p>
            <a:pPr marL="0" indent="0">
              <a:buNone/>
            </a:pPr>
            <a:r>
              <a:rPr lang="en-GB" sz="2400" dirty="0" smtClean="0"/>
              <a:t>Associations</a:t>
            </a:r>
            <a:endParaRPr lang="en-GB" dirty="0"/>
          </a:p>
        </p:txBody>
      </p:sp>
      <p:sp>
        <p:nvSpPr>
          <p:cNvPr id="11" name="Content Placeholder 10"/>
          <p:cNvSpPr>
            <a:spLocks noGrp="1"/>
          </p:cNvSpPr>
          <p:nvPr>
            <p:ph sz="half" idx="2"/>
          </p:nvPr>
        </p:nvSpPr>
        <p:spPr/>
        <p:txBody>
          <a:bodyPr/>
          <a:lstStyle/>
          <a:p>
            <a:pPr marL="0" indent="0">
              <a:buNone/>
            </a:pPr>
            <a:r>
              <a:rPr lang="en-GB" sz="2400" dirty="0" smtClean="0"/>
              <a:t>Falsified Medicines Directive</a:t>
            </a:r>
            <a:endParaRPr lang="en-GB" sz="2400" dirty="0"/>
          </a:p>
        </p:txBody>
      </p:sp>
      <p:sp>
        <p:nvSpPr>
          <p:cNvPr id="4" name="Slide Number Placeholder 3"/>
          <p:cNvSpPr>
            <a:spLocks noGrp="1"/>
          </p:cNvSpPr>
          <p:nvPr>
            <p:ph type="sldNum" sz="quarter" idx="10"/>
          </p:nvPr>
        </p:nvSpPr>
        <p:spPr/>
        <p:txBody>
          <a:bodyPr/>
          <a:lstStyle/>
          <a:p>
            <a:fld id="{4712EB95-F00F-204D-8085-815F43E4619E}" type="slidenum">
              <a:rPr lang="de-DE" altLang="en-US" smtClean="0"/>
              <a:pPr/>
              <a:t>44</a:t>
            </a:fld>
            <a:endParaRPr lang="de-DE" altLang="en-US" dirty="0"/>
          </a:p>
        </p:txBody>
      </p:sp>
      <p:sp>
        <p:nvSpPr>
          <p:cNvPr id="12" name="TextBox 11"/>
          <p:cNvSpPr txBox="1"/>
          <p:nvPr/>
        </p:nvSpPr>
        <p:spPr>
          <a:xfrm>
            <a:off x="716633" y="332656"/>
            <a:ext cx="7770142"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Our current “top” stakeholders</a:t>
            </a:r>
            <a:endParaRPr lang="en-GB" dirty="0">
              <a:solidFill>
                <a:srgbClr val="69BE28"/>
              </a:solidFill>
              <a:latin typeface="Arial" charset="0"/>
              <a:ea typeface="Arial" charset="0"/>
              <a:cs typeface="Arial" charset="0"/>
            </a:endParaRPr>
          </a:p>
        </p:txBody>
      </p:sp>
      <p:pic>
        <p:nvPicPr>
          <p:cNvPr id="13"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01704" y="3560375"/>
            <a:ext cx="201295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1451" y="2219325"/>
            <a:ext cx="1927225" cy="154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89549" y="1842700"/>
            <a:ext cx="1717675"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5288" y="4221163"/>
            <a:ext cx="1673225"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317033" y="1802948"/>
            <a:ext cx="1131040" cy="1129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430135" y="3385036"/>
            <a:ext cx="1498513" cy="14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8"/>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212516" y="4790519"/>
            <a:ext cx="2389188"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8"/>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607281" y="1943942"/>
            <a:ext cx="1309327" cy="117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9"/>
          <p:cNvPicPr>
            <a:picLocks noChangeAspect="1"/>
          </p:cNvPicPr>
          <p:nvPr/>
        </p:nvPicPr>
        <p:blipFill>
          <a:blip r:embed="rId10"/>
          <a:stretch>
            <a:fillRect/>
          </a:stretch>
        </p:blipFill>
        <p:spPr>
          <a:xfrm>
            <a:off x="6564313" y="3113900"/>
            <a:ext cx="2306179" cy="827859"/>
          </a:xfrm>
          <a:prstGeom prst="rect">
            <a:avLst/>
          </a:prstGeom>
        </p:spPr>
      </p:pic>
      <p:pic>
        <p:nvPicPr>
          <p:cNvPr id="31" name="Picture 30"/>
          <p:cNvPicPr>
            <a:picLocks noChangeAspect="1"/>
          </p:cNvPicPr>
          <p:nvPr/>
        </p:nvPicPr>
        <p:blipFill>
          <a:blip r:embed="rId11"/>
          <a:stretch>
            <a:fillRect/>
          </a:stretch>
        </p:blipFill>
        <p:spPr>
          <a:xfrm>
            <a:off x="7479842" y="1842700"/>
            <a:ext cx="1093787" cy="1093787"/>
          </a:xfrm>
          <a:prstGeom prst="rect">
            <a:avLst/>
          </a:prstGeom>
        </p:spPr>
      </p:pic>
      <p:pic>
        <p:nvPicPr>
          <p:cNvPr id="32" name="Picture 31"/>
          <p:cNvPicPr>
            <a:picLocks noChangeAspect="1"/>
          </p:cNvPicPr>
          <p:nvPr/>
        </p:nvPicPr>
        <p:blipFill>
          <a:blip r:embed="rId12"/>
          <a:stretch>
            <a:fillRect/>
          </a:stretch>
        </p:blipFill>
        <p:spPr>
          <a:xfrm>
            <a:off x="7175505" y="4249214"/>
            <a:ext cx="1398124" cy="1398124"/>
          </a:xfrm>
          <a:prstGeom prst="rect">
            <a:avLst/>
          </a:prstGeom>
        </p:spPr>
      </p:pic>
      <p:pic>
        <p:nvPicPr>
          <p:cNvPr id="33" name="Picture 32"/>
          <p:cNvPicPr>
            <a:picLocks noChangeAspect="1"/>
          </p:cNvPicPr>
          <p:nvPr/>
        </p:nvPicPr>
        <p:blipFill>
          <a:blip r:embed="rId13"/>
          <a:stretch>
            <a:fillRect/>
          </a:stretch>
        </p:blipFill>
        <p:spPr>
          <a:xfrm>
            <a:off x="4785855" y="5408093"/>
            <a:ext cx="1872333" cy="870720"/>
          </a:xfrm>
          <a:prstGeom prst="rect">
            <a:avLst/>
          </a:prstGeom>
        </p:spPr>
      </p:pic>
    </p:spTree>
    <p:extLst>
      <p:ext uri="{BB962C8B-B14F-4D97-AF65-F5344CB8AC3E}">
        <p14:creationId xmlns:p14="http://schemas.microsoft.com/office/powerpoint/2010/main" val="168763760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8255A11B-2BE9-074F-B7A3-3E3D70F445FB}" type="slidenum">
              <a:rPr lang="de-DE" altLang="x-none" sz="1200">
                <a:solidFill>
                  <a:srgbClr val="165788"/>
                </a:solidFill>
                <a:latin typeface="Arial" charset="0"/>
              </a:rPr>
              <a:pPr eaLnBrk="1" hangingPunct="1"/>
              <a:t>45</a:t>
            </a:fld>
            <a:endParaRPr lang="de-DE" altLang="x-none" sz="1200" dirty="0">
              <a:solidFill>
                <a:srgbClr val="165788"/>
              </a:solidFill>
              <a:latin typeface="Arial" charset="0"/>
            </a:endParaRPr>
          </a:p>
        </p:txBody>
      </p:sp>
      <p:sp>
        <p:nvSpPr>
          <p:cNvPr id="4" name="Inhaltsplatzhalter 2"/>
          <p:cNvSpPr txBox="1">
            <a:spLocks/>
          </p:cNvSpPr>
          <p:nvPr/>
        </p:nvSpPr>
        <p:spPr bwMode="auto">
          <a:xfrm>
            <a:off x="107949" y="836612"/>
            <a:ext cx="7127875" cy="5112667"/>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285750" indent="-285750">
              <a:buFont typeface="Arial" charset="0"/>
              <a:buChar char="•"/>
              <a:defRPr/>
            </a:pPr>
            <a:r>
              <a:rPr lang="en-GB" sz="1800" dirty="0" smtClean="0"/>
              <a:t>Network of NGOs/ other not-for-profit organisations working in the field of public health in Europe </a:t>
            </a:r>
          </a:p>
          <a:p>
            <a:pPr marL="285750" indent="-285750">
              <a:buFont typeface="Arial" charset="0"/>
              <a:buChar char="•"/>
              <a:defRPr/>
            </a:pPr>
            <a:r>
              <a:rPr lang="en-GB" sz="1800" dirty="0" smtClean="0"/>
              <a:t>Wide membership of healthcare professionals, patient organisations and other campaigning NGOs.</a:t>
            </a:r>
          </a:p>
          <a:p>
            <a:pPr marL="285750" indent="-285750">
              <a:buFont typeface="Arial" charset="0"/>
              <a:buChar char="•"/>
              <a:defRPr/>
            </a:pPr>
            <a:r>
              <a:rPr lang="en-GB" sz="1800" dirty="0" smtClean="0"/>
              <a:t>Very member-led organisation, EAHP engage closely with its work.</a:t>
            </a:r>
          </a:p>
          <a:p>
            <a:pPr marL="0" indent="0">
              <a:spcAft>
                <a:spcPts val="0"/>
              </a:spcAft>
              <a:buFont typeface="+mj-lt"/>
              <a:buNone/>
              <a:defRPr/>
            </a:pPr>
            <a:endParaRPr lang="en-GB" sz="1800" dirty="0" smtClean="0"/>
          </a:p>
          <a:p>
            <a:pPr marL="0" indent="0">
              <a:spcAft>
                <a:spcPts val="0"/>
              </a:spcAft>
              <a:buFont typeface="+mj-lt"/>
              <a:buNone/>
              <a:defRPr/>
            </a:pPr>
            <a:r>
              <a:rPr lang="en-GB" sz="1800" b="1" dirty="0" smtClean="0"/>
              <a:t>Key areas EAHP works with:</a:t>
            </a:r>
          </a:p>
          <a:p>
            <a:pPr marL="342900" indent="-342900">
              <a:spcAft>
                <a:spcPts val="0"/>
              </a:spcAft>
              <a:buFont typeface="Arial"/>
              <a:buChar char="•"/>
              <a:defRPr/>
            </a:pPr>
            <a:r>
              <a:rPr lang="en-GB" sz="1800" dirty="0" smtClean="0"/>
              <a:t>Medicines shortages and access</a:t>
            </a:r>
          </a:p>
          <a:p>
            <a:pPr marL="342900" indent="-342900">
              <a:spcAft>
                <a:spcPts val="0"/>
              </a:spcAft>
              <a:buFont typeface="Arial"/>
              <a:buChar char="•"/>
              <a:defRPr/>
            </a:pPr>
            <a:r>
              <a:rPr lang="en-GB" sz="1800" dirty="0" smtClean="0"/>
              <a:t>Wide range of health system issues</a:t>
            </a:r>
          </a:p>
          <a:p>
            <a:pPr marL="342900" indent="-342900">
              <a:spcAft>
                <a:spcPts val="0"/>
              </a:spcAft>
              <a:buFont typeface="Arial"/>
              <a:buChar char="•"/>
              <a:defRPr/>
            </a:pPr>
            <a:r>
              <a:rPr lang="en-GB" sz="1800" dirty="0" smtClean="0"/>
              <a:t>eHealth/mHealth</a:t>
            </a:r>
          </a:p>
          <a:p>
            <a:pPr marL="342900" indent="-342900">
              <a:spcAft>
                <a:spcPts val="0"/>
              </a:spcAft>
              <a:buFont typeface="Arial"/>
              <a:buChar char="•"/>
              <a:defRPr/>
            </a:pPr>
            <a:r>
              <a:rPr lang="en-GB" sz="1800" dirty="0" smtClean="0"/>
              <a:t>AMR</a:t>
            </a:r>
          </a:p>
          <a:p>
            <a:pPr marL="342900" indent="-342900">
              <a:spcAft>
                <a:spcPts val="0"/>
              </a:spcAft>
              <a:buFont typeface="Arial"/>
              <a:buChar char="•"/>
              <a:defRPr/>
            </a:pPr>
            <a:r>
              <a:rPr lang="en-GB" sz="1800" dirty="0" smtClean="0"/>
              <a:t>EMA HCP and Patient Working Parties</a:t>
            </a:r>
          </a:p>
          <a:p>
            <a:pPr marL="342900" indent="-342900">
              <a:spcAft>
                <a:spcPts val="0"/>
              </a:spcAft>
              <a:buFont typeface="Arial"/>
              <a:buChar char="•"/>
              <a:defRPr/>
            </a:pPr>
            <a:r>
              <a:rPr lang="en-GB" sz="1800" dirty="0" smtClean="0"/>
              <a:t>EAHP statements</a:t>
            </a:r>
            <a:endParaRPr lang="en-GB" sz="2000" b="1" dirty="0" smtClean="0">
              <a:solidFill>
                <a:schemeClr val="tx1"/>
              </a:solidFill>
            </a:endParaRPr>
          </a:p>
          <a:p>
            <a:pPr>
              <a:buFont typeface="Arial" pitchFamily="34" charset="0"/>
              <a:buChar char="•"/>
              <a:defRPr/>
            </a:pPr>
            <a:endParaRPr lang="en-GB" sz="2000" b="1" dirty="0" smtClean="0">
              <a:solidFill>
                <a:schemeClr val="tx1"/>
              </a:solidFill>
            </a:endParaRPr>
          </a:p>
        </p:txBody>
      </p:sp>
      <p:sp>
        <p:nvSpPr>
          <p:cNvPr id="8" name="Inhaltsplatzhalter 2"/>
          <p:cNvSpPr txBox="1">
            <a:spLocks/>
          </p:cNvSpPr>
          <p:nvPr/>
        </p:nvSpPr>
        <p:spPr bwMode="auto">
          <a:xfrm>
            <a:off x="7235824" y="2622550"/>
            <a:ext cx="2305050" cy="504825"/>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400" dirty="0" smtClean="0">
                <a:ea typeface="Times New Roman"/>
                <a:cs typeface="Times New Roman"/>
              </a:rPr>
              <a:t>Nina Renshaw, </a:t>
            </a:r>
            <a:br>
              <a:rPr lang="en-US" sz="1400" dirty="0" smtClean="0">
                <a:ea typeface="Times New Roman"/>
                <a:cs typeface="Times New Roman"/>
              </a:rPr>
            </a:br>
            <a:r>
              <a:rPr lang="en-US" sz="1400" b="1" dirty="0" smtClean="0">
                <a:ea typeface="Times New Roman"/>
                <a:cs typeface="Times New Roman"/>
              </a:rPr>
              <a:t>Secretary General</a:t>
            </a:r>
          </a:p>
          <a:p>
            <a:pPr marL="0" indent="0">
              <a:spcAft>
                <a:spcPts val="0"/>
              </a:spcAft>
              <a:buFont typeface="+mj-lt"/>
              <a:buNone/>
              <a:defRPr/>
            </a:pPr>
            <a:endParaRPr lang="en-US" sz="800" dirty="0">
              <a:solidFill>
                <a:srgbClr val="222222"/>
              </a:solidFill>
              <a:ea typeface="Times New Roman"/>
              <a:cs typeface="Times New Roman"/>
            </a:endParaRPr>
          </a:p>
          <a:p>
            <a:pPr marL="0" indent="0">
              <a:spcAft>
                <a:spcPts val="0"/>
              </a:spcAft>
              <a:buFont typeface="+mj-lt"/>
              <a:buNone/>
              <a:defRPr/>
            </a:pPr>
            <a:endParaRPr lang="en-US" sz="2000" dirty="0">
              <a:solidFill>
                <a:srgbClr val="222222"/>
              </a:solidFill>
              <a:ea typeface="Times New Roman"/>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p:txBody>
      </p:sp>
      <p:sp>
        <p:nvSpPr>
          <p:cNvPr id="11" name="Inhaltsplatzhalter 2"/>
          <p:cNvSpPr txBox="1">
            <a:spLocks/>
          </p:cNvSpPr>
          <p:nvPr/>
        </p:nvSpPr>
        <p:spPr bwMode="auto">
          <a:xfrm>
            <a:off x="6963617" y="5263357"/>
            <a:ext cx="2163762" cy="503237"/>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400" dirty="0" smtClean="0">
                <a:ea typeface="ＭＳ 明朝"/>
                <a:cs typeface="Times New Roman"/>
              </a:rPr>
              <a:t>Sascha Marshang</a:t>
            </a:r>
            <a:r>
              <a:rPr lang="en-US" sz="1400" dirty="0" smtClean="0">
                <a:ea typeface="Times New Roman"/>
                <a:cs typeface="Times New Roman"/>
              </a:rPr>
              <a:t>, </a:t>
            </a:r>
            <a:r>
              <a:rPr lang="en-US" sz="1400" b="1" dirty="0" smtClean="0">
                <a:ea typeface="Times New Roman"/>
                <a:cs typeface="Times New Roman"/>
              </a:rPr>
              <a:t>Director of Operations and Membership</a:t>
            </a:r>
          </a:p>
          <a:p>
            <a:pPr marL="0" indent="0">
              <a:spcAft>
                <a:spcPts val="0"/>
              </a:spcAft>
              <a:buFont typeface="+mj-lt"/>
              <a:buNone/>
              <a:defRPr/>
            </a:pPr>
            <a:endParaRPr lang="en-US" sz="800" dirty="0">
              <a:solidFill>
                <a:srgbClr val="222222"/>
              </a:solidFill>
              <a:ea typeface="Times New Roman"/>
              <a:cs typeface="Times New Roman"/>
            </a:endParaRPr>
          </a:p>
          <a:p>
            <a:pPr marL="0" indent="0">
              <a:spcAft>
                <a:spcPts val="0"/>
              </a:spcAft>
              <a:buFont typeface="+mj-lt"/>
              <a:buNone/>
              <a:defRPr/>
            </a:pPr>
            <a:endParaRPr lang="en-US" sz="2000" dirty="0">
              <a:solidFill>
                <a:srgbClr val="222222"/>
              </a:solidFill>
              <a:ea typeface="Times New Roman"/>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p:txBody>
      </p:sp>
      <p:pic>
        <p:nvPicPr>
          <p:cNvPr id="84998"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08850" y="333375"/>
            <a:ext cx="1457325"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9"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80288" y="3213100"/>
            <a:ext cx="133985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000"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3994151"/>
            <a:ext cx="1722438" cy="137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GB" dirty="0"/>
              <a:t>EAHP’s Stakeholder</a:t>
            </a:r>
          </a:p>
        </p:txBody>
      </p:sp>
      <p:sp>
        <p:nvSpPr>
          <p:cNvPr id="12" name="TextBox 11"/>
          <p:cNvSpPr txBox="1"/>
          <p:nvPr/>
        </p:nvSpPr>
        <p:spPr>
          <a:xfrm>
            <a:off x="114225" y="188912"/>
            <a:ext cx="7770142"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European Public Health Alliance (EPHA)</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88299063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69E76FB3-4F21-C74E-A3DC-A5DAC641E177}" type="slidenum">
              <a:rPr lang="de-DE" altLang="x-none" sz="1200">
                <a:solidFill>
                  <a:srgbClr val="165788"/>
                </a:solidFill>
                <a:latin typeface="Arial" charset="0"/>
              </a:rPr>
              <a:pPr eaLnBrk="1" hangingPunct="1"/>
              <a:t>46</a:t>
            </a:fld>
            <a:endParaRPr lang="de-DE" altLang="x-none" sz="1200" dirty="0">
              <a:solidFill>
                <a:srgbClr val="165788"/>
              </a:solidFill>
              <a:latin typeface="Arial" charset="0"/>
            </a:endParaRPr>
          </a:p>
        </p:txBody>
      </p:sp>
      <p:sp>
        <p:nvSpPr>
          <p:cNvPr id="4" name="Inhaltsplatzhalter 2"/>
          <p:cNvSpPr txBox="1">
            <a:spLocks/>
          </p:cNvSpPr>
          <p:nvPr/>
        </p:nvSpPr>
        <p:spPr bwMode="auto">
          <a:xfrm>
            <a:off x="107950" y="980852"/>
            <a:ext cx="6911975" cy="4896073"/>
          </a:xfrm>
          <a:prstGeom prst="rect">
            <a:avLst/>
          </a:prstGeom>
          <a:noFill/>
          <a:ln w="9525">
            <a:noFill/>
            <a:miter lim="800000"/>
            <a:headEnd/>
            <a:tailEnd/>
          </a:ln>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marL="342900" indent="-342900">
              <a:spcBef>
                <a:spcPct val="20000"/>
              </a:spcBef>
              <a:buFont typeface="Arial" charset="0"/>
              <a:buChar char="•"/>
            </a:pPr>
            <a:r>
              <a:rPr lang="en-GB" altLang="x-none" sz="2000" dirty="0" smtClean="0">
                <a:solidFill>
                  <a:srgbClr val="165788"/>
                </a:solidFill>
                <a:latin typeface="Arial" charset="0"/>
              </a:rPr>
              <a:t>global body representing pharmacy founded in 1912 </a:t>
            </a:r>
          </a:p>
          <a:p>
            <a:pPr marL="342900" indent="-342900">
              <a:buFont typeface="Arial" charset="0"/>
              <a:buChar char="•"/>
            </a:pPr>
            <a:r>
              <a:rPr lang="en-GB" altLang="x-none" sz="2000" dirty="0" smtClean="0">
                <a:solidFill>
                  <a:srgbClr val="165788"/>
                </a:solidFill>
                <a:latin typeface="Arial" charset="0"/>
              </a:rPr>
              <a:t>represents over 3 million pharmacists and pharmaceutical scientists around the world through its 132 national organisations, academic institutional members and individual members</a:t>
            </a:r>
            <a:endParaRPr lang="en-GB" altLang="x-none" sz="800" dirty="0" smtClean="0">
              <a:solidFill>
                <a:srgbClr val="165788"/>
              </a:solidFill>
              <a:latin typeface="Arial" charset="0"/>
              <a:ea typeface="ＭＳ Ｐゴシック" charset="-128"/>
            </a:endParaRPr>
          </a:p>
          <a:p>
            <a:pPr>
              <a:spcBef>
                <a:spcPct val="20000"/>
              </a:spcBef>
              <a:buFont typeface="+mj-lt" charset="0"/>
              <a:buNone/>
            </a:pPr>
            <a:endParaRPr lang="en-GB" altLang="x-none" sz="2000" b="1" dirty="0" smtClean="0">
              <a:solidFill>
                <a:srgbClr val="165788"/>
              </a:solidFill>
              <a:latin typeface="Arial" charset="0"/>
            </a:endParaRPr>
          </a:p>
          <a:p>
            <a:pPr>
              <a:spcBef>
                <a:spcPct val="20000"/>
              </a:spcBef>
              <a:buFont typeface="+mj-lt" charset="0"/>
              <a:buNone/>
            </a:pPr>
            <a:r>
              <a:rPr lang="en-GB" altLang="x-none" sz="2000" b="1" dirty="0" smtClean="0">
                <a:solidFill>
                  <a:srgbClr val="165788"/>
                </a:solidFill>
                <a:latin typeface="Arial" charset="0"/>
              </a:rPr>
              <a:t>Key areas EAHP works with:</a:t>
            </a:r>
          </a:p>
          <a:p>
            <a:pPr marL="342900" indent="-342900">
              <a:spcBef>
                <a:spcPct val="20000"/>
              </a:spcBef>
              <a:buFont typeface="Arial" charset="0"/>
              <a:buChar char="•"/>
            </a:pPr>
            <a:r>
              <a:rPr lang="en-GB" altLang="x-none" sz="2000" dirty="0" smtClean="0">
                <a:solidFill>
                  <a:srgbClr val="165788"/>
                </a:solidFill>
                <a:latin typeface="Arial" charset="0"/>
              </a:rPr>
              <a:t>Medicines shortages</a:t>
            </a:r>
          </a:p>
          <a:p>
            <a:pPr marL="342900" indent="-342900">
              <a:spcBef>
                <a:spcPct val="20000"/>
              </a:spcBef>
              <a:buFont typeface="Arial" charset="0"/>
              <a:buChar char="•"/>
            </a:pPr>
            <a:r>
              <a:rPr lang="en-GB" altLang="x-none" sz="2000" dirty="0" smtClean="0">
                <a:solidFill>
                  <a:srgbClr val="165788"/>
                </a:solidFill>
                <a:latin typeface="Arial" charset="0"/>
              </a:rPr>
              <a:t>Basel Statements &amp; EAHP Statements</a:t>
            </a:r>
          </a:p>
          <a:p>
            <a:pPr marL="342900" indent="-342900">
              <a:spcBef>
                <a:spcPct val="20000"/>
              </a:spcBef>
              <a:buFont typeface="Arial" charset="0"/>
              <a:buChar char="•"/>
            </a:pPr>
            <a:r>
              <a:rPr lang="en-GB" altLang="x-none" sz="2000" dirty="0" smtClean="0">
                <a:solidFill>
                  <a:srgbClr val="165788"/>
                </a:solidFill>
                <a:latin typeface="Arial" charset="0"/>
              </a:rPr>
              <a:t>Consultations</a:t>
            </a:r>
          </a:p>
          <a:p>
            <a:pPr marL="342900" indent="-342900">
              <a:spcBef>
                <a:spcPct val="20000"/>
              </a:spcBef>
              <a:buFont typeface="Arial" charset="0"/>
              <a:buChar char="•"/>
            </a:pPr>
            <a:r>
              <a:rPr lang="en-GB" altLang="x-none" sz="2000" dirty="0" smtClean="0">
                <a:solidFill>
                  <a:srgbClr val="165788"/>
                </a:solidFill>
                <a:latin typeface="Arial" charset="0"/>
              </a:rPr>
              <a:t>Ad hoc cooperation on miscellaneous matters</a:t>
            </a:r>
            <a:endParaRPr lang="en-GB" altLang="x-none" sz="1000" b="1" dirty="0" smtClean="0">
              <a:solidFill>
                <a:srgbClr val="165788"/>
              </a:solidFill>
              <a:latin typeface="Arial" charset="0"/>
              <a:ea typeface="ＭＳ 明朝" charset="-128"/>
            </a:endParaRPr>
          </a:p>
          <a:p>
            <a:pPr>
              <a:spcBef>
                <a:spcPct val="20000"/>
              </a:spcBef>
              <a:buFont typeface="+mj-lt" charset="0"/>
              <a:buNone/>
            </a:pPr>
            <a:endParaRPr lang="en-US" altLang="x-none" sz="2000" dirty="0">
              <a:solidFill>
                <a:srgbClr val="165788"/>
              </a:solidFill>
              <a:latin typeface="Arial" charset="0"/>
            </a:endParaRPr>
          </a:p>
          <a:p>
            <a:pPr>
              <a:spcBef>
                <a:spcPct val="20000"/>
              </a:spcBef>
              <a:buFont typeface="+mj-lt" charset="0"/>
              <a:buNone/>
            </a:pPr>
            <a:endParaRPr lang="en-US" altLang="x-none" sz="2000" dirty="0">
              <a:latin typeface="Arial" charset="0"/>
              <a:ea typeface="ＭＳ Ｐゴシック" charset="-128"/>
            </a:endParaRPr>
          </a:p>
          <a:p>
            <a:pPr>
              <a:spcBef>
                <a:spcPct val="20000"/>
              </a:spcBef>
              <a:buFont typeface="+mj-lt" charset="0"/>
              <a:buNone/>
            </a:pPr>
            <a:endParaRPr lang="en-US" altLang="x-none" sz="2000" dirty="0">
              <a:latin typeface="Arial" charset="0"/>
              <a:ea typeface="ＭＳ Ｐゴシック" charset="-128"/>
            </a:endParaRPr>
          </a:p>
          <a:p>
            <a:pPr>
              <a:spcBef>
                <a:spcPct val="20000"/>
              </a:spcBef>
              <a:buFont typeface="Arial" charset="0"/>
              <a:buChar char="•"/>
            </a:pPr>
            <a:endParaRPr lang="en-GB" altLang="x-none" sz="2000" b="1" dirty="0">
              <a:latin typeface="Arial" charset="0"/>
              <a:ea typeface="ＭＳ Ｐゴシック" charset="-128"/>
            </a:endParaRPr>
          </a:p>
          <a:p>
            <a:pPr>
              <a:spcBef>
                <a:spcPct val="20000"/>
              </a:spcBef>
              <a:buFont typeface="Arial" charset="0"/>
              <a:buChar char="•"/>
            </a:pPr>
            <a:endParaRPr lang="en-GB" altLang="x-none" sz="2000" b="1" dirty="0">
              <a:latin typeface="Arial" charset="0"/>
              <a:ea typeface="ＭＳ Ｐゴシック" charset="-128"/>
            </a:endParaRPr>
          </a:p>
        </p:txBody>
      </p:sp>
      <p:sp>
        <p:nvSpPr>
          <p:cNvPr id="8" name="Inhaltsplatzhalter 2"/>
          <p:cNvSpPr txBox="1">
            <a:spLocks/>
          </p:cNvSpPr>
          <p:nvPr/>
        </p:nvSpPr>
        <p:spPr bwMode="auto">
          <a:xfrm>
            <a:off x="6840538" y="2781300"/>
            <a:ext cx="2303462" cy="503238"/>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400" dirty="0" smtClean="0">
                <a:ea typeface="Times New Roman"/>
                <a:cs typeface="Times New Roman"/>
              </a:rPr>
              <a:t>Carmen Pena, </a:t>
            </a:r>
            <a:br>
              <a:rPr lang="en-US" sz="1400" dirty="0" smtClean="0">
                <a:ea typeface="Times New Roman"/>
                <a:cs typeface="Times New Roman"/>
              </a:rPr>
            </a:br>
            <a:r>
              <a:rPr lang="en-US" sz="1400" b="1" dirty="0" smtClean="0">
                <a:ea typeface="Times New Roman"/>
                <a:cs typeface="Times New Roman"/>
              </a:rPr>
              <a:t>President</a:t>
            </a:r>
          </a:p>
          <a:p>
            <a:pPr marL="0" indent="0">
              <a:spcAft>
                <a:spcPts val="0"/>
              </a:spcAft>
              <a:buFont typeface="+mj-lt"/>
              <a:buNone/>
              <a:defRPr/>
            </a:pPr>
            <a:endParaRPr lang="en-US" sz="800" dirty="0">
              <a:solidFill>
                <a:srgbClr val="222222"/>
              </a:solidFill>
              <a:ea typeface="Times New Roman"/>
              <a:cs typeface="Times New Roman"/>
            </a:endParaRPr>
          </a:p>
          <a:p>
            <a:pPr marL="0" indent="0">
              <a:spcAft>
                <a:spcPts val="0"/>
              </a:spcAft>
              <a:buFont typeface="+mj-lt"/>
              <a:buNone/>
              <a:defRPr/>
            </a:pPr>
            <a:endParaRPr lang="en-US" sz="2000" dirty="0">
              <a:solidFill>
                <a:srgbClr val="222222"/>
              </a:solidFill>
              <a:ea typeface="Times New Roman"/>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p:txBody>
      </p:sp>
      <p:sp>
        <p:nvSpPr>
          <p:cNvPr id="11" name="Inhaltsplatzhalter 2"/>
          <p:cNvSpPr txBox="1">
            <a:spLocks/>
          </p:cNvSpPr>
          <p:nvPr/>
        </p:nvSpPr>
        <p:spPr bwMode="auto">
          <a:xfrm>
            <a:off x="6980238" y="5373688"/>
            <a:ext cx="2163762" cy="503237"/>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400" dirty="0" smtClean="0">
                <a:ea typeface="ＭＳ 明朝"/>
                <a:cs typeface="Times New Roman"/>
              </a:rPr>
              <a:t>Marianne Ivey</a:t>
            </a:r>
            <a:r>
              <a:rPr lang="en-US" sz="1400" dirty="0" smtClean="0">
                <a:ea typeface="Times New Roman"/>
                <a:cs typeface="Times New Roman"/>
              </a:rPr>
              <a:t>, </a:t>
            </a:r>
          </a:p>
          <a:p>
            <a:pPr marL="0" indent="0">
              <a:spcAft>
                <a:spcPts val="0"/>
              </a:spcAft>
              <a:buFont typeface="+mj-lt"/>
              <a:buNone/>
              <a:defRPr/>
            </a:pPr>
            <a:r>
              <a:rPr lang="en-US" sz="1400" b="1" dirty="0" smtClean="0">
                <a:ea typeface="Times New Roman"/>
                <a:cs typeface="Times New Roman"/>
              </a:rPr>
              <a:t>President of HP section</a:t>
            </a:r>
          </a:p>
          <a:p>
            <a:pPr marL="0" indent="0">
              <a:spcAft>
                <a:spcPts val="0"/>
              </a:spcAft>
              <a:buFont typeface="+mj-lt"/>
              <a:buNone/>
              <a:defRPr/>
            </a:pPr>
            <a:endParaRPr lang="en-US" sz="800" dirty="0">
              <a:solidFill>
                <a:srgbClr val="222222"/>
              </a:solidFill>
              <a:ea typeface="Times New Roman"/>
              <a:cs typeface="Times New Roman"/>
            </a:endParaRPr>
          </a:p>
          <a:p>
            <a:pPr marL="0" indent="0">
              <a:spcAft>
                <a:spcPts val="0"/>
              </a:spcAft>
              <a:buFont typeface="+mj-lt"/>
              <a:buNone/>
              <a:defRPr/>
            </a:pPr>
            <a:endParaRPr lang="en-US" sz="2000" dirty="0">
              <a:solidFill>
                <a:srgbClr val="222222"/>
              </a:solidFill>
              <a:ea typeface="Times New Roman"/>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p:txBody>
      </p:sp>
      <p:pic>
        <p:nvPicPr>
          <p:cNvPr id="8909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08850" y="765175"/>
            <a:ext cx="1298575"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5"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64388" y="3500438"/>
            <a:ext cx="1295400" cy="161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6"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39316" y="2529322"/>
            <a:ext cx="1008264" cy="1007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107950" y="114161"/>
            <a:ext cx="7770142"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International Pharmaceutical Federation (FIP)</a:t>
            </a:r>
            <a:endParaRPr lang="en-GB" dirty="0">
              <a:solidFill>
                <a:srgbClr val="69BE28"/>
              </a:solidFill>
              <a:latin typeface="Arial" charset="0"/>
              <a:ea typeface="Arial" charset="0"/>
              <a:cs typeface="Arial" charset="0"/>
            </a:endParaRPr>
          </a:p>
        </p:txBody>
      </p:sp>
      <p:sp>
        <p:nvSpPr>
          <p:cNvPr id="3" name="Title 2"/>
          <p:cNvSpPr>
            <a:spLocks noGrp="1"/>
          </p:cNvSpPr>
          <p:nvPr>
            <p:ph type="title"/>
          </p:nvPr>
        </p:nvSpPr>
        <p:spPr/>
        <p:txBody>
          <a:bodyPr/>
          <a:lstStyle/>
          <a:p>
            <a:r>
              <a:rPr lang="en-GB" dirty="0"/>
              <a:t>EAHP’s Stakeholder</a:t>
            </a:r>
          </a:p>
        </p:txBody>
      </p:sp>
    </p:spTree>
    <p:extLst>
      <p:ext uri="{BB962C8B-B14F-4D97-AF65-F5344CB8AC3E}">
        <p14:creationId xmlns:p14="http://schemas.microsoft.com/office/powerpoint/2010/main" val="27823915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B926FA70-55B7-AA47-A148-B52F4503A2DD}" type="slidenum">
              <a:rPr lang="de-DE" altLang="x-none" sz="1200">
                <a:solidFill>
                  <a:srgbClr val="165788"/>
                </a:solidFill>
                <a:latin typeface="Arial" charset="0"/>
              </a:rPr>
              <a:pPr eaLnBrk="1" hangingPunct="1"/>
              <a:t>47</a:t>
            </a:fld>
            <a:endParaRPr lang="de-DE" altLang="x-none" sz="1200" dirty="0">
              <a:solidFill>
                <a:srgbClr val="165788"/>
              </a:solidFill>
              <a:latin typeface="Arial" charset="0"/>
            </a:endParaRPr>
          </a:p>
        </p:txBody>
      </p:sp>
      <p:sp>
        <p:nvSpPr>
          <p:cNvPr id="4" name="Inhaltsplatzhalter 2"/>
          <p:cNvSpPr txBox="1">
            <a:spLocks/>
          </p:cNvSpPr>
          <p:nvPr/>
        </p:nvSpPr>
        <p:spPr bwMode="auto">
          <a:xfrm>
            <a:off x="107950" y="1125538"/>
            <a:ext cx="6696075" cy="2735262"/>
          </a:xfrm>
          <a:prstGeom prst="rect">
            <a:avLst/>
          </a:prstGeom>
          <a:noFill/>
          <a:ln w="9525">
            <a:noFill/>
            <a:miter lim="800000"/>
            <a:headEnd/>
            <a:tailEnd/>
          </a:ln>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a:spcBef>
                <a:spcPct val="20000"/>
              </a:spcBef>
              <a:buFont typeface="+mj-lt" charset="0"/>
              <a:buNone/>
            </a:pPr>
            <a:r>
              <a:rPr lang="en-US" altLang="x-none" sz="2000" dirty="0">
                <a:solidFill>
                  <a:srgbClr val="165788"/>
                </a:solidFill>
                <a:latin typeface="Arial" charset="0"/>
                <a:ea typeface="ＭＳ Ｐゴシック" charset="-128"/>
              </a:rPr>
              <a:t>PGEU is the principal representative body for community pharmacy at the European </a:t>
            </a:r>
            <a:r>
              <a:rPr lang="en-US" altLang="x-none" sz="2000" dirty="0" smtClean="0">
                <a:solidFill>
                  <a:srgbClr val="165788"/>
                </a:solidFill>
                <a:latin typeface="Arial" charset="0"/>
                <a:ea typeface="ＭＳ Ｐゴシック" charset="-128"/>
              </a:rPr>
              <a:t>level</a:t>
            </a:r>
            <a:endParaRPr lang="en-US" altLang="x-none" sz="2000" dirty="0">
              <a:solidFill>
                <a:srgbClr val="165788"/>
              </a:solidFill>
              <a:latin typeface="Arial" charset="0"/>
              <a:ea typeface="ＭＳ Ｐゴシック" charset="-128"/>
            </a:endParaRPr>
          </a:p>
          <a:p>
            <a:pPr>
              <a:spcBef>
                <a:spcPct val="20000"/>
              </a:spcBef>
              <a:buFont typeface="+mj-lt" charset="0"/>
              <a:buNone/>
            </a:pPr>
            <a:r>
              <a:rPr lang="en-US" altLang="x-none" sz="2000" dirty="0">
                <a:solidFill>
                  <a:srgbClr val="165788"/>
                </a:solidFill>
                <a:latin typeface="Arial" charset="0"/>
                <a:ea typeface="ＭＳ Ｐゴシック" charset="-128"/>
              </a:rPr>
              <a:t> </a:t>
            </a:r>
            <a:endParaRPr lang="en-US" altLang="x-none" sz="1000" dirty="0">
              <a:solidFill>
                <a:srgbClr val="165788"/>
              </a:solidFill>
              <a:latin typeface="Arial" charset="0"/>
              <a:ea typeface="ＭＳ Ｐゴシック" charset="-128"/>
            </a:endParaRPr>
          </a:p>
          <a:p>
            <a:pPr>
              <a:spcBef>
                <a:spcPct val="20000"/>
              </a:spcBef>
              <a:buFont typeface="+mj-lt" charset="0"/>
              <a:buNone/>
            </a:pPr>
            <a:r>
              <a:rPr lang="en-US" altLang="x-none" sz="2000" b="1" dirty="0">
                <a:solidFill>
                  <a:srgbClr val="165788"/>
                </a:solidFill>
                <a:latin typeface="Arial" charset="0"/>
              </a:rPr>
              <a:t>Key areas EAHP works with:</a:t>
            </a:r>
          </a:p>
          <a:p>
            <a:pPr marL="342900" indent="-342900">
              <a:spcBef>
                <a:spcPct val="20000"/>
              </a:spcBef>
              <a:buFont typeface="Arial" charset="0"/>
              <a:buChar char="•"/>
            </a:pPr>
            <a:r>
              <a:rPr lang="en-US" altLang="x-none" sz="2000" dirty="0">
                <a:solidFill>
                  <a:srgbClr val="165788"/>
                </a:solidFill>
                <a:latin typeface="Arial" charset="0"/>
              </a:rPr>
              <a:t>Medicines shortages</a:t>
            </a:r>
          </a:p>
          <a:p>
            <a:pPr marL="342900" indent="-342900">
              <a:spcBef>
                <a:spcPct val="20000"/>
              </a:spcBef>
              <a:buFont typeface="Arial" charset="0"/>
              <a:buChar char="•"/>
            </a:pPr>
            <a:r>
              <a:rPr lang="en-US" altLang="x-none" sz="2000" dirty="0" smtClean="0">
                <a:solidFill>
                  <a:srgbClr val="165788"/>
                </a:solidFill>
                <a:latin typeface="Arial" charset="0"/>
              </a:rPr>
              <a:t>EMVO</a:t>
            </a:r>
            <a:endParaRPr lang="en-US" altLang="x-none" sz="2000" dirty="0">
              <a:solidFill>
                <a:srgbClr val="165788"/>
              </a:solidFill>
              <a:latin typeface="Arial" charset="0"/>
            </a:endParaRPr>
          </a:p>
          <a:p>
            <a:pPr marL="342900" indent="-342900">
              <a:spcBef>
                <a:spcPct val="20000"/>
              </a:spcBef>
              <a:buFont typeface="Arial" charset="0"/>
              <a:buChar char="•"/>
            </a:pPr>
            <a:r>
              <a:rPr lang="en-US" altLang="x-none" sz="2000" dirty="0">
                <a:solidFill>
                  <a:srgbClr val="165788"/>
                </a:solidFill>
                <a:latin typeface="Arial" charset="0"/>
              </a:rPr>
              <a:t>EMA issues</a:t>
            </a:r>
          </a:p>
          <a:p>
            <a:pPr marL="342900" indent="-342900">
              <a:spcBef>
                <a:spcPct val="20000"/>
              </a:spcBef>
              <a:buFont typeface="Arial" charset="0"/>
              <a:buChar char="•"/>
            </a:pPr>
            <a:r>
              <a:rPr lang="en-US" altLang="x-none" sz="2000" dirty="0">
                <a:solidFill>
                  <a:srgbClr val="165788"/>
                </a:solidFill>
                <a:latin typeface="Arial" charset="0"/>
              </a:rPr>
              <a:t>Ad hoc cooperation on consultations</a:t>
            </a:r>
          </a:p>
          <a:p>
            <a:pPr>
              <a:spcBef>
                <a:spcPct val="20000"/>
              </a:spcBef>
              <a:buFont typeface="+mj-lt" charset="0"/>
              <a:buNone/>
            </a:pPr>
            <a:endParaRPr lang="en-US" altLang="x-none" sz="2000" dirty="0">
              <a:solidFill>
                <a:srgbClr val="222222"/>
              </a:solidFill>
              <a:latin typeface="Arial" charset="0"/>
            </a:endParaRPr>
          </a:p>
          <a:p>
            <a:pPr>
              <a:spcBef>
                <a:spcPct val="20000"/>
              </a:spcBef>
              <a:buFont typeface="+mj-lt" charset="0"/>
              <a:buNone/>
            </a:pPr>
            <a:endParaRPr lang="en-US" altLang="x-none" sz="2000" dirty="0">
              <a:latin typeface="Arial" charset="0"/>
              <a:ea typeface="ＭＳ Ｐゴシック" charset="-128"/>
            </a:endParaRPr>
          </a:p>
          <a:p>
            <a:pPr>
              <a:spcBef>
                <a:spcPct val="20000"/>
              </a:spcBef>
              <a:buFont typeface="+mj-lt" charset="0"/>
              <a:buNone/>
            </a:pPr>
            <a:endParaRPr lang="en-US" altLang="x-none" sz="2000" dirty="0">
              <a:latin typeface="Arial" charset="0"/>
              <a:ea typeface="ＭＳ Ｐゴシック" charset="-128"/>
            </a:endParaRPr>
          </a:p>
          <a:p>
            <a:pPr>
              <a:spcBef>
                <a:spcPct val="20000"/>
              </a:spcBef>
              <a:buFont typeface="Arial" charset="0"/>
              <a:buChar char="•"/>
            </a:pPr>
            <a:endParaRPr lang="en-GB" altLang="x-none" sz="2000" b="1" dirty="0">
              <a:latin typeface="Arial" charset="0"/>
              <a:ea typeface="ＭＳ Ｐゴシック" charset="-128"/>
            </a:endParaRPr>
          </a:p>
          <a:p>
            <a:pPr>
              <a:spcBef>
                <a:spcPct val="20000"/>
              </a:spcBef>
              <a:buFont typeface="Arial" charset="0"/>
              <a:buChar char="•"/>
            </a:pPr>
            <a:endParaRPr lang="en-GB" altLang="x-none" sz="2000" b="1" dirty="0">
              <a:latin typeface="Arial" charset="0"/>
              <a:ea typeface="ＭＳ Ｐゴシック" charset="-128"/>
            </a:endParaRPr>
          </a:p>
        </p:txBody>
      </p:sp>
      <p:sp>
        <p:nvSpPr>
          <p:cNvPr id="8" name="Inhaltsplatzhalter 2"/>
          <p:cNvSpPr txBox="1">
            <a:spLocks/>
          </p:cNvSpPr>
          <p:nvPr/>
        </p:nvSpPr>
        <p:spPr bwMode="auto">
          <a:xfrm>
            <a:off x="6840538" y="2781300"/>
            <a:ext cx="2303462" cy="503238"/>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400" dirty="0" smtClean="0">
                <a:ea typeface="Times New Roman"/>
                <a:cs typeface="Times New Roman"/>
              </a:rPr>
              <a:t>Jurate Svarcaite, </a:t>
            </a:r>
            <a:br>
              <a:rPr lang="en-US" sz="1400" dirty="0" smtClean="0">
                <a:ea typeface="Times New Roman"/>
                <a:cs typeface="Times New Roman"/>
              </a:rPr>
            </a:br>
            <a:r>
              <a:rPr lang="en-US" sz="1400" b="1" dirty="0" smtClean="0">
                <a:ea typeface="Times New Roman"/>
                <a:cs typeface="Times New Roman"/>
              </a:rPr>
              <a:t>Secretary General</a:t>
            </a:r>
          </a:p>
          <a:p>
            <a:pPr marL="0" indent="0">
              <a:spcAft>
                <a:spcPts val="0"/>
              </a:spcAft>
              <a:buFont typeface="+mj-lt"/>
              <a:buNone/>
              <a:defRPr/>
            </a:pPr>
            <a:endParaRPr lang="en-US" sz="800" dirty="0">
              <a:solidFill>
                <a:srgbClr val="222222"/>
              </a:solidFill>
              <a:ea typeface="Times New Roman"/>
              <a:cs typeface="Times New Roman"/>
            </a:endParaRPr>
          </a:p>
          <a:p>
            <a:pPr marL="0" indent="0">
              <a:spcAft>
                <a:spcPts val="0"/>
              </a:spcAft>
              <a:buFont typeface="+mj-lt"/>
              <a:buNone/>
              <a:defRPr/>
            </a:pPr>
            <a:endParaRPr lang="en-US" sz="2000" dirty="0">
              <a:solidFill>
                <a:srgbClr val="222222"/>
              </a:solidFill>
              <a:ea typeface="Times New Roman"/>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p:txBody>
      </p:sp>
      <p:sp>
        <p:nvSpPr>
          <p:cNvPr id="11" name="Inhaltsplatzhalter 2"/>
          <p:cNvSpPr txBox="1">
            <a:spLocks/>
          </p:cNvSpPr>
          <p:nvPr/>
        </p:nvSpPr>
        <p:spPr bwMode="auto">
          <a:xfrm>
            <a:off x="6980238" y="5373688"/>
            <a:ext cx="2163762" cy="503237"/>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400" dirty="0" smtClean="0">
                <a:ea typeface="ＭＳ 明朝"/>
                <a:cs typeface="Times New Roman"/>
              </a:rPr>
              <a:t>Jamie Wilkinson</a:t>
            </a:r>
            <a:r>
              <a:rPr lang="en-US" sz="1400" dirty="0" smtClean="0">
                <a:ea typeface="Times New Roman"/>
                <a:cs typeface="Times New Roman"/>
              </a:rPr>
              <a:t>, </a:t>
            </a:r>
          </a:p>
          <a:p>
            <a:pPr marL="0" indent="0">
              <a:spcAft>
                <a:spcPts val="0"/>
              </a:spcAft>
              <a:buFont typeface="+mj-lt"/>
              <a:buNone/>
              <a:defRPr/>
            </a:pPr>
            <a:r>
              <a:rPr lang="en-US" sz="1400" b="1" dirty="0" smtClean="0">
                <a:ea typeface="Times New Roman"/>
                <a:cs typeface="Times New Roman"/>
              </a:rPr>
              <a:t>Director of Professional Affairs</a:t>
            </a:r>
          </a:p>
          <a:p>
            <a:pPr marL="0" indent="0">
              <a:spcAft>
                <a:spcPts val="0"/>
              </a:spcAft>
              <a:buFont typeface="+mj-lt"/>
              <a:buNone/>
              <a:defRPr/>
            </a:pPr>
            <a:endParaRPr lang="en-US" sz="800" dirty="0">
              <a:solidFill>
                <a:srgbClr val="222222"/>
              </a:solidFill>
              <a:ea typeface="Times New Roman"/>
              <a:cs typeface="Times New Roman"/>
            </a:endParaRPr>
          </a:p>
          <a:p>
            <a:pPr marL="0" indent="0">
              <a:spcAft>
                <a:spcPts val="0"/>
              </a:spcAft>
              <a:buFont typeface="+mj-lt"/>
              <a:buNone/>
              <a:defRPr/>
            </a:pPr>
            <a:endParaRPr lang="en-US" sz="2000" dirty="0">
              <a:solidFill>
                <a:srgbClr val="222222"/>
              </a:solidFill>
              <a:ea typeface="Times New Roman"/>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p:txBody>
      </p:sp>
      <p:pic>
        <p:nvPicPr>
          <p:cNvPr id="88070"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04025" y="908050"/>
            <a:ext cx="1868488" cy="185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1" name="Picture 6"/>
          <p:cNvPicPr>
            <a:picLocks noChangeAspect="1"/>
          </p:cNvPicPr>
          <p:nvPr/>
        </p:nvPicPr>
        <p:blipFill>
          <a:blip r:embed="rId3">
            <a:extLst>
              <a:ext uri="{28A0092B-C50C-407E-A947-70E740481C1C}">
                <a14:useLocalDpi xmlns:a14="http://schemas.microsoft.com/office/drawing/2010/main" val="0"/>
              </a:ext>
            </a:extLst>
          </a:blip>
          <a:srcRect l="27519" r="20547"/>
          <a:stretch>
            <a:fillRect/>
          </a:stretch>
        </p:blipFill>
        <p:spPr bwMode="auto">
          <a:xfrm>
            <a:off x="7092950" y="3284538"/>
            <a:ext cx="1495425"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2"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4225107"/>
            <a:ext cx="1828800"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106362" y="179378"/>
            <a:ext cx="8858125"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Pharmaceutical Group of the European Union (PGEU)</a:t>
            </a:r>
            <a:endParaRPr lang="en-GB" dirty="0">
              <a:solidFill>
                <a:srgbClr val="69BE28"/>
              </a:solidFill>
              <a:latin typeface="Arial" charset="0"/>
              <a:ea typeface="Arial" charset="0"/>
              <a:cs typeface="Arial" charset="0"/>
            </a:endParaRPr>
          </a:p>
        </p:txBody>
      </p:sp>
      <p:sp>
        <p:nvSpPr>
          <p:cNvPr id="3" name="Title 2"/>
          <p:cNvSpPr>
            <a:spLocks noGrp="1"/>
          </p:cNvSpPr>
          <p:nvPr>
            <p:ph type="title"/>
          </p:nvPr>
        </p:nvSpPr>
        <p:spPr/>
        <p:txBody>
          <a:bodyPr/>
          <a:lstStyle/>
          <a:p>
            <a:r>
              <a:rPr lang="en-GB" dirty="0"/>
              <a:t>EAHP’s Stakeholder</a:t>
            </a:r>
          </a:p>
        </p:txBody>
      </p:sp>
    </p:spTree>
    <p:extLst>
      <p:ext uri="{BB962C8B-B14F-4D97-AF65-F5344CB8AC3E}">
        <p14:creationId xmlns:p14="http://schemas.microsoft.com/office/powerpoint/2010/main" val="185221640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54831E28-6E35-F946-BB22-0E9C97E249B7}" type="slidenum">
              <a:rPr lang="de-DE" altLang="x-none" sz="1200">
                <a:solidFill>
                  <a:srgbClr val="165788"/>
                </a:solidFill>
                <a:latin typeface="Arial" charset="0"/>
              </a:rPr>
              <a:pPr eaLnBrk="1" hangingPunct="1"/>
              <a:t>48</a:t>
            </a:fld>
            <a:endParaRPr lang="de-DE" altLang="x-none" sz="1200" dirty="0">
              <a:solidFill>
                <a:srgbClr val="165788"/>
              </a:solidFill>
              <a:latin typeface="Arial" charset="0"/>
            </a:endParaRPr>
          </a:p>
        </p:txBody>
      </p:sp>
      <p:sp>
        <p:nvSpPr>
          <p:cNvPr id="4" name="Inhaltsplatzhalter 2"/>
          <p:cNvSpPr txBox="1">
            <a:spLocks/>
          </p:cNvSpPr>
          <p:nvPr/>
        </p:nvSpPr>
        <p:spPr bwMode="auto">
          <a:xfrm>
            <a:off x="179388" y="836612"/>
            <a:ext cx="6840537" cy="4104555"/>
          </a:xfrm>
          <a:prstGeom prst="rect">
            <a:avLst/>
          </a:prstGeom>
          <a:noFill/>
          <a:ln w="9525">
            <a:noFill/>
            <a:miter lim="800000"/>
            <a:headEnd/>
            <a:tailEnd/>
          </a:ln>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a:spcBef>
                <a:spcPct val="20000"/>
              </a:spcBef>
              <a:buFont typeface="+mj-lt" charset="0"/>
              <a:buNone/>
            </a:pPr>
            <a:r>
              <a:rPr lang="en-GB" altLang="x-none" sz="2000" dirty="0" smtClean="0">
                <a:solidFill>
                  <a:srgbClr val="165788"/>
                </a:solidFill>
                <a:latin typeface="Arial" charset="0"/>
                <a:ea typeface="ＭＳ Ｐゴシック" charset="-128"/>
              </a:rPr>
              <a:t>Collaboration of 12 specialist nursing organisations, including oncology nurses and nurse directors</a:t>
            </a:r>
          </a:p>
          <a:p>
            <a:pPr>
              <a:spcBef>
                <a:spcPct val="20000"/>
              </a:spcBef>
              <a:buFont typeface="+mj-lt" charset="0"/>
              <a:buNone/>
            </a:pPr>
            <a:endParaRPr lang="en-GB" altLang="x-none" sz="2000" dirty="0" smtClean="0">
              <a:solidFill>
                <a:srgbClr val="165788"/>
              </a:solidFill>
              <a:latin typeface="Arial" charset="0"/>
              <a:ea typeface="ＭＳ Ｐゴシック" charset="-128"/>
            </a:endParaRPr>
          </a:p>
          <a:p>
            <a:pPr>
              <a:spcBef>
                <a:spcPct val="20000"/>
              </a:spcBef>
              <a:buFont typeface="+mj-lt" charset="0"/>
              <a:buNone/>
            </a:pPr>
            <a:endParaRPr lang="en-GB" altLang="x-none" sz="1000" dirty="0" smtClean="0">
              <a:solidFill>
                <a:srgbClr val="165788"/>
              </a:solidFill>
              <a:latin typeface="Arial" charset="0"/>
              <a:ea typeface="ＭＳ Ｐゴシック" charset="-128"/>
            </a:endParaRPr>
          </a:p>
          <a:p>
            <a:pPr>
              <a:spcBef>
                <a:spcPct val="20000"/>
              </a:spcBef>
              <a:buFont typeface="+mj-lt" charset="0"/>
              <a:buNone/>
            </a:pPr>
            <a:r>
              <a:rPr lang="en-GB" altLang="x-none" sz="2000" b="1" dirty="0" smtClean="0">
                <a:solidFill>
                  <a:srgbClr val="165788"/>
                </a:solidFill>
                <a:latin typeface="Arial" charset="0"/>
              </a:rPr>
              <a:t>Key areas EAHP works with:</a:t>
            </a:r>
          </a:p>
          <a:p>
            <a:pPr marL="342900" indent="-342900">
              <a:spcBef>
                <a:spcPct val="20000"/>
              </a:spcBef>
              <a:buFont typeface="Arial" charset="0"/>
              <a:buChar char="•"/>
            </a:pPr>
            <a:r>
              <a:rPr lang="en-GB" altLang="x-none" sz="2000" dirty="0" smtClean="0">
                <a:solidFill>
                  <a:srgbClr val="165788"/>
                </a:solidFill>
                <a:latin typeface="Arial" charset="0"/>
              </a:rPr>
              <a:t>Common Training Framework</a:t>
            </a:r>
          </a:p>
          <a:p>
            <a:pPr marL="342900" indent="-342900">
              <a:spcBef>
                <a:spcPct val="20000"/>
              </a:spcBef>
              <a:buFont typeface="Arial" charset="0"/>
              <a:buChar char="•"/>
            </a:pPr>
            <a:r>
              <a:rPr lang="en-GB" altLang="x-none" sz="2000" dirty="0" smtClean="0">
                <a:solidFill>
                  <a:srgbClr val="165788"/>
                </a:solidFill>
                <a:latin typeface="Arial" charset="0"/>
              </a:rPr>
              <a:t>European Professional Card</a:t>
            </a:r>
          </a:p>
          <a:p>
            <a:pPr marL="342900" indent="-342900">
              <a:spcBef>
                <a:spcPct val="20000"/>
              </a:spcBef>
              <a:buFont typeface="Arial" charset="0"/>
              <a:buChar char="•"/>
            </a:pPr>
            <a:r>
              <a:rPr lang="en-GB" altLang="x-none" sz="2000" dirty="0" smtClean="0">
                <a:solidFill>
                  <a:srgbClr val="165788"/>
                </a:solidFill>
                <a:latin typeface="Arial" charset="0"/>
              </a:rPr>
              <a:t>Medicines shortages</a:t>
            </a:r>
          </a:p>
          <a:p>
            <a:pPr marL="342900" indent="-342900">
              <a:spcBef>
                <a:spcPct val="20000"/>
              </a:spcBef>
              <a:buFont typeface="Arial" charset="0"/>
              <a:buChar char="•"/>
            </a:pPr>
            <a:r>
              <a:rPr lang="en-GB" altLang="x-none" sz="2000" dirty="0" smtClean="0">
                <a:solidFill>
                  <a:srgbClr val="165788"/>
                </a:solidFill>
                <a:latin typeface="Arial" charset="0"/>
              </a:rPr>
              <a:t>Medicines barcoding</a:t>
            </a:r>
          </a:p>
          <a:p>
            <a:pPr marL="342900" indent="-342900">
              <a:spcBef>
                <a:spcPct val="20000"/>
              </a:spcBef>
              <a:buFont typeface="Arial" charset="0"/>
              <a:buChar char="•"/>
            </a:pPr>
            <a:r>
              <a:rPr lang="en-GB" altLang="x-none" sz="2000" dirty="0" smtClean="0">
                <a:solidFill>
                  <a:srgbClr val="165788"/>
                </a:solidFill>
                <a:latin typeface="Arial" charset="0"/>
              </a:rPr>
              <a:t>EAHP statements</a:t>
            </a:r>
          </a:p>
          <a:p>
            <a:pPr marL="342900" indent="-342900">
              <a:spcBef>
                <a:spcPct val="20000"/>
              </a:spcBef>
              <a:buFont typeface="Arial" charset="0"/>
              <a:buChar char="•"/>
            </a:pPr>
            <a:r>
              <a:rPr lang="en-GB" altLang="x-none" sz="2000" dirty="0" smtClean="0">
                <a:solidFill>
                  <a:srgbClr val="165788"/>
                </a:solidFill>
                <a:latin typeface="Arial" charset="0"/>
              </a:rPr>
              <a:t>EMA Healthcare Professional Working Party</a:t>
            </a:r>
          </a:p>
          <a:p>
            <a:pPr>
              <a:spcBef>
                <a:spcPct val="20000"/>
              </a:spcBef>
              <a:buFont typeface="+mj-lt" charset="0"/>
              <a:buNone/>
            </a:pPr>
            <a:endParaRPr lang="en-US" altLang="x-none" sz="1000" b="1" dirty="0">
              <a:solidFill>
                <a:srgbClr val="000000"/>
              </a:solidFill>
              <a:latin typeface="Arial" charset="0"/>
              <a:ea typeface="ＭＳ 明朝" charset="-128"/>
            </a:endParaRPr>
          </a:p>
          <a:p>
            <a:pPr>
              <a:spcBef>
                <a:spcPct val="20000"/>
              </a:spcBef>
              <a:buFont typeface="+mj-lt" charset="0"/>
              <a:buNone/>
            </a:pPr>
            <a:endParaRPr lang="en-US" altLang="x-none" sz="2000" dirty="0">
              <a:latin typeface="Arial" charset="0"/>
              <a:ea typeface="ＭＳ Ｐゴシック" charset="-128"/>
            </a:endParaRPr>
          </a:p>
          <a:p>
            <a:pPr>
              <a:spcBef>
                <a:spcPct val="20000"/>
              </a:spcBef>
              <a:buFont typeface="+mj-lt" charset="0"/>
              <a:buNone/>
            </a:pPr>
            <a:endParaRPr lang="en-US" altLang="x-none" sz="2000" dirty="0">
              <a:latin typeface="Arial" charset="0"/>
              <a:ea typeface="ＭＳ Ｐゴシック" charset="-128"/>
            </a:endParaRPr>
          </a:p>
          <a:p>
            <a:pPr>
              <a:spcBef>
                <a:spcPct val="20000"/>
              </a:spcBef>
              <a:buFont typeface="+mj-lt" charset="0"/>
              <a:buNone/>
            </a:pPr>
            <a:endParaRPr lang="en-US" altLang="x-none" sz="2000" dirty="0">
              <a:latin typeface="Arial" charset="0"/>
              <a:ea typeface="ＭＳ Ｐゴシック" charset="-128"/>
            </a:endParaRPr>
          </a:p>
          <a:p>
            <a:pPr>
              <a:spcBef>
                <a:spcPct val="20000"/>
              </a:spcBef>
              <a:buFont typeface="Arial" charset="0"/>
              <a:buChar char="•"/>
            </a:pPr>
            <a:endParaRPr lang="en-GB" altLang="x-none" sz="2000" b="1" dirty="0">
              <a:latin typeface="Arial" charset="0"/>
              <a:ea typeface="ＭＳ Ｐゴシック" charset="-128"/>
            </a:endParaRPr>
          </a:p>
          <a:p>
            <a:pPr>
              <a:spcBef>
                <a:spcPct val="20000"/>
              </a:spcBef>
              <a:buFont typeface="Arial" charset="0"/>
              <a:buChar char="•"/>
            </a:pPr>
            <a:endParaRPr lang="en-GB" altLang="x-none" sz="2000" b="1" dirty="0">
              <a:latin typeface="Arial" charset="0"/>
              <a:ea typeface="ＭＳ Ｐゴシック" charset="-128"/>
            </a:endParaRPr>
          </a:p>
        </p:txBody>
      </p:sp>
      <p:sp>
        <p:nvSpPr>
          <p:cNvPr id="8" name="Inhaltsplatzhalter 2"/>
          <p:cNvSpPr txBox="1">
            <a:spLocks/>
          </p:cNvSpPr>
          <p:nvPr/>
        </p:nvSpPr>
        <p:spPr bwMode="auto">
          <a:xfrm>
            <a:off x="7019925" y="2781300"/>
            <a:ext cx="2305050" cy="503238"/>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400" dirty="0" smtClean="0">
                <a:ea typeface="Times New Roman"/>
                <a:cs typeface="Times New Roman"/>
              </a:rPr>
              <a:t>Francoise Charnay-Sonnek, </a:t>
            </a:r>
            <a:r>
              <a:rPr lang="en-US" sz="1400" b="1" dirty="0" smtClean="0">
                <a:ea typeface="Times New Roman"/>
                <a:cs typeface="Times New Roman"/>
              </a:rPr>
              <a:t>President</a:t>
            </a:r>
          </a:p>
          <a:p>
            <a:pPr marL="0" indent="0">
              <a:spcAft>
                <a:spcPts val="0"/>
              </a:spcAft>
              <a:buFont typeface="+mj-lt"/>
              <a:buNone/>
              <a:defRPr/>
            </a:pPr>
            <a:endParaRPr lang="en-US" sz="800" dirty="0">
              <a:solidFill>
                <a:srgbClr val="222222"/>
              </a:solidFill>
              <a:ea typeface="Times New Roman"/>
              <a:cs typeface="Times New Roman"/>
            </a:endParaRPr>
          </a:p>
          <a:p>
            <a:pPr marL="0" indent="0">
              <a:spcAft>
                <a:spcPts val="0"/>
              </a:spcAft>
              <a:buFont typeface="+mj-lt"/>
              <a:buNone/>
              <a:defRPr/>
            </a:pPr>
            <a:endParaRPr lang="en-US" sz="2000" dirty="0">
              <a:solidFill>
                <a:srgbClr val="222222"/>
              </a:solidFill>
              <a:ea typeface="Times New Roman"/>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p:txBody>
      </p:sp>
      <p:sp>
        <p:nvSpPr>
          <p:cNvPr id="11" name="Inhaltsplatzhalter 2"/>
          <p:cNvSpPr txBox="1">
            <a:spLocks/>
          </p:cNvSpPr>
          <p:nvPr/>
        </p:nvSpPr>
        <p:spPr bwMode="auto">
          <a:xfrm>
            <a:off x="7132638" y="5516563"/>
            <a:ext cx="1979612" cy="504825"/>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400" dirty="0" smtClean="0">
                <a:ea typeface="ＭＳ 明朝"/>
                <a:cs typeface="Times New Roman"/>
              </a:rPr>
              <a:t>Ber Oomen</a:t>
            </a:r>
            <a:r>
              <a:rPr lang="en-US" sz="1400" dirty="0" smtClean="0">
                <a:ea typeface="Times New Roman"/>
                <a:cs typeface="Times New Roman"/>
              </a:rPr>
              <a:t>, </a:t>
            </a:r>
            <a:r>
              <a:rPr lang="en-US" sz="1400" b="1" dirty="0" smtClean="0">
                <a:ea typeface="Times New Roman"/>
                <a:cs typeface="Times New Roman"/>
              </a:rPr>
              <a:t>Executive</a:t>
            </a:r>
            <a:r>
              <a:rPr lang="en-US" sz="1400" dirty="0" smtClean="0">
                <a:ea typeface="Times New Roman"/>
                <a:cs typeface="Times New Roman"/>
              </a:rPr>
              <a:t> </a:t>
            </a:r>
            <a:r>
              <a:rPr lang="en-US" sz="1400" b="1" dirty="0" smtClean="0">
                <a:ea typeface="Times New Roman"/>
                <a:cs typeface="Times New Roman"/>
              </a:rPr>
              <a:t>Secretary</a:t>
            </a:r>
          </a:p>
          <a:p>
            <a:pPr marL="0" indent="0">
              <a:spcAft>
                <a:spcPts val="0"/>
              </a:spcAft>
              <a:buFont typeface="+mj-lt"/>
              <a:buNone/>
              <a:defRPr/>
            </a:pPr>
            <a:endParaRPr lang="en-US" sz="800" dirty="0">
              <a:solidFill>
                <a:srgbClr val="222222"/>
              </a:solidFill>
              <a:ea typeface="Times New Roman"/>
              <a:cs typeface="Times New Roman"/>
            </a:endParaRPr>
          </a:p>
          <a:p>
            <a:pPr marL="0" indent="0">
              <a:spcAft>
                <a:spcPts val="0"/>
              </a:spcAft>
              <a:buFont typeface="+mj-lt"/>
              <a:buNone/>
              <a:defRPr/>
            </a:pPr>
            <a:endParaRPr lang="en-US" sz="2000" dirty="0">
              <a:solidFill>
                <a:srgbClr val="222222"/>
              </a:solidFill>
              <a:ea typeface="Times New Roman"/>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p:txBody>
      </p:sp>
      <p:pic>
        <p:nvPicPr>
          <p:cNvPr id="82950"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5825" y="908050"/>
            <a:ext cx="1438275" cy="179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51"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64388" y="3429000"/>
            <a:ext cx="1730375"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52"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79912" y="4678784"/>
            <a:ext cx="25781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106362" y="179378"/>
            <a:ext cx="8858125"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European Specialist Nurses Organisation (ESNO)</a:t>
            </a:r>
            <a:endParaRPr lang="en-GB" dirty="0">
              <a:solidFill>
                <a:srgbClr val="69BE28"/>
              </a:solidFill>
              <a:latin typeface="Arial" charset="0"/>
              <a:ea typeface="Arial" charset="0"/>
              <a:cs typeface="Arial" charset="0"/>
            </a:endParaRPr>
          </a:p>
        </p:txBody>
      </p:sp>
      <p:sp>
        <p:nvSpPr>
          <p:cNvPr id="3" name="Title 2"/>
          <p:cNvSpPr>
            <a:spLocks noGrp="1"/>
          </p:cNvSpPr>
          <p:nvPr>
            <p:ph type="title"/>
          </p:nvPr>
        </p:nvSpPr>
        <p:spPr/>
        <p:txBody>
          <a:bodyPr/>
          <a:lstStyle/>
          <a:p>
            <a:r>
              <a:rPr lang="en-GB" dirty="0"/>
              <a:t>EAHP’s Stakeholder</a:t>
            </a:r>
          </a:p>
        </p:txBody>
      </p:sp>
    </p:spTree>
    <p:extLst>
      <p:ext uri="{BB962C8B-B14F-4D97-AF65-F5344CB8AC3E}">
        <p14:creationId xmlns:p14="http://schemas.microsoft.com/office/powerpoint/2010/main" val="167416647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6E09E87D-1C63-5348-8C92-9BCFDF2189BC}" type="slidenum">
              <a:rPr lang="de-DE" altLang="x-none" sz="1200">
                <a:solidFill>
                  <a:srgbClr val="165788"/>
                </a:solidFill>
                <a:latin typeface="Arial" charset="0"/>
              </a:rPr>
              <a:pPr eaLnBrk="1" hangingPunct="1"/>
              <a:t>49</a:t>
            </a:fld>
            <a:endParaRPr lang="de-DE" altLang="x-none" sz="1200" dirty="0">
              <a:solidFill>
                <a:srgbClr val="165788"/>
              </a:solidFill>
              <a:latin typeface="Arial" charset="0"/>
            </a:endParaRPr>
          </a:p>
        </p:txBody>
      </p:sp>
      <p:sp>
        <p:nvSpPr>
          <p:cNvPr id="4" name="Inhaltsplatzhalter 2"/>
          <p:cNvSpPr txBox="1">
            <a:spLocks/>
          </p:cNvSpPr>
          <p:nvPr/>
        </p:nvSpPr>
        <p:spPr bwMode="auto">
          <a:xfrm>
            <a:off x="179388" y="836612"/>
            <a:ext cx="6840537" cy="4032547"/>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buFont typeface="+mj-lt"/>
              <a:buNone/>
              <a:defRPr/>
            </a:pPr>
            <a:r>
              <a:rPr lang="en-GB" sz="2000" dirty="0" smtClean="0"/>
              <a:t>NGO representing national associations of medical specialists in the EU and associated countries, it operates through 43 Specialists Sections and European Boards.</a:t>
            </a:r>
          </a:p>
          <a:p>
            <a:pPr marL="0" indent="0">
              <a:buFont typeface="+mj-lt"/>
              <a:buNone/>
              <a:defRPr/>
            </a:pPr>
            <a:endParaRPr lang="en-GB" sz="1000" dirty="0" smtClean="0"/>
          </a:p>
          <a:p>
            <a:pPr marL="0" indent="0">
              <a:buFont typeface="+mj-lt"/>
              <a:buNone/>
              <a:defRPr/>
            </a:pPr>
            <a:r>
              <a:rPr lang="en-GB" sz="2000" dirty="0" smtClean="0"/>
              <a:t>UEMS specialist sections work on harmonisation of training requirements and education accreditation.</a:t>
            </a:r>
          </a:p>
          <a:p>
            <a:pPr marL="0" indent="0">
              <a:buFont typeface="+mj-lt"/>
              <a:buNone/>
              <a:defRPr/>
            </a:pPr>
            <a:endParaRPr lang="en-GB" sz="2000" dirty="0" smtClean="0"/>
          </a:p>
          <a:p>
            <a:pPr marL="0" indent="0">
              <a:spcAft>
                <a:spcPts val="0"/>
              </a:spcAft>
              <a:buFont typeface="+mj-lt"/>
              <a:buNone/>
              <a:defRPr/>
            </a:pPr>
            <a:endParaRPr lang="en-GB" sz="1000" dirty="0" smtClean="0"/>
          </a:p>
          <a:p>
            <a:pPr marL="0" indent="0">
              <a:spcAft>
                <a:spcPts val="0"/>
              </a:spcAft>
              <a:buFont typeface="+mj-lt"/>
              <a:buNone/>
              <a:defRPr/>
            </a:pPr>
            <a:r>
              <a:rPr lang="en-GB" sz="2000" b="1" dirty="0" smtClean="0">
                <a:ea typeface="Times New Roman"/>
                <a:cs typeface="Times New Roman"/>
              </a:rPr>
              <a:t>Key areas EAHP works with:</a:t>
            </a:r>
          </a:p>
          <a:p>
            <a:pPr marL="342900" indent="-342900">
              <a:spcAft>
                <a:spcPts val="0"/>
              </a:spcAft>
              <a:buFont typeface="Arial"/>
              <a:buChar char="•"/>
              <a:defRPr/>
            </a:pPr>
            <a:r>
              <a:rPr lang="en-GB" sz="2000" dirty="0" smtClean="0">
                <a:ea typeface="Times New Roman"/>
                <a:cs typeface="Times New Roman"/>
              </a:rPr>
              <a:t>Common Training Framework</a:t>
            </a:r>
          </a:p>
          <a:p>
            <a:pPr marL="342900" indent="-342900">
              <a:spcAft>
                <a:spcPts val="0"/>
              </a:spcAft>
              <a:buFont typeface="Arial"/>
              <a:buChar char="•"/>
              <a:defRPr/>
            </a:pPr>
            <a:r>
              <a:rPr lang="en-GB" sz="2000" dirty="0" smtClean="0">
                <a:ea typeface="Times New Roman"/>
                <a:cs typeface="Times New Roman"/>
              </a:rPr>
              <a:t>European Professional Card</a:t>
            </a:r>
            <a:endParaRPr lang="en-GB" sz="1000" b="1" dirty="0" smtClean="0">
              <a:solidFill>
                <a:srgbClr val="000000"/>
              </a:solidFill>
              <a:ea typeface="ＭＳ 明朝"/>
              <a:cs typeface="Times New Roman"/>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a:p>
            <a:pPr>
              <a:buFont typeface="Arial" pitchFamily="34" charset="0"/>
              <a:buChar char="•"/>
              <a:defRPr/>
            </a:pPr>
            <a:endParaRPr lang="en-GB" sz="2000" b="1" dirty="0" smtClean="0">
              <a:solidFill>
                <a:schemeClr val="tx1"/>
              </a:solidFill>
            </a:endParaRPr>
          </a:p>
        </p:txBody>
      </p:sp>
      <p:sp>
        <p:nvSpPr>
          <p:cNvPr id="8" name="Inhaltsplatzhalter 2"/>
          <p:cNvSpPr txBox="1">
            <a:spLocks/>
          </p:cNvSpPr>
          <p:nvPr/>
        </p:nvSpPr>
        <p:spPr bwMode="auto">
          <a:xfrm>
            <a:off x="7019925" y="2781300"/>
            <a:ext cx="2305050" cy="503238"/>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400" dirty="0" smtClean="0">
                <a:ea typeface="Times New Roman"/>
                <a:cs typeface="Times New Roman"/>
              </a:rPr>
              <a:t>Prof. Vassilios Papalois, </a:t>
            </a:r>
            <a:br>
              <a:rPr lang="en-US" sz="1400" dirty="0" smtClean="0">
                <a:ea typeface="Times New Roman"/>
                <a:cs typeface="Times New Roman"/>
              </a:rPr>
            </a:br>
            <a:r>
              <a:rPr lang="en-US" sz="1400" b="1" dirty="0" smtClean="0">
                <a:ea typeface="Times New Roman"/>
                <a:cs typeface="Times New Roman"/>
              </a:rPr>
              <a:t>Secretary General</a:t>
            </a:r>
          </a:p>
          <a:p>
            <a:pPr marL="0" indent="0">
              <a:spcAft>
                <a:spcPts val="0"/>
              </a:spcAft>
              <a:buFont typeface="+mj-lt"/>
              <a:buNone/>
              <a:defRPr/>
            </a:pPr>
            <a:endParaRPr lang="en-US" sz="800" dirty="0">
              <a:solidFill>
                <a:srgbClr val="222222"/>
              </a:solidFill>
              <a:ea typeface="Times New Roman"/>
              <a:cs typeface="Times New Roman"/>
            </a:endParaRPr>
          </a:p>
          <a:p>
            <a:pPr marL="0" indent="0">
              <a:spcAft>
                <a:spcPts val="0"/>
              </a:spcAft>
              <a:buFont typeface="+mj-lt"/>
              <a:buNone/>
              <a:defRPr/>
            </a:pPr>
            <a:endParaRPr lang="en-US" sz="2000" dirty="0">
              <a:solidFill>
                <a:srgbClr val="222222"/>
              </a:solidFill>
              <a:ea typeface="Times New Roman"/>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p:txBody>
      </p:sp>
      <p:sp>
        <p:nvSpPr>
          <p:cNvPr id="11" name="Inhaltsplatzhalter 2"/>
          <p:cNvSpPr txBox="1">
            <a:spLocks/>
          </p:cNvSpPr>
          <p:nvPr/>
        </p:nvSpPr>
        <p:spPr bwMode="auto">
          <a:xfrm>
            <a:off x="6948488" y="5516563"/>
            <a:ext cx="2163762" cy="504825"/>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400" dirty="0" smtClean="0">
                <a:ea typeface="ＭＳ 明朝"/>
                <a:cs typeface="Times New Roman"/>
              </a:rPr>
              <a:t>Dr Romuald Krajewski</a:t>
            </a:r>
            <a:r>
              <a:rPr lang="en-US" sz="1400" dirty="0" smtClean="0">
                <a:ea typeface="Times New Roman"/>
                <a:cs typeface="Times New Roman"/>
              </a:rPr>
              <a:t>, </a:t>
            </a:r>
            <a:r>
              <a:rPr lang="en-US" sz="1400" b="1" dirty="0" smtClean="0">
                <a:ea typeface="Times New Roman"/>
                <a:cs typeface="Times New Roman"/>
              </a:rPr>
              <a:t>President</a:t>
            </a:r>
          </a:p>
          <a:p>
            <a:pPr marL="0" indent="0">
              <a:spcAft>
                <a:spcPts val="0"/>
              </a:spcAft>
              <a:buFont typeface="+mj-lt"/>
              <a:buNone/>
              <a:defRPr/>
            </a:pPr>
            <a:endParaRPr lang="en-US" sz="800" dirty="0">
              <a:solidFill>
                <a:srgbClr val="222222"/>
              </a:solidFill>
              <a:ea typeface="Times New Roman"/>
              <a:cs typeface="Times New Roman"/>
            </a:endParaRPr>
          </a:p>
          <a:p>
            <a:pPr marL="0" indent="0">
              <a:spcAft>
                <a:spcPts val="0"/>
              </a:spcAft>
              <a:buFont typeface="+mj-lt"/>
              <a:buNone/>
              <a:defRPr/>
            </a:pPr>
            <a:endParaRPr lang="en-US" sz="2000" dirty="0">
              <a:solidFill>
                <a:srgbClr val="222222"/>
              </a:solidFill>
              <a:ea typeface="Times New Roman"/>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p:txBody>
      </p:sp>
      <p:pic>
        <p:nvPicPr>
          <p:cNvPr id="8397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43438" y="3357563"/>
            <a:ext cx="1849437"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6"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3500438"/>
            <a:ext cx="17780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116013" y="185272"/>
            <a:ext cx="8858125"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European Union of Medical Specialists (UEMS)</a:t>
            </a:r>
            <a:endParaRPr lang="en-GB" dirty="0">
              <a:solidFill>
                <a:srgbClr val="69BE28"/>
              </a:solidFill>
              <a:latin typeface="Arial" charset="0"/>
              <a:ea typeface="Arial" charset="0"/>
              <a:cs typeface="Arial" charset="0"/>
            </a:endParaRPr>
          </a:p>
        </p:txBody>
      </p:sp>
      <p:sp>
        <p:nvSpPr>
          <p:cNvPr id="3" name="Title 2"/>
          <p:cNvSpPr>
            <a:spLocks noGrp="1"/>
          </p:cNvSpPr>
          <p:nvPr>
            <p:ph type="title"/>
          </p:nvPr>
        </p:nvSpPr>
        <p:spPr/>
        <p:txBody>
          <a:bodyPr/>
          <a:lstStyle/>
          <a:p>
            <a:r>
              <a:rPr lang="en-GB" dirty="0"/>
              <a:t>EAHP’s Stakeholder</a:t>
            </a:r>
          </a:p>
        </p:txBody>
      </p:sp>
      <p:pic>
        <p:nvPicPr>
          <p:cNvPr id="5" name="Picture 4"/>
          <p:cNvPicPr>
            <a:picLocks noChangeAspect="1"/>
          </p:cNvPicPr>
          <p:nvPr/>
        </p:nvPicPr>
        <p:blipFill>
          <a:blip r:embed="rId4"/>
          <a:stretch>
            <a:fillRect/>
          </a:stretch>
        </p:blipFill>
        <p:spPr>
          <a:xfrm flipH="1">
            <a:off x="6861078" y="1146451"/>
            <a:ext cx="2089248" cy="1217633"/>
          </a:xfrm>
          <a:prstGeom prst="rect">
            <a:avLst/>
          </a:prstGeom>
        </p:spPr>
      </p:pic>
    </p:spTree>
    <p:extLst>
      <p:ext uri="{BB962C8B-B14F-4D97-AF65-F5344CB8AC3E}">
        <p14:creationId xmlns:p14="http://schemas.microsoft.com/office/powerpoint/2010/main" val="138521913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41B1DE48-2CC5-674F-90B2-449CE6768525}" type="slidenum">
              <a:rPr lang="de-DE" altLang="x-none" sz="1200">
                <a:solidFill>
                  <a:srgbClr val="165788"/>
                </a:solidFill>
                <a:latin typeface="Arial" charset="0"/>
              </a:rPr>
              <a:pPr eaLnBrk="1" hangingPunct="1"/>
              <a:t>50</a:t>
            </a:fld>
            <a:endParaRPr lang="de-DE" altLang="x-none" sz="1200" dirty="0">
              <a:solidFill>
                <a:srgbClr val="165788"/>
              </a:solidFill>
              <a:latin typeface="Arial" charset="0"/>
            </a:endParaRPr>
          </a:p>
        </p:txBody>
      </p:sp>
      <p:sp>
        <p:nvSpPr>
          <p:cNvPr id="4" name="Inhaltsplatzhalter 2"/>
          <p:cNvSpPr txBox="1">
            <a:spLocks/>
          </p:cNvSpPr>
          <p:nvPr/>
        </p:nvSpPr>
        <p:spPr bwMode="auto">
          <a:xfrm>
            <a:off x="179388" y="836613"/>
            <a:ext cx="6840537" cy="5180012"/>
          </a:xfrm>
          <a:prstGeom prst="rect">
            <a:avLst/>
          </a:prstGeom>
          <a:noFill/>
          <a:ln w="9525">
            <a:noFill/>
            <a:miter lim="800000"/>
            <a:headEnd/>
            <a:tailEnd/>
          </a:ln>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a:spcBef>
                <a:spcPct val="20000"/>
              </a:spcBef>
              <a:buFont typeface="+mj-lt" charset="0"/>
              <a:buNone/>
            </a:pPr>
            <a:r>
              <a:rPr lang="en-GB" altLang="x-none" sz="2000" dirty="0" smtClean="0">
                <a:solidFill>
                  <a:srgbClr val="165788"/>
                </a:solidFill>
                <a:latin typeface="Arial" charset="0"/>
                <a:ea typeface="ＭＳ Ｐゴシック" charset="-128"/>
              </a:rPr>
              <a:t>GS1 is a not-for-profit, international organization that develops and maintains standards for supply and demand chains across multiple sectors.</a:t>
            </a:r>
          </a:p>
          <a:p>
            <a:pPr>
              <a:spcBef>
                <a:spcPct val="20000"/>
              </a:spcBef>
              <a:buFont typeface="+mj-lt" charset="0"/>
              <a:buNone/>
            </a:pPr>
            <a:endParaRPr lang="en-GB" altLang="x-none" sz="1000" dirty="0" smtClean="0">
              <a:solidFill>
                <a:srgbClr val="165788"/>
              </a:solidFill>
              <a:latin typeface="Arial" charset="0"/>
              <a:ea typeface="ＭＳ Ｐゴシック" charset="-128"/>
            </a:endParaRPr>
          </a:p>
          <a:p>
            <a:pPr>
              <a:spcBef>
                <a:spcPct val="20000"/>
              </a:spcBef>
              <a:buFont typeface="+mj-lt" charset="0"/>
              <a:buNone/>
            </a:pPr>
            <a:r>
              <a:rPr lang="en-GB" altLang="x-none" sz="2000" dirty="0" smtClean="0">
                <a:solidFill>
                  <a:srgbClr val="165788"/>
                </a:solidFill>
                <a:latin typeface="Arial" charset="0"/>
                <a:ea typeface="ＭＳ Ｐゴシック" charset="-128"/>
              </a:rPr>
              <a:t>With local organisations in over 110 countries, GS1 works with trading partners, industry organizations, governments and technology providers and responds to their business needs through the adoption and implementation of global standards.</a:t>
            </a:r>
          </a:p>
          <a:p>
            <a:pPr>
              <a:spcBef>
                <a:spcPct val="20000"/>
              </a:spcBef>
              <a:buFont typeface="+mj-lt" charset="0"/>
              <a:buNone/>
            </a:pPr>
            <a:endParaRPr lang="en-GB" altLang="x-none" sz="2000" b="1" dirty="0" smtClean="0">
              <a:solidFill>
                <a:srgbClr val="165788"/>
              </a:solidFill>
              <a:latin typeface="Arial" charset="0"/>
            </a:endParaRPr>
          </a:p>
          <a:p>
            <a:pPr>
              <a:spcBef>
                <a:spcPct val="20000"/>
              </a:spcBef>
              <a:buFont typeface="+mj-lt" charset="0"/>
              <a:buNone/>
            </a:pPr>
            <a:endParaRPr lang="en-GB" altLang="x-none" sz="2000" b="1" dirty="0" smtClean="0">
              <a:solidFill>
                <a:srgbClr val="165788"/>
              </a:solidFill>
              <a:latin typeface="Arial" charset="0"/>
            </a:endParaRPr>
          </a:p>
          <a:p>
            <a:pPr>
              <a:spcBef>
                <a:spcPct val="20000"/>
              </a:spcBef>
              <a:buFont typeface="+mj-lt" charset="0"/>
              <a:buNone/>
            </a:pPr>
            <a:r>
              <a:rPr lang="en-GB" altLang="x-none" sz="2000" b="1" dirty="0" smtClean="0">
                <a:solidFill>
                  <a:srgbClr val="165788"/>
                </a:solidFill>
                <a:latin typeface="Arial" charset="0"/>
              </a:rPr>
              <a:t>Key areas EAHP works with:</a:t>
            </a:r>
          </a:p>
          <a:p>
            <a:pPr>
              <a:spcBef>
                <a:spcPct val="20000"/>
              </a:spcBef>
              <a:buFont typeface="Arial" charset="0"/>
              <a:buChar char="•"/>
            </a:pPr>
            <a:r>
              <a:rPr lang="en-GB" altLang="x-none" sz="2000" dirty="0" smtClean="0">
                <a:solidFill>
                  <a:srgbClr val="165788"/>
                </a:solidFill>
                <a:latin typeface="Arial" charset="0"/>
              </a:rPr>
              <a:t>Medicines bar-coding</a:t>
            </a:r>
          </a:p>
          <a:p>
            <a:pPr>
              <a:spcBef>
                <a:spcPct val="20000"/>
              </a:spcBef>
              <a:buFont typeface="+mj-lt" charset="0"/>
              <a:buNone/>
            </a:pPr>
            <a:r>
              <a:rPr lang="en-GB" altLang="x-none" sz="2000" dirty="0" smtClean="0">
                <a:solidFill>
                  <a:srgbClr val="165788"/>
                </a:solidFill>
                <a:latin typeface="Arial" charset="0"/>
                <a:ea typeface="ＭＳ Ｐゴシック" charset="-128"/>
              </a:rPr>
              <a:t>Very positive working relationship on this topic.</a:t>
            </a:r>
          </a:p>
          <a:p>
            <a:pPr>
              <a:spcBef>
                <a:spcPct val="20000"/>
              </a:spcBef>
              <a:buFont typeface="+mj-lt" charset="0"/>
              <a:buNone/>
            </a:pPr>
            <a:r>
              <a:rPr lang="en-US" altLang="x-none" sz="2000" dirty="0">
                <a:solidFill>
                  <a:srgbClr val="165788"/>
                </a:solidFill>
                <a:latin typeface="Arial" charset="0"/>
                <a:ea typeface="ＭＳ Ｐゴシック" charset="-128"/>
              </a:rPr>
              <a:t> </a:t>
            </a:r>
          </a:p>
          <a:p>
            <a:pPr>
              <a:spcBef>
                <a:spcPct val="20000"/>
              </a:spcBef>
              <a:buFont typeface="+mj-lt" charset="0"/>
              <a:buNone/>
            </a:pPr>
            <a:endParaRPr lang="en-US" altLang="x-none" sz="2000" dirty="0">
              <a:latin typeface="Arial" charset="0"/>
              <a:ea typeface="ＭＳ Ｐゴシック" charset="-128"/>
            </a:endParaRPr>
          </a:p>
          <a:p>
            <a:pPr>
              <a:spcBef>
                <a:spcPct val="20000"/>
              </a:spcBef>
              <a:buFont typeface="+mj-lt" charset="0"/>
              <a:buNone/>
            </a:pPr>
            <a:endParaRPr lang="en-US" altLang="x-none" sz="2000" dirty="0">
              <a:latin typeface="Arial" charset="0"/>
              <a:ea typeface="ＭＳ Ｐゴシック" charset="-128"/>
            </a:endParaRPr>
          </a:p>
          <a:p>
            <a:pPr>
              <a:spcBef>
                <a:spcPct val="20000"/>
              </a:spcBef>
              <a:buFont typeface="+mj-lt" charset="0"/>
              <a:buNone/>
            </a:pPr>
            <a:endParaRPr lang="en-US" altLang="x-none" sz="2000" dirty="0">
              <a:latin typeface="Arial" charset="0"/>
              <a:ea typeface="ＭＳ Ｐゴシック" charset="-128"/>
            </a:endParaRPr>
          </a:p>
          <a:p>
            <a:pPr>
              <a:spcBef>
                <a:spcPct val="20000"/>
              </a:spcBef>
              <a:buFont typeface="Arial" charset="0"/>
              <a:buChar char="•"/>
            </a:pPr>
            <a:endParaRPr lang="en-GB" altLang="x-none" sz="2000" b="1" dirty="0">
              <a:latin typeface="Arial" charset="0"/>
              <a:ea typeface="ＭＳ Ｐゴシック" charset="-128"/>
            </a:endParaRPr>
          </a:p>
          <a:p>
            <a:pPr>
              <a:spcBef>
                <a:spcPct val="20000"/>
              </a:spcBef>
              <a:buFont typeface="Arial" charset="0"/>
              <a:buChar char="•"/>
            </a:pPr>
            <a:endParaRPr lang="en-GB" altLang="x-none" sz="2000" b="1" dirty="0">
              <a:latin typeface="Arial" charset="0"/>
              <a:ea typeface="ＭＳ Ｐゴシック" charset="-128"/>
            </a:endParaRPr>
          </a:p>
        </p:txBody>
      </p:sp>
      <p:sp>
        <p:nvSpPr>
          <p:cNvPr id="8" name="Inhaltsplatzhalter 2"/>
          <p:cNvSpPr txBox="1">
            <a:spLocks/>
          </p:cNvSpPr>
          <p:nvPr/>
        </p:nvSpPr>
        <p:spPr bwMode="auto">
          <a:xfrm>
            <a:off x="6948488" y="2205038"/>
            <a:ext cx="2303462" cy="503237"/>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400" dirty="0" smtClean="0">
                <a:ea typeface="Times New Roman"/>
                <a:cs typeface="Times New Roman"/>
              </a:rPr>
              <a:t>Ulrike Kreysa, </a:t>
            </a:r>
            <a:r>
              <a:rPr lang="en-US" sz="1400" b="1" dirty="0" smtClean="0">
                <a:ea typeface="Times New Roman"/>
                <a:cs typeface="Times New Roman"/>
              </a:rPr>
              <a:t>VP Healthcare, GS1 Global</a:t>
            </a:r>
          </a:p>
          <a:p>
            <a:pPr marL="0" indent="0">
              <a:spcAft>
                <a:spcPts val="0"/>
              </a:spcAft>
              <a:buFont typeface="+mj-lt"/>
              <a:buNone/>
              <a:defRPr/>
            </a:pPr>
            <a:endParaRPr lang="en-US" sz="800" dirty="0">
              <a:solidFill>
                <a:srgbClr val="222222"/>
              </a:solidFill>
              <a:ea typeface="Times New Roman"/>
              <a:cs typeface="Times New Roman"/>
            </a:endParaRPr>
          </a:p>
          <a:p>
            <a:pPr marL="0" indent="0">
              <a:spcAft>
                <a:spcPts val="0"/>
              </a:spcAft>
              <a:buFont typeface="+mj-lt"/>
              <a:buNone/>
              <a:defRPr/>
            </a:pPr>
            <a:endParaRPr lang="en-US" sz="2000" dirty="0">
              <a:solidFill>
                <a:srgbClr val="222222"/>
              </a:solidFill>
              <a:ea typeface="Times New Roman"/>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p:txBody>
      </p:sp>
      <p:sp>
        <p:nvSpPr>
          <p:cNvPr id="11" name="Inhaltsplatzhalter 2"/>
          <p:cNvSpPr txBox="1">
            <a:spLocks/>
          </p:cNvSpPr>
          <p:nvPr/>
        </p:nvSpPr>
        <p:spPr bwMode="auto">
          <a:xfrm>
            <a:off x="7019925" y="5300663"/>
            <a:ext cx="1979613" cy="504825"/>
          </a:xfrm>
          <a:prstGeom prst="rect">
            <a:avLst/>
          </a:prstGeom>
          <a:noFill/>
          <a:ln w="9525">
            <a:noFill/>
            <a:miter lim="800000"/>
            <a:headEnd/>
            <a:tailEnd/>
          </a:ln>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a:spcBef>
                <a:spcPct val="20000"/>
              </a:spcBef>
              <a:buFont typeface="+mj-lt" charset="0"/>
              <a:buNone/>
            </a:pPr>
            <a:r>
              <a:rPr lang="en-US" altLang="x-none" sz="1400" dirty="0">
                <a:solidFill>
                  <a:srgbClr val="165788"/>
                </a:solidFill>
                <a:latin typeface="Arial" charset="0"/>
                <a:ea typeface="ＭＳ 明朝" charset="-128"/>
              </a:rPr>
              <a:t>Géraldine Lissalde-Bonnet, </a:t>
            </a:r>
            <a:r>
              <a:rPr lang="en-US" altLang="x-none" sz="1400" b="1" dirty="0">
                <a:solidFill>
                  <a:srgbClr val="165788"/>
                </a:solidFill>
                <a:latin typeface="Arial" charset="0"/>
                <a:ea typeface="ＭＳ 明朝" charset="-128"/>
              </a:rPr>
              <a:t>Senior Public Policy Manager</a:t>
            </a:r>
          </a:p>
          <a:p>
            <a:pPr>
              <a:spcBef>
                <a:spcPct val="20000"/>
              </a:spcBef>
              <a:buFont typeface="+mj-lt" charset="0"/>
              <a:buNone/>
            </a:pPr>
            <a:endParaRPr lang="en-US" altLang="x-none" sz="800" dirty="0">
              <a:solidFill>
                <a:srgbClr val="222222"/>
              </a:solidFill>
              <a:latin typeface="Arial" charset="0"/>
              <a:ea typeface="ＭＳ 明朝" charset="-128"/>
            </a:endParaRPr>
          </a:p>
          <a:p>
            <a:pPr>
              <a:spcBef>
                <a:spcPct val="20000"/>
              </a:spcBef>
              <a:buFont typeface="+mj-lt" charset="0"/>
              <a:buNone/>
            </a:pPr>
            <a:endParaRPr lang="en-US" altLang="x-none" sz="2000" dirty="0">
              <a:solidFill>
                <a:srgbClr val="222222"/>
              </a:solidFill>
              <a:latin typeface="Arial" charset="0"/>
              <a:ea typeface="ＭＳ 明朝" charset="-128"/>
            </a:endParaRPr>
          </a:p>
          <a:p>
            <a:pPr>
              <a:spcBef>
                <a:spcPct val="20000"/>
              </a:spcBef>
              <a:buFont typeface="+mj-lt" charset="0"/>
              <a:buNone/>
            </a:pPr>
            <a:endParaRPr lang="en-US" altLang="x-none" sz="2000" dirty="0">
              <a:solidFill>
                <a:srgbClr val="000000"/>
              </a:solidFill>
              <a:latin typeface="Arial" charset="0"/>
              <a:ea typeface="ＭＳ 明朝" charset="-128"/>
            </a:endParaRPr>
          </a:p>
          <a:p>
            <a:pPr>
              <a:spcBef>
                <a:spcPct val="20000"/>
              </a:spcBef>
              <a:buFont typeface="+mj-lt" charset="0"/>
              <a:buNone/>
            </a:pPr>
            <a:endParaRPr lang="en-US" altLang="x-none" sz="2000" dirty="0">
              <a:solidFill>
                <a:srgbClr val="000000"/>
              </a:solidFill>
              <a:latin typeface="Arial" charset="0"/>
              <a:ea typeface="ＭＳ 明朝" charset="-128"/>
            </a:endParaRPr>
          </a:p>
          <a:p>
            <a:pPr>
              <a:spcBef>
                <a:spcPct val="20000"/>
              </a:spcBef>
              <a:buFont typeface="+mj-lt" charset="0"/>
              <a:buNone/>
            </a:pPr>
            <a:endParaRPr lang="en-US" altLang="x-none" sz="2000" dirty="0">
              <a:latin typeface="Arial" charset="0"/>
              <a:ea typeface="ＭＳ Ｐゴシック" charset="-128"/>
            </a:endParaRPr>
          </a:p>
          <a:p>
            <a:pPr>
              <a:spcBef>
                <a:spcPct val="20000"/>
              </a:spcBef>
              <a:buFont typeface="+mj-lt" charset="0"/>
              <a:buNone/>
            </a:pPr>
            <a:endParaRPr lang="en-US" altLang="x-none" sz="2000" dirty="0">
              <a:latin typeface="Arial" charset="0"/>
              <a:ea typeface="ＭＳ Ｐゴシック" charset="-128"/>
            </a:endParaRPr>
          </a:p>
          <a:p>
            <a:pPr>
              <a:spcBef>
                <a:spcPct val="20000"/>
              </a:spcBef>
              <a:buFont typeface="+mj-lt" charset="0"/>
              <a:buNone/>
            </a:pPr>
            <a:endParaRPr lang="en-US" altLang="x-none" sz="2000" dirty="0">
              <a:latin typeface="Arial" charset="0"/>
              <a:ea typeface="ＭＳ Ｐゴシック" charset="-128"/>
            </a:endParaRPr>
          </a:p>
          <a:p>
            <a:pPr>
              <a:spcBef>
                <a:spcPct val="20000"/>
              </a:spcBef>
              <a:buFont typeface="Arial" charset="0"/>
              <a:buChar char="•"/>
            </a:pPr>
            <a:endParaRPr lang="en-GB" altLang="x-none" sz="2000" b="1" dirty="0">
              <a:latin typeface="Arial" charset="0"/>
              <a:ea typeface="ＭＳ Ｐゴシック" charset="-128"/>
            </a:endParaRPr>
          </a:p>
        </p:txBody>
      </p:sp>
      <p:pic>
        <p:nvPicPr>
          <p:cNvPr id="8192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0288" y="333375"/>
            <a:ext cx="1419225" cy="176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7"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64388" y="2924175"/>
            <a:ext cx="1828800"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8"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95738" y="3357563"/>
            <a:ext cx="2895600" cy="92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GB" dirty="0"/>
              <a:t>EAHP’s Stakeholder</a:t>
            </a:r>
          </a:p>
        </p:txBody>
      </p:sp>
      <p:sp>
        <p:nvSpPr>
          <p:cNvPr id="5" name="Rectangle 4"/>
          <p:cNvSpPr/>
          <p:nvPr/>
        </p:nvSpPr>
        <p:spPr>
          <a:xfrm>
            <a:off x="87635" y="122238"/>
            <a:ext cx="4572000" cy="523220"/>
          </a:xfrm>
          <a:prstGeom prst="rect">
            <a:avLst/>
          </a:prstGeom>
        </p:spPr>
        <p:txBody>
          <a:bodyPr>
            <a:spAutoFit/>
          </a:bodyPr>
          <a:lstStyle/>
          <a:p>
            <a:r>
              <a:rPr lang="en-GB" dirty="0" smtClean="0">
                <a:solidFill>
                  <a:srgbClr val="69BE28"/>
                </a:solidFill>
                <a:latin typeface="Arial" charset="0"/>
                <a:ea typeface="Arial" charset="0"/>
                <a:cs typeface="Arial" charset="0"/>
              </a:rPr>
              <a:t>GS1</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50783523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62E5A118-3B41-3548-9CCD-3D20BFDFF8E6}" type="slidenum">
              <a:rPr lang="de-DE" altLang="x-none" sz="1200">
                <a:solidFill>
                  <a:srgbClr val="165788"/>
                </a:solidFill>
                <a:latin typeface="Arial" charset="0"/>
              </a:rPr>
              <a:pPr eaLnBrk="1" hangingPunct="1"/>
              <a:t>51</a:t>
            </a:fld>
            <a:endParaRPr lang="de-DE" altLang="x-none" sz="1200" dirty="0">
              <a:solidFill>
                <a:srgbClr val="165788"/>
              </a:solidFill>
              <a:latin typeface="Arial" charset="0"/>
            </a:endParaRPr>
          </a:p>
        </p:txBody>
      </p:sp>
      <p:sp>
        <p:nvSpPr>
          <p:cNvPr id="4" name="Inhaltsplatzhalter 2"/>
          <p:cNvSpPr txBox="1">
            <a:spLocks/>
          </p:cNvSpPr>
          <p:nvPr/>
        </p:nvSpPr>
        <p:spPr bwMode="auto">
          <a:xfrm>
            <a:off x="107950" y="1125537"/>
            <a:ext cx="6696075" cy="4751387"/>
          </a:xfrm>
          <a:prstGeom prst="rect">
            <a:avLst/>
          </a:prstGeom>
          <a:noFill/>
          <a:ln w="9525">
            <a:noFill/>
            <a:miter lim="800000"/>
            <a:headEnd/>
            <a:tailEnd/>
          </a:ln>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a:spcBef>
                <a:spcPct val="20000"/>
              </a:spcBef>
              <a:buFont typeface="+mj-lt" charset="0"/>
              <a:buNone/>
            </a:pPr>
            <a:r>
              <a:rPr lang="en-US" altLang="x-none" sz="2000" dirty="0">
                <a:solidFill>
                  <a:srgbClr val="165788"/>
                </a:solidFill>
                <a:latin typeface="Arial" charset="0"/>
                <a:ea typeface="ＭＳ Ｐゴシック" charset="-128"/>
              </a:rPr>
              <a:t>ASHP represents pharmacists who serve as patient care providers in acute and ambulatory settings.  The organization</a:t>
            </a:r>
            <a:r>
              <a:rPr lang="en-US" altLang="en-US" sz="2000" dirty="0">
                <a:solidFill>
                  <a:srgbClr val="165788"/>
                </a:solidFill>
                <a:latin typeface="Arial" charset="0"/>
                <a:ea typeface="ＭＳ Ｐゴシック" charset="-128"/>
              </a:rPr>
              <a:t>’</a:t>
            </a:r>
            <a:r>
              <a:rPr lang="en-US" altLang="x-none" sz="2000" dirty="0">
                <a:solidFill>
                  <a:srgbClr val="165788"/>
                </a:solidFill>
                <a:latin typeface="Arial" charset="0"/>
                <a:ea typeface="ＭＳ Ｐゴシック" charset="-128"/>
              </a:rPr>
              <a:t>s more than 40,000 members include pharmacists, student pharmacists and pharmacy technicians .</a:t>
            </a:r>
          </a:p>
          <a:p>
            <a:pPr>
              <a:spcBef>
                <a:spcPct val="20000"/>
              </a:spcBef>
              <a:buFont typeface="+mj-lt" charset="0"/>
              <a:buNone/>
            </a:pPr>
            <a:r>
              <a:rPr lang="en-US" altLang="x-none" sz="2000" dirty="0">
                <a:solidFill>
                  <a:srgbClr val="165788"/>
                </a:solidFill>
                <a:latin typeface="Arial" charset="0"/>
                <a:ea typeface="ＭＳ Ｐゴシック" charset="-128"/>
              </a:rPr>
              <a:t> </a:t>
            </a:r>
            <a:endParaRPr lang="en-US" altLang="x-none" sz="1000" dirty="0">
              <a:solidFill>
                <a:srgbClr val="165788"/>
              </a:solidFill>
              <a:latin typeface="Arial" charset="0"/>
              <a:ea typeface="ＭＳ Ｐゴシック" charset="-128"/>
            </a:endParaRPr>
          </a:p>
          <a:p>
            <a:pPr>
              <a:spcBef>
                <a:spcPct val="20000"/>
              </a:spcBef>
              <a:buFont typeface="+mj-lt" charset="0"/>
              <a:buNone/>
            </a:pPr>
            <a:r>
              <a:rPr lang="en-US" altLang="x-none" sz="2000" b="1" dirty="0">
                <a:solidFill>
                  <a:srgbClr val="165788"/>
                </a:solidFill>
                <a:latin typeface="Arial" charset="0"/>
              </a:rPr>
              <a:t>Key areas EAHP works with:</a:t>
            </a:r>
          </a:p>
          <a:p>
            <a:pPr>
              <a:spcBef>
                <a:spcPct val="20000"/>
              </a:spcBef>
              <a:buFont typeface="Arial" charset="0"/>
              <a:buChar char="•"/>
            </a:pPr>
            <a:r>
              <a:rPr lang="en-US" altLang="x-none" sz="2000" dirty="0">
                <a:solidFill>
                  <a:srgbClr val="165788"/>
                </a:solidFill>
                <a:latin typeface="Arial" charset="0"/>
              </a:rPr>
              <a:t>Conferences and congresses</a:t>
            </a:r>
          </a:p>
          <a:p>
            <a:pPr>
              <a:spcBef>
                <a:spcPct val="20000"/>
              </a:spcBef>
              <a:buFont typeface="Arial" charset="0"/>
              <a:buChar char="•"/>
            </a:pPr>
            <a:r>
              <a:rPr lang="en-US" altLang="x-none" sz="2000" dirty="0">
                <a:solidFill>
                  <a:srgbClr val="165788"/>
                </a:solidFill>
                <a:latin typeface="Arial" charset="0"/>
              </a:rPr>
              <a:t>Medicines shortages and access</a:t>
            </a:r>
          </a:p>
          <a:p>
            <a:pPr>
              <a:spcBef>
                <a:spcPct val="20000"/>
              </a:spcBef>
              <a:buFont typeface="+mj-lt" charset="0"/>
              <a:buNone/>
            </a:pPr>
            <a:endParaRPr lang="en-US" altLang="x-none" sz="1000" b="1" dirty="0">
              <a:solidFill>
                <a:srgbClr val="165788"/>
              </a:solidFill>
              <a:latin typeface="Arial" charset="0"/>
              <a:ea typeface="ＭＳ 明朝" charset="-128"/>
            </a:endParaRPr>
          </a:p>
          <a:p>
            <a:pPr>
              <a:spcBef>
                <a:spcPct val="20000"/>
              </a:spcBef>
              <a:buFont typeface="+mj-lt" charset="0"/>
              <a:buNone/>
            </a:pPr>
            <a:endParaRPr lang="en-US" altLang="x-none" sz="2000" dirty="0">
              <a:latin typeface="Arial" charset="0"/>
              <a:ea typeface="ＭＳ Ｐゴシック" charset="-128"/>
            </a:endParaRPr>
          </a:p>
          <a:p>
            <a:pPr>
              <a:spcBef>
                <a:spcPct val="20000"/>
              </a:spcBef>
              <a:buFont typeface="+mj-lt" charset="0"/>
              <a:buNone/>
            </a:pPr>
            <a:endParaRPr lang="en-US" altLang="x-none" sz="2000" dirty="0">
              <a:latin typeface="Arial" charset="0"/>
              <a:ea typeface="ＭＳ Ｐゴシック" charset="-128"/>
            </a:endParaRPr>
          </a:p>
          <a:p>
            <a:pPr>
              <a:spcBef>
                <a:spcPct val="20000"/>
              </a:spcBef>
              <a:buFont typeface="Arial" charset="0"/>
              <a:buChar char="•"/>
            </a:pPr>
            <a:endParaRPr lang="en-GB" altLang="x-none" sz="2000" b="1" dirty="0">
              <a:latin typeface="Arial" charset="0"/>
              <a:ea typeface="ＭＳ Ｐゴシック" charset="-128"/>
            </a:endParaRPr>
          </a:p>
          <a:p>
            <a:pPr>
              <a:spcBef>
                <a:spcPct val="20000"/>
              </a:spcBef>
              <a:buFont typeface="Arial" charset="0"/>
              <a:buChar char="•"/>
            </a:pPr>
            <a:endParaRPr lang="en-GB" altLang="x-none" sz="2000" b="1" dirty="0">
              <a:latin typeface="Arial" charset="0"/>
              <a:ea typeface="ＭＳ Ｐゴシック" charset="-128"/>
            </a:endParaRPr>
          </a:p>
        </p:txBody>
      </p:sp>
      <p:sp>
        <p:nvSpPr>
          <p:cNvPr id="8" name="Inhaltsplatzhalter 2"/>
          <p:cNvSpPr txBox="1">
            <a:spLocks/>
          </p:cNvSpPr>
          <p:nvPr/>
        </p:nvSpPr>
        <p:spPr bwMode="auto">
          <a:xfrm>
            <a:off x="6840538" y="2781300"/>
            <a:ext cx="2303462" cy="503238"/>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400" dirty="0" smtClean="0">
                <a:ea typeface="Times New Roman"/>
                <a:cs typeface="Times New Roman"/>
              </a:rPr>
              <a:t>Paul Ambramowitz, </a:t>
            </a:r>
            <a:br>
              <a:rPr lang="en-US" sz="1400" dirty="0" smtClean="0">
                <a:ea typeface="Times New Roman"/>
                <a:cs typeface="Times New Roman"/>
              </a:rPr>
            </a:br>
            <a:r>
              <a:rPr lang="en-US" sz="1400" b="1" dirty="0" smtClean="0">
                <a:ea typeface="Times New Roman"/>
                <a:cs typeface="Times New Roman"/>
              </a:rPr>
              <a:t>Chief Executive</a:t>
            </a:r>
          </a:p>
          <a:p>
            <a:pPr marL="0" indent="0">
              <a:spcAft>
                <a:spcPts val="0"/>
              </a:spcAft>
              <a:buFont typeface="+mj-lt"/>
              <a:buNone/>
              <a:defRPr/>
            </a:pPr>
            <a:endParaRPr lang="en-US" sz="800" dirty="0">
              <a:solidFill>
                <a:srgbClr val="222222"/>
              </a:solidFill>
              <a:ea typeface="Times New Roman"/>
              <a:cs typeface="Times New Roman"/>
            </a:endParaRPr>
          </a:p>
          <a:p>
            <a:pPr marL="0" indent="0">
              <a:spcAft>
                <a:spcPts val="0"/>
              </a:spcAft>
              <a:buFont typeface="+mj-lt"/>
              <a:buNone/>
              <a:defRPr/>
            </a:pPr>
            <a:endParaRPr lang="en-US" sz="2000" dirty="0">
              <a:solidFill>
                <a:srgbClr val="222222"/>
              </a:solidFill>
              <a:ea typeface="Times New Roman"/>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p:txBody>
      </p:sp>
      <p:sp>
        <p:nvSpPr>
          <p:cNvPr id="11" name="Inhaltsplatzhalter 2"/>
          <p:cNvSpPr txBox="1">
            <a:spLocks/>
          </p:cNvSpPr>
          <p:nvPr/>
        </p:nvSpPr>
        <p:spPr bwMode="auto">
          <a:xfrm>
            <a:off x="6980238" y="5373688"/>
            <a:ext cx="2163762" cy="503237"/>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400" dirty="0" smtClean="0">
                <a:ea typeface="ＭＳ 明朝"/>
                <a:cs typeface="Times New Roman"/>
              </a:rPr>
              <a:t>David Witmer</a:t>
            </a:r>
            <a:r>
              <a:rPr lang="en-US" sz="1400" dirty="0" smtClean="0">
                <a:ea typeface="Times New Roman"/>
                <a:cs typeface="Times New Roman"/>
              </a:rPr>
              <a:t>, </a:t>
            </a:r>
          </a:p>
          <a:p>
            <a:pPr marL="0" indent="0">
              <a:spcAft>
                <a:spcPts val="0"/>
              </a:spcAft>
              <a:buFont typeface="+mj-lt"/>
              <a:buNone/>
              <a:defRPr/>
            </a:pPr>
            <a:r>
              <a:rPr lang="en-US" sz="1400" b="1" dirty="0" smtClean="0">
                <a:ea typeface="Times New Roman"/>
                <a:cs typeface="Times New Roman"/>
              </a:rPr>
              <a:t>Chief Operating Officer</a:t>
            </a:r>
          </a:p>
          <a:p>
            <a:pPr marL="0" indent="0">
              <a:spcAft>
                <a:spcPts val="0"/>
              </a:spcAft>
              <a:buFont typeface="+mj-lt"/>
              <a:buNone/>
              <a:defRPr/>
            </a:pPr>
            <a:endParaRPr lang="en-US" sz="800" dirty="0">
              <a:solidFill>
                <a:srgbClr val="222222"/>
              </a:solidFill>
              <a:ea typeface="Times New Roman"/>
              <a:cs typeface="Times New Roman"/>
            </a:endParaRPr>
          </a:p>
          <a:p>
            <a:pPr marL="0" indent="0">
              <a:spcAft>
                <a:spcPts val="0"/>
              </a:spcAft>
              <a:buFont typeface="+mj-lt"/>
              <a:buNone/>
              <a:defRPr/>
            </a:pPr>
            <a:endParaRPr lang="en-US" sz="2000" dirty="0">
              <a:solidFill>
                <a:srgbClr val="222222"/>
              </a:solidFill>
              <a:ea typeface="Times New Roman"/>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p:txBody>
      </p:sp>
      <p:pic>
        <p:nvPicPr>
          <p:cNvPr id="87046"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4057326"/>
            <a:ext cx="1793875"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052513"/>
            <a:ext cx="1219200"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8"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19925" y="3357563"/>
            <a:ext cx="1627188"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92496" y="312261"/>
            <a:ext cx="8858125" cy="492443"/>
          </a:xfrm>
          <a:prstGeom prst="rect">
            <a:avLst/>
          </a:prstGeom>
          <a:noFill/>
        </p:spPr>
        <p:txBody>
          <a:bodyPr wrap="square" rtlCol="0">
            <a:spAutoFit/>
          </a:bodyPr>
          <a:lstStyle/>
          <a:p>
            <a:r>
              <a:rPr lang="en-GB" sz="2600" dirty="0" smtClean="0">
                <a:solidFill>
                  <a:srgbClr val="69BE28"/>
                </a:solidFill>
                <a:latin typeface="Arial" charset="0"/>
                <a:ea typeface="Arial" charset="0"/>
                <a:cs typeface="Arial" charset="0"/>
              </a:rPr>
              <a:t>American Society of Health System Pharmacists (ASHP)</a:t>
            </a:r>
            <a:endParaRPr lang="en-GB" sz="2600" dirty="0">
              <a:solidFill>
                <a:srgbClr val="69BE28"/>
              </a:solidFill>
              <a:latin typeface="Arial" charset="0"/>
              <a:ea typeface="Arial" charset="0"/>
              <a:cs typeface="Arial" charset="0"/>
            </a:endParaRPr>
          </a:p>
        </p:txBody>
      </p:sp>
      <p:sp>
        <p:nvSpPr>
          <p:cNvPr id="3" name="Title 2"/>
          <p:cNvSpPr>
            <a:spLocks noGrp="1"/>
          </p:cNvSpPr>
          <p:nvPr>
            <p:ph type="title"/>
          </p:nvPr>
        </p:nvSpPr>
        <p:spPr/>
        <p:txBody>
          <a:bodyPr/>
          <a:lstStyle/>
          <a:p>
            <a:r>
              <a:rPr lang="en-GB" dirty="0"/>
              <a:t>EAHP’s Stakeholder</a:t>
            </a:r>
          </a:p>
        </p:txBody>
      </p:sp>
    </p:spTree>
    <p:extLst>
      <p:ext uri="{BB962C8B-B14F-4D97-AF65-F5344CB8AC3E}">
        <p14:creationId xmlns:p14="http://schemas.microsoft.com/office/powerpoint/2010/main" val="98294141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9CE4AA4B-E4BB-404B-9557-476DB62BE4E2}" type="slidenum">
              <a:rPr lang="de-DE" altLang="x-none" sz="1200">
                <a:solidFill>
                  <a:srgbClr val="165788"/>
                </a:solidFill>
                <a:latin typeface="Arial" charset="0"/>
              </a:rPr>
              <a:pPr eaLnBrk="1" hangingPunct="1"/>
              <a:t>52</a:t>
            </a:fld>
            <a:endParaRPr lang="de-DE" altLang="x-none" sz="1200" dirty="0">
              <a:solidFill>
                <a:srgbClr val="165788"/>
              </a:solidFill>
              <a:latin typeface="Arial" charset="0"/>
            </a:endParaRPr>
          </a:p>
        </p:txBody>
      </p:sp>
      <p:sp>
        <p:nvSpPr>
          <p:cNvPr id="4" name="Inhaltsplatzhalter 2"/>
          <p:cNvSpPr txBox="1">
            <a:spLocks/>
          </p:cNvSpPr>
          <p:nvPr/>
        </p:nvSpPr>
        <p:spPr bwMode="auto">
          <a:xfrm>
            <a:off x="179388" y="1268413"/>
            <a:ext cx="6553200" cy="3744763"/>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2000" dirty="0" smtClean="0">
                <a:ea typeface="Times New Roman"/>
                <a:cs typeface="Times New Roman"/>
              </a:rPr>
              <a:t>Formed in 1978, EFPIA is the trade association representing </a:t>
            </a:r>
            <a:r>
              <a:rPr lang="en-US" sz="2000" dirty="0">
                <a:ea typeface="Times New Roman"/>
                <a:cs typeface="Times New Roman"/>
              </a:rPr>
              <a:t>the research-based pharmaceutical industry operating in </a:t>
            </a:r>
            <a:r>
              <a:rPr lang="en-US" sz="2000" dirty="0" smtClean="0">
                <a:ea typeface="Times New Roman"/>
                <a:cs typeface="Times New Roman"/>
              </a:rPr>
              <a:t>Europe</a:t>
            </a:r>
            <a:r>
              <a:rPr lang="en-US" sz="2000" b="1" dirty="0" smtClean="0">
                <a:ea typeface="Times New Roman"/>
                <a:cs typeface="Times New Roman"/>
              </a:rPr>
              <a:t>.</a:t>
            </a:r>
          </a:p>
          <a:p>
            <a:pPr marL="0" indent="0">
              <a:spcAft>
                <a:spcPts val="0"/>
              </a:spcAft>
              <a:buFont typeface="+mj-lt"/>
              <a:buNone/>
              <a:defRPr/>
            </a:pPr>
            <a:endParaRPr lang="en-US" sz="2000" b="1" dirty="0" smtClean="0">
              <a:ea typeface="Times New Roman"/>
              <a:cs typeface="Times New Roman"/>
            </a:endParaRPr>
          </a:p>
          <a:p>
            <a:pPr marL="0" indent="0">
              <a:spcAft>
                <a:spcPts val="0"/>
              </a:spcAft>
              <a:buFont typeface="+mj-lt"/>
              <a:buNone/>
              <a:defRPr/>
            </a:pPr>
            <a:endParaRPr lang="en-US" sz="800" dirty="0">
              <a:ea typeface="Times New Roman"/>
              <a:cs typeface="Times New Roman"/>
            </a:endParaRPr>
          </a:p>
          <a:p>
            <a:pPr marL="0" indent="0">
              <a:spcAft>
                <a:spcPts val="0"/>
              </a:spcAft>
              <a:buFont typeface="+mj-lt"/>
              <a:buNone/>
              <a:defRPr/>
            </a:pPr>
            <a:r>
              <a:rPr lang="en-US" sz="2000" b="1" dirty="0" smtClean="0">
                <a:ea typeface="Times New Roman"/>
                <a:cs typeface="Times New Roman"/>
              </a:rPr>
              <a:t>Key areas EAHP works with:</a:t>
            </a:r>
          </a:p>
          <a:p>
            <a:pPr marL="342900" indent="-342900">
              <a:spcAft>
                <a:spcPts val="0"/>
              </a:spcAft>
              <a:buFont typeface="Arial"/>
              <a:buChar char="•"/>
              <a:defRPr/>
            </a:pPr>
            <a:r>
              <a:rPr lang="en-US" sz="2000" dirty="0" smtClean="0">
                <a:ea typeface="Times New Roman"/>
                <a:cs typeface="Times New Roman"/>
              </a:rPr>
              <a:t>Medicines bar-coding</a:t>
            </a:r>
          </a:p>
          <a:p>
            <a:pPr marL="342900" indent="-342900">
              <a:spcAft>
                <a:spcPts val="0"/>
              </a:spcAft>
              <a:buFont typeface="Arial"/>
              <a:buChar char="•"/>
              <a:defRPr/>
            </a:pPr>
            <a:r>
              <a:rPr lang="en-US" sz="2000" dirty="0" smtClean="0">
                <a:ea typeface="Times New Roman"/>
                <a:cs typeface="Times New Roman"/>
              </a:rPr>
              <a:t>Medicines shortages</a:t>
            </a:r>
          </a:p>
          <a:p>
            <a:pPr marL="342900" indent="-342900">
              <a:spcAft>
                <a:spcPts val="0"/>
              </a:spcAft>
              <a:buFont typeface="Arial"/>
              <a:buChar char="•"/>
              <a:defRPr/>
            </a:pPr>
            <a:r>
              <a:rPr lang="en-US" sz="2000" dirty="0" smtClean="0">
                <a:ea typeface="Times New Roman"/>
                <a:cs typeface="Times New Roman"/>
              </a:rPr>
              <a:t>Falsified Medicines Directive</a:t>
            </a:r>
          </a:p>
          <a:p>
            <a:pPr marL="342900" indent="-342900">
              <a:spcAft>
                <a:spcPts val="0"/>
              </a:spcAft>
              <a:buFont typeface="Arial"/>
              <a:buChar char="•"/>
              <a:defRPr/>
            </a:pPr>
            <a:r>
              <a:rPr lang="en-US" sz="2000" dirty="0" smtClean="0">
                <a:ea typeface="Times New Roman"/>
                <a:cs typeface="Times New Roman"/>
              </a:rPr>
              <a:t>Pricing and access discussions</a:t>
            </a:r>
          </a:p>
          <a:p>
            <a:pPr marL="342900" indent="-342900">
              <a:spcAft>
                <a:spcPts val="0"/>
              </a:spcAft>
              <a:buFont typeface="Arial"/>
              <a:buChar char="•"/>
              <a:defRPr/>
            </a:pPr>
            <a:endParaRPr lang="en-US" sz="2000" dirty="0">
              <a:ea typeface="Times New Roman"/>
              <a:cs typeface="Times New Roman"/>
            </a:endParaRPr>
          </a:p>
          <a:p>
            <a:pPr marL="0" indent="0">
              <a:spcAft>
                <a:spcPts val="0"/>
              </a:spcAft>
              <a:buNone/>
              <a:defRPr/>
            </a:pPr>
            <a:r>
              <a:rPr lang="en-US" sz="2000" dirty="0" smtClean="0"/>
              <a:t>EPFIA is interest in collaborating more on biosimilars</a:t>
            </a:r>
            <a:endParaRPr lang="en-US" sz="2000" dirty="0" smtClean="0">
              <a:ea typeface="Times New Roman"/>
              <a:cs typeface="Times New Roman"/>
            </a:endParaRPr>
          </a:p>
          <a:p>
            <a:pPr marL="0" indent="0">
              <a:spcAft>
                <a:spcPts val="0"/>
              </a:spcAft>
              <a:buFont typeface="+mj-lt"/>
              <a:buNone/>
              <a:defRPr/>
            </a:pPr>
            <a:endParaRPr lang="en-US" sz="1400" dirty="0">
              <a:solidFill>
                <a:srgbClr val="000000"/>
              </a:solidFill>
              <a:ea typeface="ＭＳ 明朝"/>
              <a:cs typeface="Times New Roman"/>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a:p>
            <a:pPr>
              <a:buFont typeface="Arial" pitchFamily="34" charset="0"/>
              <a:buChar char="•"/>
              <a:defRPr/>
            </a:pPr>
            <a:endParaRPr lang="en-GB" sz="2000" b="1" dirty="0" smtClean="0">
              <a:solidFill>
                <a:schemeClr val="tx1"/>
              </a:solidFill>
            </a:endParaRPr>
          </a:p>
        </p:txBody>
      </p:sp>
      <p:pic>
        <p:nvPicPr>
          <p:cNvPr id="79877" name="Picture 6"/>
          <p:cNvPicPr>
            <a:picLocks noChangeAspect="1"/>
          </p:cNvPicPr>
          <p:nvPr/>
        </p:nvPicPr>
        <p:blipFill>
          <a:blip r:embed="rId2">
            <a:extLst>
              <a:ext uri="{28A0092B-C50C-407E-A947-70E740481C1C}">
                <a14:useLocalDpi xmlns:a14="http://schemas.microsoft.com/office/drawing/2010/main" val="0"/>
              </a:ext>
            </a:extLst>
          </a:blip>
          <a:srcRect l="13092" r="46059"/>
          <a:stretch>
            <a:fillRect/>
          </a:stretch>
        </p:blipFill>
        <p:spPr bwMode="auto">
          <a:xfrm>
            <a:off x="7132836" y="2808724"/>
            <a:ext cx="1527175"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Inhaltsplatzhalter 2"/>
          <p:cNvSpPr txBox="1">
            <a:spLocks/>
          </p:cNvSpPr>
          <p:nvPr/>
        </p:nvSpPr>
        <p:spPr bwMode="auto">
          <a:xfrm>
            <a:off x="6959599" y="2172365"/>
            <a:ext cx="2303463" cy="503238"/>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400" dirty="0" smtClean="0">
                <a:ea typeface="Times New Roman"/>
                <a:cs typeface="Times New Roman"/>
              </a:rPr>
              <a:t>Nathalie Moll, </a:t>
            </a:r>
            <a:r>
              <a:rPr lang="en-US" sz="1400" b="1" dirty="0" smtClean="0">
                <a:ea typeface="Times New Roman"/>
                <a:cs typeface="Times New Roman"/>
              </a:rPr>
              <a:t>Director General</a:t>
            </a:r>
          </a:p>
          <a:p>
            <a:pPr marL="0" indent="0">
              <a:spcAft>
                <a:spcPts val="0"/>
              </a:spcAft>
              <a:buFont typeface="+mj-lt"/>
              <a:buNone/>
              <a:defRPr/>
            </a:pPr>
            <a:endParaRPr lang="en-US" sz="800" dirty="0">
              <a:solidFill>
                <a:srgbClr val="222222"/>
              </a:solidFill>
              <a:ea typeface="Times New Roman"/>
              <a:cs typeface="Times New Roman"/>
            </a:endParaRPr>
          </a:p>
          <a:p>
            <a:pPr marL="0" indent="0">
              <a:spcAft>
                <a:spcPts val="0"/>
              </a:spcAft>
              <a:buFont typeface="+mj-lt"/>
              <a:buNone/>
              <a:defRPr/>
            </a:pPr>
            <a:endParaRPr lang="en-US" sz="2000" dirty="0">
              <a:solidFill>
                <a:srgbClr val="222222"/>
              </a:solidFill>
              <a:ea typeface="Times New Roman"/>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a:p>
            <a:pPr>
              <a:buFont typeface="Arial" pitchFamily="34" charset="0"/>
              <a:buChar char="•"/>
              <a:defRPr/>
            </a:pPr>
            <a:endParaRPr lang="en-GB" sz="2000" b="1" dirty="0" smtClean="0">
              <a:solidFill>
                <a:schemeClr val="tx1"/>
              </a:solidFill>
            </a:endParaRPr>
          </a:p>
        </p:txBody>
      </p:sp>
      <p:sp>
        <p:nvSpPr>
          <p:cNvPr id="9" name="Inhaltsplatzhalter 2"/>
          <p:cNvSpPr txBox="1">
            <a:spLocks/>
          </p:cNvSpPr>
          <p:nvPr/>
        </p:nvSpPr>
        <p:spPr bwMode="auto">
          <a:xfrm>
            <a:off x="7059612" y="5356528"/>
            <a:ext cx="2203450" cy="504825"/>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400" dirty="0" smtClean="0">
                <a:ea typeface="Times New Roman"/>
                <a:cs typeface="Times New Roman"/>
              </a:rPr>
              <a:t>Francois Bouvy, </a:t>
            </a:r>
          </a:p>
          <a:p>
            <a:pPr marL="0" indent="0">
              <a:spcAft>
                <a:spcPts val="0"/>
              </a:spcAft>
              <a:buFont typeface="+mj-lt"/>
              <a:buNone/>
              <a:defRPr/>
            </a:pPr>
            <a:r>
              <a:rPr lang="en-US" sz="1400" b="1" dirty="0" smtClean="0">
                <a:ea typeface="Times New Roman"/>
                <a:cs typeface="Times New Roman"/>
              </a:rPr>
              <a:t>Director of Market Access</a:t>
            </a:r>
          </a:p>
          <a:p>
            <a:pPr marL="0" indent="0">
              <a:spcAft>
                <a:spcPts val="0"/>
              </a:spcAft>
              <a:buFont typeface="+mj-lt"/>
              <a:buNone/>
              <a:defRPr/>
            </a:pPr>
            <a:endParaRPr lang="en-US" sz="800" dirty="0">
              <a:solidFill>
                <a:srgbClr val="222222"/>
              </a:solidFill>
              <a:ea typeface="Times New Roman"/>
              <a:cs typeface="Times New Roman"/>
            </a:endParaRPr>
          </a:p>
          <a:p>
            <a:pPr marL="0" indent="0">
              <a:spcAft>
                <a:spcPts val="0"/>
              </a:spcAft>
              <a:buFont typeface="+mj-lt"/>
              <a:buNone/>
              <a:defRPr/>
            </a:pPr>
            <a:endParaRPr lang="en-US" sz="2000" dirty="0">
              <a:solidFill>
                <a:srgbClr val="222222"/>
              </a:solidFill>
              <a:ea typeface="Times New Roman"/>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a:p>
            <a:pPr>
              <a:buFont typeface="Arial" pitchFamily="34" charset="0"/>
              <a:buChar char="•"/>
              <a:defRPr/>
            </a:pPr>
            <a:endParaRPr lang="en-GB" sz="2000" b="1" dirty="0" smtClean="0">
              <a:solidFill>
                <a:schemeClr val="tx1"/>
              </a:solidFill>
            </a:endParaRPr>
          </a:p>
        </p:txBody>
      </p:sp>
      <p:pic>
        <p:nvPicPr>
          <p:cNvPr id="79880"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5212" y="3137346"/>
            <a:ext cx="1716088"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179388" y="141517"/>
            <a:ext cx="7884492" cy="892552"/>
          </a:xfrm>
          <a:prstGeom prst="rect">
            <a:avLst/>
          </a:prstGeom>
          <a:noFill/>
        </p:spPr>
        <p:txBody>
          <a:bodyPr wrap="square" rtlCol="0">
            <a:spAutoFit/>
          </a:bodyPr>
          <a:lstStyle/>
          <a:p>
            <a:r>
              <a:rPr lang="en-GB" sz="2600" dirty="0">
                <a:solidFill>
                  <a:srgbClr val="69BE28"/>
                </a:solidFill>
                <a:latin typeface="Arial" charset="0"/>
                <a:ea typeface="Arial" charset="0"/>
                <a:cs typeface="Arial" charset="0"/>
              </a:rPr>
              <a:t>The European Federation of Pharmaceutical Industries and Associations (EFPIA)</a:t>
            </a:r>
          </a:p>
        </p:txBody>
      </p:sp>
      <p:sp>
        <p:nvSpPr>
          <p:cNvPr id="3" name="Title 2"/>
          <p:cNvSpPr>
            <a:spLocks noGrp="1"/>
          </p:cNvSpPr>
          <p:nvPr>
            <p:ph type="title"/>
          </p:nvPr>
        </p:nvSpPr>
        <p:spPr/>
        <p:txBody>
          <a:bodyPr/>
          <a:lstStyle/>
          <a:p>
            <a:r>
              <a:rPr lang="en-GB" dirty="0"/>
              <a:t>EAHP’s Stakeholder</a:t>
            </a:r>
          </a:p>
        </p:txBody>
      </p:sp>
      <p:pic>
        <p:nvPicPr>
          <p:cNvPr id="5" name="Picture 4"/>
          <p:cNvPicPr>
            <a:picLocks noChangeAspect="1"/>
          </p:cNvPicPr>
          <p:nvPr/>
        </p:nvPicPr>
        <p:blipFill>
          <a:blip r:embed="rId4"/>
          <a:stretch>
            <a:fillRect/>
          </a:stretch>
        </p:blipFill>
        <p:spPr>
          <a:xfrm>
            <a:off x="7132836" y="193180"/>
            <a:ext cx="1846064" cy="1846064"/>
          </a:xfrm>
          <a:prstGeom prst="rect">
            <a:avLst/>
          </a:prstGeom>
        </p:spPr>
      </p:pic>
    </p:spTree>
    <p:extLst>
      <p:ext uri="{BB962C8B-B14F-4D97-AF65-F5344CB8AC3E}">
        <p14:creationId xmlns:p14="http://schemas.microsoft.com/office/powerpoint/2010/main" val="108684869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8F525B60-EE83-AF45-9DFA-E2FA01C103B3}" type="slidenum">
              <a:rPr lang="de-DE" altLang="x-none" sz="1200">
                <a:solidFill>
                  <a:srgbClr val="165788"/>
                </a:solidFill>
                <a:latin typeface="Arial" charset="0"/>
              </a:rPr>
              <a:pPr eaLnBrk="1" hangingPunct="1"/>
              <a:t>53</a:t>
            </a:fld>
            <a:endParaRPr lang="de-DE" altLang="x-none" sz="1200" dirty="0">
              <a:solidFill>
                <a:srgbClr val="165788"/>
              </a:solidFill>
              <a:latin typeface="Arial" charset="0"/>
            </a:endParaRPr>
          </a:p>
        </p:txBody>
      </p:sp>
      <p:sp>
        <p:nvSpPr>
          <p:cNvPr id="4" name="Inhaltsplatzhalter 2"/>
          <p:cNvSpPr txBox="1">
            <a:spLocks/>
          </p:cNvSpPr>
          <p:nvPr/>
        </p:nvSpPr>
        <p:spPr bwMode="auto">
          <a:xfrm>
            <a:off x="4763" y="836712"/>
            <a:ext cx="6551612" cy="4320480"/>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2000" dirty="0" smtClean="0"/>
              <a:t>Formed </a:t>
            </a:r>
            <a:r>
              <a:rPr lang="en-US" sz="2000" dirty="0"/>
              <a:t>in 1993, </a:t>
            </a:r>
            <a:r>
              <a:rPr lang="en-US" sz="2000" dirty="0" smtClean="0"/>
              <a:t>Medicines for Europe </a:t>
            </a:r>
            <a:r>
              <a:rPr lang="en-US" sz="2000" dirty="0"/>
              <a:t>represents generic pharmaceutical companies and their subsidiaries from throughout Europe, either directly or through national associations</a:t>
            </a:r>
            <a:r>
              <a:rPr lang="en-US" sz="2000" dirty="0" smtClean="0"/>
              <a:t>.</a:t>
            </a:r>
            <a:endParaRPr lang="en-US" sz="2000" b="1" dirty="0" smtClean="0">
              <a:ea typeface="Times New Roman"/>
              <a:cs typeface="Times New Roman"/>
            </a:endParaRPr>
          </a:p>
          <a:p>
            <a:pPr marL="0" indent="0">
              <a:spcAft>
                <a:spcPts val="0"/>
              </a:spcAft>
              <a:buFont typeface="+mj-lt"/>
              <a:buNone/>
              <a:defRPr/>
            </a:pPr>
            <a:endParaRPr lang="en-US" sz="800" dirty="0">
              <a:ea typeface="Times New Roman"/>
              <a:cs typeface="Times New Roman"/>
            </a:endParaRPr>
          </a:p>
          <a:p>
            <a:pPr marL="0" indent="0">
              <a:spcAft>
                <a:spcPts val="0"/>
              </a:spcAft>
              <a:buFont typeface="+mj-lt"/>
              <a:buNone/>
              <a:defRPr/>
            </a:pPr>
            <a:r>
              <a:rPr lang="en-US" sz="2000" b="1" dirty="0" smtClean="0">
                <a:ea typeface="Times New Roman"/>
                <a:cs typeface="Times New Roman"/>
              </a:rPr>
              <a:t>Key areas EAHP works with:</a:t>
            </a:r>
          </a:p>
          <a:p>
            <a:pPr marL="342900" indent="-342900">
              <a:spcAft>
                <a:spcPts val="0"/>
              </a:spcAft>
              <a:buFont typeface="Arial"/>
              <a:buChar char="•"/>
              <a:defRPr/>
            </a:pPr>
            <a:r>
              <a:rPr lang="en-US" sz="2000" dirty="0" smtClean="0">
                <a:ea typeface="Times New Roman"/>
                <a:cs typeface="Times New Roman"/>
              </a:rPr>
              <a:t>Medicines shortages</a:t>
            </a:r>
          </a:p>
          <a:p>
            <a:pPr marL="342900" indent="-342900">
              <a:spcAft>
                <a:spcPts val="0"/>
              </a:spcAft>
              <a:buFont typeface="Arial"/>
              <a:buChar char="•"/>
              <a:defRPr/>
            </a:pPr>
            <a:r>
              <a:rPr lang="en-US" sz="2000" dirty="0">
                <a:ea typeface="Times New Roman"/>
                <a:cs typeface="Times New Roman"/>
              </a:rPr>
              <a:t>Medicines </a:t>
            </a:r>
            <a:r>
              <a:rPr lang="en-US" sz="2000" dirty="0" smtClean="0">
                <a:ea typeface="Times New Roman"/>
                <a:cs typeface="Times New Roman"/>
              </a:rPr>
              <a:t>bar-coding</a:t>
            </a:r>
            <a:endParaRPr lang="en-US" sz="2000" dirty="0">
              <a:ea typeface="Times New Roman"/>
              <a:cs typeface="Times New Roman"/>
            </a:endParaRPr>
          </a:p>
          <a:p>
            <a:pPr marL="342900" indent="-342900">
              <a:spcAft>
                <a:spcPts val="0"/>
              </a:spcAft>
              <a:buFont typeface="Arial"/>
              <a:buChar char="•"/>
              <a:defRPr/>
            </a:pPr>
            <a:endParaRPr lang="en-US" sz="2000" dirty="0" smtClean="0">
              <a:ea typeface="Times New Roman"/>
              <a:cs typeface="Times New Roman"/>
            </a:endParaRPr>
          </a:p>
          <a:p>
            <a:pPr marL="0" indent="0">
              <a:spcAft>
                <a:spcPts val="0"/>
              </a:spcAft>
              <a:buFont typeface="+mj-lt"/>
              <a:buNone/>
              <a:defRPr/>
            </a:pPr>
            <a:r>
              <a:rPr lang="en-US" sz="2000" dirty="0" smtClean="0"/>
              <a:t>Medicines for Europe is always </a:t>
            </a:r>
            <a:r>
              <a:rPr lang="en-US" sz="2000" dirty="0"/>
              <a:t>very keen to discuss biosimilar uptake</a:t>
            </a:r>
            <a:r>
              <a:rPr lang="en-US" sz="2000" dirty="0">
                <a:solidFill>
                  <a:srgbClr val="000000"/>
                </a:solidFill>
              </a:rPr>
              <a:t>.</a:t>
            </a: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a:p>
            <a:pPr>
              <a:buFont typeface="Arial" pitchFamily="34" charset="0"/>
              <a:buChar char="•"/>
              <a:defRPr/>
            </a:pPr>
            <a:endParaRPr lang="en-GB" sz="2000" b="1" dirty="0" smtClean="0">
              <a:solidFill>
                <a:schemeClr val="tx1"/>
              </a:solidFill>
            </a:endParaRPr>
          </a:p>
        </p:txBody>
      </p:sp>
      <p:sp>
        <p:nvSpPr>
          <p:cNvPr id="8" name="Inhaltsplatzhalter 2"/>
          <p:cNvSpPr txBox="1">
            <a:spLocks/>
          </p:cNvSpPr>
          <p:nvPr/>
        </p:nvSpPr>
        <p:spPr bwMode="auto">
          <a:xfrm>
            <a:off x="7164388" y="2205038"/>
            <a:ext cx="2303462" cy="503237"/>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400" dirty="0" smtClean="0">
                <a:ea typeface="Times New Roman"/>
                <a:cs typeface="Times New Roman"/>
              </a:rPr>
              <a:t>Adrian van den Hoven, </a:t>
            </a:r>
            <a:r>
              <a:rPr lang="en-US" sz="1400" b="1" dirty="0" smtClean="0">
                <a:ea typeface="Times New Roman"/>
                <a:cs typeface="Times New Roman"/>
              </a:rPr>
              <a:t>Director General</a:t>
            </a:r>
          </a:p>
          <a:p>
            <a:pPr marL="0" indent="0">
              <a:spcAft>
                <a:spcPts val="0"/>
              </a:spcAft>
              <a:buFont typeface="+mj-lt"/>
              <a:buNone/>
              <a:defRPr/>
            </a:pPr>
            <a:endParaRPr lang="en-US" sz="800" dirty="0">
              <a:solidFill>
                <a:srgbClr val="222222"/>
              </a:solidFill>
              <a:ea typeface="Times New Roman"/>
              <a:cs typeface="Times New Roman"/>
            </a:endParaRPr>
          </a:p>
          <a:p>
            <a:pPr marL="0" indent="0">
              <a:spcAft>
                <a:spcPts val="0"/>
              </a:spcAft>
              <a:buFont typeface="+mj-lt"/>
              <a:buNone/>
              <a:defRPr/>
            </a:pPr>
            <a:endParaRPr lang="en-US" sz="2000" dirty="0">
              <a:solidFill>
                <a:srgbClr val="222222"/>
              </a:solidFill>
              <a:ea typeface="Times New Roman"/>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p:txBody>
      </p:sp>
      <p:pic>
        <p:nvPicPr>
          <p:cNvPr id="8090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5825" y="404813"/>
            <a:ext cx="1695450" cy="169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2"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2997200"/>
            <a:ext cx="1792288"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Inhaltsplatzhalter 2"/>
          <p:cNvSpPr txBox="1">
            <a:spLocks/>
          </p:cNvSpPr>
          <p:nvPr/>
        </p:nvSpPr>
        <p:spPr bwMode="auto">
          <a:xfrm>
            <a:off x="7164388" y="4941888"/>
            <a:ext cx="1979612" cy="503237"/>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400" dirty="0" smtClean="0">
                <a:ea typeface="Times New Roman"/>
                <a:cs typeface="Times New Roman"/>
              </a:rPr>
              <a:t>Maarten Van Baelen, </a:t>
            </a:r>
            <a:r>
              <a:rPr lang="en-US" sz="1400" b="1" dirty="0" smtClean="0">
                <a:ea typeface="Times New Roman"/>
                <a:cs typeface="Times New Roman"/>
              </a:rPr>
              <a:t>Market Access Director</a:t>
            </a:r>
          </a:p>
          <a:p>
            <a:pPr marL="0" indent="0">
              <a:spcAft>
                <a:spcPts val="0"/>
              </a:spcAft>
              <a:buFont typeface="+mj-lt"/>
              <a:buNone/>
              <a:defRPr/>
            </a:pPr>
            <a:endParaRPr lang="en-US" sz="800" dirty="0">
              <a:ea typeface="Times New Roman"/>
              <a:cs typeface="Times New Roman"/>
            </a:endParaRPr>
          </a:p>
          <a:p>
            <a:pPr marL="0" indent="0">
              <a:spcAft>
                <a:spcPts val="0"/>
              </a:spcAft>
              <a:buFont typeface="+mj-lt"/>
              <a:buNone/>
              <a:defRPr/>
            </a:pPr>
            <a:endParaRPr lang="en-US" sz="2000" dirty="0">
              <a:solidFill>
                <a:srgbClr val="222222"/>
              </a:solidFill>
              <a:ea typeface="Times New Roman"/>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p:txBody>
      </p:sp>
      <p:pic>
        <p:nvPicPr>
          <p:cNvPr id="10" name="Picture 9"/>
          <p:cNvPicPr>
            <a:picLocks noChangeAspect="1"/>
          </p:cNvPicPr>
          <p:nvPr/>
        </p:nvPicPr>
        <p:blipFill>
          <a:blip r:embed="rId4"/>
          <a:stretch>
            <a:fillRect/>
          </a:stretch>
        </p:blipFill>
        <p:spPr>
          <a:xfrm>
            <a:off x="4121634" y="2456656"/>
            <a:ext cx="2306179" cy="827859"/>
          </a:xfrm>
          <a:prstGeom prst="rect">
            <a:avLst/>
          </a:prstGeom>
        </p:spPr>
      </p:pic>
      <p:sp>
        <p:nvSpPr>
          <p:cNvPr id="3" name="Title 2"/>
          <p:cNvSpPr>
            <a:spLocks noGrp="1"/>
          </p:cNvSpPr>
          <p:nvPr>
            <p:ph type="title"/>
          </p:nvPr>
        </p:nvSpPr>
        <p:spPr/>
        <p:txBody>
          <a:bodyPr/>
          <a:lstStyle/>
          <a:p>
            <a:r>
              <a:rPr lang="en-GB" dirty="0"/>
              <a:t>EAHP’s Stakeholder</a:t>
            </a:r>
          </a:p>
        </p:txBody>
      </p:sp>
      <p:sp>
        <p:nvSpPr>
          <p:cNvPr id="12" name="TextBox 11"/>
          <p:cNvSpPr txBox="1"/>
          <p:nvPr/>
        </p:nvSpPr>
        <p:spPr>
          <a:xfrm>
            <a:off x="179388" y="141517"/>
            <a:ext cx="7884492" cy="492443"/>
          </a:xfrm>
          <a:prstGeom prst="rect">
            <a:avLst/>
          </a:prstGeom>
          <a:noFill/>
        </p:spPr>
        <p:txBody>
          <a:bodyPr wrap="square" rtlCol="0">
            <a:spAutoFit/>
          </a:bodyPr>
          <a:lstStyle/>
          <a:p>
            <a:r>
              <a:rPr lang="en-GB" sz="2600" dirty="0" smtClean="0">
                <a:solidFill>
                  <a:srgbClr val="69BE28"/>
                </a:solidFill>
                <a:latin typeface="Arial" charset="0"/>
                <a:ea typeface="Arial" charset="0"/>
                <a:cs typeface="Arial" charset="0"/>
              </a:rPr>
              <a:t>Medicines for Europe</a:t>
            </a:r>
            <a:endParaRPr lang="en-GB" sz="2600"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17011548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8F525B60-EE83-AF45-9DFA-E2FA01C103B3}" type="slidenum">
              <a:rPr lang="de-DE" altLang="x-none" sz="1200">
                <a:solidFill>
                  <a:srgbClr val="165788"/>
                </a:solidFill>
                <a:latin typeface="Arial" charset="0"/>
              </a:rPr>
              <a:pPr eaLnBrk="1" hangingPunct="1"/>
              <a:t>54</a:t>
            </a:fld>
            <a:endParaRPr lang="de-DE" altLang="x-none" sz="1200" dirty="0">
              <a:solidFill>
                <a:srgbClr val="165788"/>
              </a:solidFill>
              <a:latin typeface="Arial" charset="0"/>
            </a:endParaRPr>
          </a:p>
        </p:txBody>
      </p:sp>
      <p:sp>
        <p:nvSpPr>
          <p:cNvPr id="4" name="Inhaltsplatzhalter 2"/>
          <p:cNvSpPr txBox="1">
            <a:spLocks/>
          </p:cNvSpPr>
          <p:nvPr/>
        </p:nvSpPr>
        <p:spPr bwMode="auto">
          <a:xfrm>
            <a:off x="395536" y="1160960"/>
            <a:ext cx="6551612" cy="4320480"/>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None/>
              <a:defRPr/>
            </a:pPr>
            <a:r>
              <a:rPr lang="en-GB" sz="2000" dirty="0" smtClean="0"/>
              <a:t>The European Medicines Verification Organisation (EMVO) is a Belgian non-profit organisation representing stakeholders united in securing the legal supply chain from falsified medicines</a:t>
            </a:r>
          </a:p>
          <a:p>
            <a:pPr marL="0" indent="0">
              <a:spcAft>
                <a:spcPts val="0"/>
              </a:spcAft>
              <a:buNone/>
              <a:defRPr/>
            </a:pPr>
            <a:endParaRPr lang="en-GB" sz="2000" dirty="0" smtClean="0"/>
          </a:p>
          <a:p>
            <a:pPr marL="0" indent="0">
              <a:spcAft>
                <a:spcPts val="0"/>
              </a:spcAft>
              <a:buNone/>
              <a:defRPr/>
            </a:pPr>
            <a:r>
              <a:rPr lang="en-GB" sz="2000" dirty="0" smtClean="0"/>
              <a:t>Its founding members are EFPIA, Medicines for Europe, PGEU, GIRP and EAEPC.</a:t>
            </a:r>
            <a:r>
              <a:rPr lang="en-GB" sz="2000" dirty="0" smtClean="0">
                <a:solidFill>
                  <a:schemeClr val="tx1"/>
                </a:solidFill>
              </a:rPr>
              <a:t/>
            </a:r>
            <a:br>
              <a:rPr lang="en-GB" sz="2000" dirty="0" smtClean="0">
                <a:solidFill>
                  <a:schemeClr val="tx1"/>
                </a:solidFill>
              </a:rPr>
            </a:br>
            <a:r>
              <a:rPr lang="en-GB" sz="2000" dirty="0" smtClean="0"/>
              <a:t>HOPE and EAHP are affiliate members</a:t>
            </a:r>
          </a:p>
          <a:p>
            <a:pPr marL="0" indent="0">
              <a:spcAft>
                <a:spcPts val="0"/>
              </a:spcAft>
              <a:buNone/>
              <a:defRPr/>
            </a:pPr>
            <a:endParaRPr lang="en-GB" sz="2000" dirty="0"/>
          </a:p>
          <a:p>
            <a:pPr marL="0" indent="0">
              <a:spcAft>
                <a:spcPts val="0"/>
              </a:spcAft>
              <a:buNone/>
              <a:defRPr/>
            </a:pPr>
            <a:r>
              <a:rPr lang="en-US" sz="2000" b="1" dirty="0">
                <a:ea typeface="Times New Roman"/>
                <a:cs typeface="Times New Roman"/>
              </a:rPr>
              <a:t>Key areas EAHP works with:</a:t>
            </a:r>
          </a:p>
          <a:p>
            <a:pPr marL="342900" indent="-342900">
              <a:spcAft>
                <a:spcPts val="0"/>
              </a:spcAft>
              <a:buFont typeface="Arial" charset="0"/>
              <a:buChar char="•"/>
              <a:defRPr/>
            </a:pPr>
            <a:r>
              <a:rPr lang="en-GB" sz="2000" dirty="0" smtClean="0"/>
              <a:t>Implementation of the Falsified Medicines Directive</a:t>
            </a: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a:p>
            <a:pPr>
              <a:buFont typeface="Arial" pitchFamily="34" charset="0"/>
              <a:buChar char="•"/>
              <a:defRPr/>
            </a:pPr>
            <a:endParaRPr lang="en-GB" sz="2000" b="1" dirty="0" smtClean="0">
              <a:solidFill>
                <a:schemeClr val="tx1"/>
              </a:solidFill>
            </a:endParaRPr>
          </a:p>
        </p:txBody>
      </p:sp>
      <p:sp>
        <p:nvSpPr>
          <p:cNvPr id="8" name="Inhaltsplatzhalter 2"/>
          <p:cNvSpPr txBox="1">
            <a:spLocks/>
          </p:cNvSpPr>
          <p:nvPr/>
        </p:nvSpPr>
        <p:spPr bwMode="auto">
          <a:xfrm>
            <a:off x="7126102" y="3200949"/>
            <a:ext cx="1872108" cy="503237"/>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400" dirty="0" smtClean="0">
                <a:ea typeface="Times New Roman"/>
                <a:cs typeface="Times New Roman"/>
              </a:rPr>
              <a:t>Andreas Walter, </a:t>
            </a:r>
            <a:r>
              <a:rPr lang="en-US" sz="1400" b="1" dirty="0" smtClean="0">
                <a:ea typeface="Times New Roman"/>
                <a:cs typeface="Times New Roman"/>
              </a:rPr>
              <a:t> General Manager</a:t>
            </a:r>
          </a:p>
          <a:p>
            <a:pPr marL="0" indent="0">
              <a:spcAft>
                <a:spcPts val="0"/>
              </a:spcAft>
              <a:buFont typeface="+mj-lt"/>
              <a:buNone/>
              <a:defRPr/>
            </a:pPr>
            <a:endParaRPr lang="en-US" sz="800" dirty="0">
              <a:solidFill>
                <a:srgbClr val="222222"/>
              </a:solidFill>
              <a:ea typeface="Times New Roman"/>
              <a:cs typeface="Times New Roman"/>
            </a:endParaRPr>
          </a:p>
          <a:p>
            <a:pPr marL="0" indent="0">
              <a:spcAft>
                <a:spcPts val="0"/>
              </a:spcAft>
              <a:buFont typeface="+mj-lt"/>
              <a:buNone/>
              <a:defRPr/>
            </a:pPr>
            <a:endParaRPr lang="en-US" sz="2000" dirty="0">
              <a:solidFill>
                <a:srgbClr val="222222"/>
              </a:solidFill>
              <a:ea typeface="Times New Roman"/>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p:txBody>
      </p:sp>
      <p:sp>
        <p:nvSpPr>
          <p:cNvPr id="3" name="Title 2"/>
          <p:cNvSpPr>
            <a:spLocks noGrp="1"/>
          </p:cNvSpPr>
          <p:nvPr>
            <p:ph type="title"/>
          </p:nvPr>
        </p:nvSpPr>
        <p:spPr/>
        <p:txBody>
          <a:bodyPr/>
          <a:lstStyle/>
          <a:p>
            <a:r>
              <a:rPr lang="en-GB" dirty="0"/>
              <a:t>EAHP’s Stakeholder</a:t>
            </a:r>
          </a:p>
        </p:txBody>
      </p:sp>
      <p:sp>
        <p:nvSpPr>
          <p:cNvPr id="12" name="TextBox 11"/>
          <p:cNvSpPr txBox="1"/>
          <p:nvPr/>
        </p:nvSpPr>
        <p:spPr>
          <a:xfrm>
            <a:off x="179388" y="141517"/>
            <a:ext cx="8497068" cy="492443"/>
          </a:xfrm>
          <a:prstGeom prst="rect">
            <a:avLst/>
          </a:prstGeom>
          <a:noFill/>
        </p:spPr>
        <p:txBody>
          <a:bodyPr wrap="square" rtlCol="0">
            <a:spAutoFit/>
          </a:bodyPr>
          <a:lstStyle/>
          <a:p>
            <a:r>
              <a:rPr lang="en-GB" sz="2600" dirty="0" smtClean="0">
                <a:solidFill>
                  <a:srgbClr val="69BE28"/>
                </a:solidFill>
                <a:latin typeface="Arial" charset="0"/>
                <a:ea typeface="Arial" charset="0"/>
                <a:cs typeface="Arial" charset="0"/>
              </a:rPr>
              <a:t>European Medicines Verification Organisation (EMVO)</a:t>
            </a:r>
            <a:endParaRPr lang="en-GB" sz="2600" dirty="0">
              <a:solidFill>
                <a:srgbClr val="69BE28"/>
              </a:solidFill>
              <a:latin typeface="Arial" charset="0"/>
              <a:ea typeface="Arial" charset="0"/>
              <a:cs typeface="Arial" charset="0"/>
            </a:endParaRPr>
          </a:p>
        </p:txBody>
      </p:sp>
      <p:pic>
        <p:nvPicPr>
          <p:cNvPr id="14" name="Picture 13"/>
          <p:cNvPicPr>
            <a:picLocks noChangeAspect="1"/>
          </p:cNvPicPr>
          <p:nvPr/>
        </p:nvPicPr>
        <p:blipFill>
          <a:blip r:embed="rId2"/>
          <a:stretch>
            <a:fillRect/>
          </a:stretch>
        </p:blipFill>
        <p:spPr>
          <a:xfrm>
            <a:off x="7017544" y="4315099"/>
            <a:ext cx="1093787" cy="1093787"/>
          </a:xfrm>
          <a:prstGeom prst="rect">
            <a:avLst/>
          </a:prstGeom>
        </p:spPr>
      </p:pic>
      <p:pic>
        <p:nvPicPr>
          <p:cNvPr id="2" name="Picture 1"/>
          <p:cNvPicPr>
            <a:picLocks noChangeAspect="1"/>
          </p:cNvPicPr>
          <p:nvPr/>
        </p:nvPicPr>
        <p:blipFill>
          <a:blip r:embed="rId3"/>
          <a:stretch>
            <a:fillRect/>
          </a:stretch>
        </p:blipFill>
        <p:spPr>
          <a:xfrm>
            <a:off x="7155197" y="1316808"/>
            <a:ext cx="1803524" cy="1803524"/>
          </a:xfrm>
          <a:prstGeom prst="rect">
            <a:avLst/>
          </a:prstGeom>
        </p:spPr>
      </p:pic>
    </p:spTree>
    <p:extLst>
      <p:ext uri="{BB962C8B-B14F-4D97-AF65-F5344CB8AC3E}">
        <p14:creationId xmlns:p14="http://schemas.microsoft.com/office/powerpoint/2010/main" val="47442628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8F525B60-EE83-AF45-9DFA-E2FA01C103B3}" type="slidenum">
              <a:rPr lang="de-DE" altLang="x-none" sz="1200">
                <a:solidFill>
                  <a:srgbClr val="165788"/>
                </a:solidFill>
                <a:latin typeface="Arial" charset="0"/>
              </a:rPr>
              <a:pPr eaLnBrk="1" hangingPunct="1"/>
              <a:t>55</a:t>
            </a:fld>
            <a:endParaRPr lang="de-DE" altLang="x-none" sz="1200" dirty="0">
              <a:solidFill>
                <a:srgbClr val="165788"/>
              </a:solidFill>
              <a:latin typeface="Arial" charset="0"/>
            </a:endParaRPr>
          </a:p>
        </p:txBody>
      </p:sp>
      <p:sp>
        <p:nvSpPr>
          <p:cNvPr id="4" name="Inhaltsplatzhalter 2"/>
          <p:cNvSpPr txBox="1">
            <a:spLocks/>
          </p:cNvSpPr>
          <p:nvPr/>
        </p:nvSpPr>
        <p:spPr bwMode="auto">
          <a:xfrm>
            <a:off x="395536" y="1061208"/>
            <a:ext cx="6551612" cy="4320480"/>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None/>
              <a:defRPr/>
            </a:pPr>
            <a:r>
              <a:rPr lang="en-GB" sz="2000" dirty="0" smtClean="0"/>
              <a:t>GIRP is an umbrella organisation for pharmaceutical full-line wholesalers and distributors of healthcare products and services in Europe </a:t>
            </a:r>
          </a:p>
          <a:p>
            <a:pPr marL="0" indent="0">
              <a:spcAft>
                <a:spcPts val="0"/>
              </a:spcAft>
              <a:buNone/>
              <a:defRPr/>
            </a:pPr>
            <a:endParaRPr lang="en-GB" sz="2000" dirty="0" smtClean="0">
              <a:solidFill>
                <a:schemeClr val="tx1"/>
              </a:solidFill>
            </a:endParaRPr>
          </a:p>
          <a:p>
            <a:pPr marL="0" indent="0">
              <a:spcAft>
                <a:spcPts val="0"/>
              </a:spcAft>
              <a:buNone/>
              <a:defRPr/>
            </a:pPr>
            <a:r>
              <a:rPr lang="en-GB" sz="2000" b="1" dirty="0" smtClean="0">
                <a:ea typeface="Times New Roman"/>
                <a:cs typeface="Times New Roman"/>
              </a:rPr>
              <a:t>Key areas EAHP works with:</a:t>
            </a:r>
          </a:p>
          <a:p>
            <a:pPr marL="342900" indent="-342900">
              <a:spcAft>
                <a:spcPts val="0"/>
              </a:spcAft>
              <a:buFont typeface="Arial" charset="0"/>
              <a:buChar char="•"/>
              <a:defRPr/>
            </a:pPr>
            <a:r>
              <a:rPr lang="en-GB" sz="2000" dirty="0" smtClean="0"/>
              <a:t>Implementation of the Falsified Medicines Directive</a:t>
            </a:r>
          </a:p>
          <a:p>
            <a:pPr marL="0" indent="0">
              <a:spcAft>
                <a:spcPts val="0"/>
              </a:spcAf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a:p>
            <a:pPr>
              <a:buFont typeface="Arial" pitchFamily="34" charset="0"/>
              <a:buChar char="•"/>
              <a:defRPr/>
            </a:pPr>
            <a:endParaRPr lang="en-GB" sz="2000" b="1" dirty="0" smtClean="0">
              <a:solidFill>
                <a:schemeClr val="tx1"/>
              </a:solidFill>
            </a:endParaRPr>
          </a:p>
        </p:txBody>
      </p:sp>
      <p:sp>
        <p:nvSpPr>
          <p:cNvPr id="8" name="Inhaltsplatzhalter 2"/>
          <p:cNvSpPr txBox="1">
            <a:spLocks/>
          </p:cNvSpPr>
          <p:nvPr/>
        </p:nvSpPr>
        <p:spPr bwMode="auto">
          <a:xfrm>
            <a:off x="7164388" y="2432250"/>
            <a:ext cx="2232148" cy="503237"/>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400" dirty="0" smtClean="0">
                <a:ea typeface="Times New Roman"/>
                <a:cs typeface="Times New Roman"/>
              </a:rPr>
              <a:t>Monika Derecque-Pois, </a:t>
            </a:r>
            <a:r>
              <a:rPr lang="en-US" sz="1400" b="1" dirty="0" smtClean="0">
                <a:ea typeface="Times New Roman"/>
                <a:cs typeface="Times New Roman"/>
              </a:rPr>
              <a:t>Director General</a:t>
            </a:r>
          </a:p>
          <a:p>
            <a:pPr marL="0" indent="0">
              <a:spcAft>
                <a:spcPts val="0"/>
              </a:spcAft>
              <a:buFont typeface="+mj-lt"/>
              <a:buNone/>
              <a:defRPr/>
            </a:pPr>
            <a:endParaRPr lang="en-US" sz="800" dirty="0">
              <a:solidFill>
                <a:srgbClr val="222222"/>
              </a:solidFill>
              <a:ea typeface="Times New Roman"/>
              <a:cs typeface="Times New Roman"/>
            </a:endParaRPr>
          </a:p>
          <a:p>
            <a:pPr marL="0" indent="0">
              <a:spcAft>
                <a:spcPts val="0"/>
              </a:spcAft>
              <a:buFont typeface="+mj-lt"/>
              <a:buNone/>
              <a:defRPr/>
            </a:pPr>
            <a:endParaRPr lang="en-US" sz="2000" dirty="0">
              <a:solidFill>
                <a:srgbClr val="222222"/>
              </a:solidFill>
              <a:ea typeface="Times New Roman"/>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p:txBody>
      </p:sp>
      <p:sp>
        <p:nvSpPr>
          <p:cNvPr id="11" name="Inhaltsplatzhalter 2"/>
          <p:cNvSpPr txBox="1">
            <a:spLocks/>
          </p:cNvSpPr>
          <p:nvPr/>
        </p:nvSpPr>
        <p:spPr bwMode="auto">
          <a:xfrm>
            <a:off x="7164388" y="5001382"/>
            <a:ext cx="1979612" cy="503237"/>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400" dirty="0" smtClean="0">
                <a:ea typeface="Times New Roman"/>
                <a:cs typeface="Times New Roman"/>
              </a:rPr>
              <a:t>Martin Fitzgerald, </a:t>
            </a:r>
            <a:r>
              <a:rPr lang="en-US" sz="1400" b="1" dirty="0" smtClean="0">
                <a:ea typeface="Times New Roman"/>
                <a:cs typeface="Times New Roman"/>
              </a:rPr>
              <a:t>Deputy Director General</a:t>
            </a:r>
          </a:p>
          <a:p>
            <a:pPr marL="0" indent="0">
              <a:spcAft>
                <a:spcPts val="0"/>
              </a:spcAft>
              <a:buFont typeface="+mj-lt"/>
              <a:buNone/>
              <a:defRPr/>
            </a:pPr>
            <a:endParaRPr lang="en-US" sz="800" dirty="0">
              <a:ea typeface="Times New Roman"/>
              <a:cs typeface="Times New Roman"/>
            </a:endParaRPr>
          </a:p>
          <a:p>
            <a:pPr marL="0" indent="0">
              <a:spcAft>
                <a:spcPts val="0"/>
              </a:spcAft>
              <a:buFont typeface="+mj-lt"/>
              <a:buNone/>
              <a:defRPr/>
            </a:pPr>
            <a:endParaRPr lang="en-US" sz="2000" dirty="0">
              <a:solidFill>
                <a:srgbClr val="222222"/>
              </a:solidFill>
              <a:ea typeface="Times New Roman"/>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p:txBody>
      </p:sp>
      <p:sp>
        <p:nvSpPr>
          <p:cNvPr id="3" name="Title 2"/>
          <p:cNvSpPr>
            <a:spLocks noGrp="1"/>
          </p:cNvSpPr>
          <p:nvPr>
            <p:ph type="title"/>
          </p:nvPr>
        </p:nvSpPr>
        <p:spPr/>
        <p:txBody>
          <a:bodyPr/>
          <a:lstStyle/>
          <a:p>
            <a:r>
              <a:rPr lang="en-GB" dirty="0"/>
              <a:t>EAHP’s Stakeholder</a:t>
            </a:r>
          </a:p>
        </p:txBody>
      </p:sp>
      <p:sp>
        <p:nvSpPr>
          <p:cNvPr id="12" name="TextBox 11"/>
          <p:cNvSpPr txBox="1"/>
          <p:nvPr/>
        </p:nvSpPr>
        <p:spPr>
          <a:xfrm>
            <a:off x="179388" y="141517"/>
            <a:ext cx="8497068" cy="492443"/>
          </a:xfrm>
          <a:prstGeom prst="rect">
            <a:avLst/>
          </a:prstGeom>
          <a:noFill/>
        </p:spPr>
        <p:txBody>
          <a:bodyPr wrap="square" rtlCol="0">
            <a:spAutoFit/>
          </a:bodyPr>
          <a:lstStyle/>
          <a:p>
            <a:r>
              <a:rPr lang="en-GB" sz="2600" dirty="0" smtClean="0">
                <a:solidFill>
                  <a:srgbClr val="69BE28"/>
                </a:solidFill>
                <a:latin typeface="Arial" charset="0"/>
                <a:ea typeface="Arial" charset="0"/>
                <a:cs typeface="Arial" charset="0"/>
              </a:rPr>
              <a:t>European Healthcare Distribution Association (GIRP)</a:t>
            </a:r>
            <a:endParaRPr lang="en-GB" sz="2600" dirty="0">
              <a:solidFill>
                <a:srgbClr val="69BE28"/>
              </a:solidFill>
              <a:latin typeface="Arial" charset="0"/>
              <a:ea typeface="Arial" charset="0"/>
              <a:cs typeface="Arial" charset="0"/>
            </a:endParaRPr>
          </a:p>
        </p:txBody>
      </p:sp>
      <p:pic>
        <p:nvPicPr>
          <p:cNvPr id="13" name="Picture 12"/>
          <p:cNvPicPr>
            <a:picLocks noChangeAspect="1"/>
          </p:cNvPicPr>
          <p:nvPr/>
        </p:nvPicPr>
        <p:blipFill>
          <a:blip r:embed="rId2"/>
          <a:stretch>
            <a:fillRect/>
          </a:stretch>
        </p:blipFill>
        <p:spPr>
          <a:xfrm>
            <a:off x="3995936" y="3928678"/>
            <a:ext cx="1872333" cy="870720"/>
          </a:xfrm>
          <a:prstGeom prst="rect">
            <a:avLst/>
          </a:prstGeom>
        </p:spPr>
      </p:pic>
      <p:pic>
        <p:nvPicPr>
          <p:cNvPr id="2" name="Picture 1"/>
          <p:cNvPicPr>
            <a:picLocks noChangeAspect="1"/>
          </p:cNvPicPr>
          <p:nvPr/>
        </p:nvPicPr>
        <p:blipFill>
          <a:blip r:embed="rId3"/>
          <a:stretch>
            <a:fillRect/>
          </a:stretch>
        </p:blipFill>
        <p:spPr>
          <a:xfrm>
            <a:off x="7398627" y="681275"/>
            <a:ext cx="1135773" cy="1703660"/>
          </a:xfrm>
          <a:prstGeom prst="rect">
            <a:avLst/>
          </a:prstGeom>
        </p:spPr>
      </p:pic>
      <p:pic>
        <p:nvPicPr>
          <p:cNvPr id="5" name="Picture 4"/>
          <p:cNvPicPr>
            <a:picLocks noChangeAspect="1"/>
          </p:cNvPicPr>
          <p:nvPr/>
        </p:nvPicPr>
        <p:blipFill>
          <a:blip r:embed="rId4"/>
          <a:stretch>
            <a:fillRect/>
          </a:stretch>
        </p:blipFill>
        <p:spPr>
          <a:xfrm>
            <a:off x="7296966" y="3079502"/>
            <a:ext cx="1270771" cy="1913632"/>
          </a:xfrm>
          <a:prstGeom prst="rect">
            <a:avLst/>
          </a:prstGeom>
        </p:spPr>
      </p:pic>
    </p:spTree>
    <p:extLst>
      <p:ext uri="{BB962C8B-B14F-4D97-AF65-F5344CB8AC3E}">
        <p14:creationId xmlns:p14="http://schemas.microsoft.com/office/powerpoint/2010/main" val="206705754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charset="0"/>
                <a:ea typeface="MS PGothic" charset="-128"/>
              </a:defRPr>
            </a:lvl1pPr>
            <a:lvl2pPr marL="742950" indent="-285750" eaLnBrk="0" hangingPunct="0">
              <a:defRPr sz="2800">
                <a:solidFill>
                  <a:schemeClr val="tx1"/>
                </a:solidFill>
                <a:latin typeface="Garamond" charset="0"/>
                <a:ea typeface="MS PGothic" charset="-128"/>
              </a:defRPr>
            </a:lvl2pPr>
            <a:lvl3pPr marL="1143000" indent="-228600" eaLnBrk="0" hangingPunct="0">
              <a:defRPr sz="2800">
                <a:solidFill>
                  <a:schemeClr val="tx1"/>
                </a:solidFill>
                <a:latin typeface="Garamond" charset="0"/>
                <a:ea typeface="MS PGothic" charset="-128"/>
              </a:defRPr>
            </a:lvl3pPr>
            <a:lvl4pPr marL="1600200" indent="-228600" eaLnBrk="0" hangingPunct="0">
              <a:defRPr sz="2800">
                <a:solidFill>
                  <a:schemeClr val="tx1"/>
                </a:solidFill>
                <a:latin typeface="Garamond" charset="0"/>
                <a:ea typeface="MS PGothic" charset="-128"/>
              </a:defRPr>
            </a:lvl4pPr>
            <a:lvl5pPr marL="2057400" indent="-228600" eaLnBrk="0" hangingPunct="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pPr eaLnBrk="1" hangingPunct="1"/>
            <a:fld id="{8F525B60-EE83-AF45-9DFA-E2FA01C103B3}" type="slidenum">
              <a:rPr lang="de-DE" altLang="x-none" sz="1200">
                <a:solidFill>
                  <a:srgbClr val="165788"/>
                </a:solidFill>
                <a:latin typeface="Arial" charset="0"/>
              </a:rPr>
              <a:pPr eaLnBrk="1" hangingPunct="1"/>
              <a:t>56</a:t>
            </a:fld>
            <a:endParaRPr lang="de-DE" altLang="x-none" sz="1200" dirty="0">
              <a:solidFill>
                <a:srgbClr val="165788"/>
              </a:solidFill>
              <a:latin typeface="Arial" charset="0"/>
            </a:endParaRPr>
          </a:p>
        </p:txBody>
      </p:sp>
      <p:sp>
        <p:nvSpPr>
          <p:cNvPr id="4" name="Inhaltsplatzhalter 2"/>
          <p:cNvSpPr txBox="1">
            <a:spLocks/>
          </p:cNvSpPr>
          <p:nvPr/>
        </p:nvSpPr>
        <p:spPr bwMode="auto">
          <a:xfrm>
            <a:off x="396082" y="1366694"/>
            <a:ext cx="6551612" cy="4320480"/>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None/>
              <a:defRPr/>
            </a:pPr>
            <a:r>
              <a:rPr lang="en-US" sz="2000" dirty="0" smtClean="0"/>
              <a:t>EAEPC </a:t>
            </a:r>
            <a:r>
              <a:rPr lang="en-US" sz="2000" dirty="0"/>
              <a:t>represents Europe's licensed parallel distribution industry, an integral part of the European pharmaceutical market that adds value to society by introducing price competition and a supplementary layer of product </a:t>
            </a:r>
            <a:r>
              <a:rPr lang="en-US" sz="2000" dirty="0" smtClean="0"/>
              <a:t>safety</a:t>
            </a:r>
          </a:p>
          <a:p>
            <a:pPr marL="0" indent="0">
              <a:spcAft>
                <a:spcPts val="0"/>
              </a:spcAft>
              <a:buNone/>
              <a:defRPr/>
            </a:pPr>
            <a:endParaRPr lang="en-US" sz="2000" dirty="0" smtClean="0">
              <a:solidFill>
                <a:srgbClr val="000000"/>
              </a:solidFill>
            </a:endParaRPr>
          </a:p>
          <a:p>
            <a:pPr marL="0" indent="0">
              <a:spcAft>
                <a:spcPts val="0"/>
              </a:spcAft>
              <a:buNone/>
              <a:defRPr/>
            </a:pPr>
            <a:r>
              <a:rPr lang="en-US" sz="2000" b="1" dirty="0" smtClean="0">
                <a:ea typeface="Times New Roman"/>
                <a:cs typeface="Times New Roman"/>
              </a:rPr>
              <a:t>Key </a:t>
            </a:r>
            <a:r>
              <a:rPr lang="en-US" sz="2000" b="1" dirty="0">
                <a:ea typeface="Times New Roman"/>
                <a:cs typeface="Times New Roman"/>
              </a:rPr>
              <a:t>areas EAHP works with:</a:t>
            </a:r>
          </a:p>
          <a:p>
            <a:pPr marL="342900" indent="-342900">
              <a:spcAft>
                <a:spcPts val="0"/>
              </a:spcAft>
              <a:buFont typeface="Arial" charset="0"/>
              <a:buChar char="•"/>
              <a:defRPr/>
            </a:pPr>
            <a:r>
              <a:rPr lang="en-GB" sz="2000" dirty="0"/>
              <a:t>Implementation of the Falsified Medicines Directive</a:t>
            </a:r>
          </a:p>
          <a:p>
            <a:pPr marL="0" indent="0">
              <a:spcAft>
                <a:spcPts val="0"/>
              </a:spcAft>
              <a:buFont typeface="+mj-lt"/>
              <a:buNone/>
              <a:defRPr/>
            </a:pPr>
            <a:endParaRPr lang="en-US" sz="2000" dirty="0">
              <a:solidFill>
                <a:srgbClr val="000000"/>
              </a:solidFill>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a:p>
            <a:pPr>
              <a:buFont typeface="Arial" pitchFamily="34" charset="0"/>
              <a:buChar char="•"/>
              <a:defRPr/>
            </a:pPr>
            <a:endParaRPr lang="en-GB" sz="2000" b="1" dirty="0" smtClean="0">
              <a:solidFill>
                <a:schemeClr val="tx1"/>
              </a:solidFill>
            </a:endParaRPr>
          </a:p>
        </p:txBody>
      </p:sp>
      <p:sp>
        <p:nvSpPr>
          <p:cNvPr id="8" name="Inhaltsplatzhalter 2"/>
          <p:cNvSpPr txBox="1">
            <a:spLocks/>
          </p:cNvSpPr>
          <p:nvPr/>
        </p:nvSpPr>
        <p:spPr bwMode="auto">
          <a:xfrm>
            <a:off x="7164388" y="2205038"/>
            <a:ext cx="2303462" cy="503237"/>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400" dirty="0" smtClean="0">
                <a:ea typeface="Times New Roman"/>
                <a:cs typeface="Times New Roman"/>
              </a:rPr>
              <a:t>Richard Freudenberg, </a:t>
            </a:r>
            <a:r>
              <a:rPr lang="en-US" sz="1400" b="1" dirty="0" smtClean="0">
                <a:ea typeface="Times New Roman"/>
                <a:cs typeface="Times New Roman"/>
              </a:rPr>
              <a:t>President</a:t>
            </a:r>
          </a:p>
          <a:p>
            <a:pPr marL="0" indent="0">
              <a:spcAft>
                <a:spcPts val="0"/>
              </a:spcAft>
              <a:buFont typeface="+mj-lt"/>
              <a:buNone/>
              <a:defRPr/>
            </a:pPr>
            <a:endParaRPr lang="en-US" sz="800" dirty="0">
              <a:solidFill>
                <a:srgbClr val="222222"/>
              </a:solidFill>
              <a:ea typeface="Times New Roman"/>
              <a:cs typeface="Times New Roman"/>
            </a:endParaRPr>
          </a:p>
          <a:p>
            <a:pPr marL="0" indent="0">
              <a:spcAft>
                <a:spcPts val="0"/>
              </a:spcAft>
              <a:buFont typeface="+mj-lt"/>
              <a:buNone/>
              <a:defRPr/>
            </a:pPr>
            <a:endParaRPr lang="en-US" sz="2000" dirty="0">
              <a:solidFill>
                <a:srgbClr val="222222"/>
              </a:solidFill>
              <a:ea typeface="Times New Roman"/>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p:txBody>
      </p:sp>
      <p:sp>
        <p:nvSpPr>
          <p:cNvPr id="11" name="Inhaltsplatzhalter 2"/>
          <p:cNvSpPr txBox="1">
            <a:spLocks/>
          </p:cNvSpPr>
          <p:nvPr/>
        </p:nvSpPr>
        <p:spPr bwMode="auto">
          <a:xfrm>
            <a:off x="7164388" y="4941888"/>
            <a:ext cx="1979612" cy="503237"/>
          </a:xfrm>
          <a:prstGeom prst="rect">
            <a:avLst/>
          </a:prstGeom>
          <a:noFill/>
          <a:ln w="9525">
            <a:noFill/>
            <a:miter lim="800000"/>
            <a:headEnd/>
            <a:tailEnd/>
          </a:ln>
        </p:spPr>
        <p:txBody>
          <a:bodyPr/>
          <a:lstStyle>
            <a:lvl1pPr marL="514350" indent="-514350" algn="l" rtl="0" eaLnBrk="0" fontAlgn="base" hangingPunct="0">
              <a:spcBef>
                <a:spcPct val="20000"/>
              </a:spcBef>
              <a:spcAft>
                <a:spcPct val="0"/>
              </a:spcAft>
              <a:buFont typeface="+mj-lt"/>
              <a:buAutoNum type="arabicPeriod"/>
              <a:defRPr sz="2600" baseline="0">
                <a:solidFill>
                  <a:srgbClr val="165788"/>
                </a:solidFill>
                <a:latin typeface="Arial"/>
                <a:ea typeface="ＭＳ Ｐゴシック" charset="-128"/>
                <a:cs typeface="Arial"/>
              </a:defRPr>
            </a:lvl1pPr>
            <a:lvl2pPr marL="542925" indent="0" algn="l" rtl="0" eaLnBrk="0" fontAlgn="base" hangingPunct="0">
              <a:spcBef>
                <a:spcPct val="20000"/>
              </a:spcBef>
              <a:spcAft>
                <a:spcPct val="0"/>
              </a:spcAft>
              <a:buNone/>
              <a:defRPr sz="2800">
                <a:solidFill>
                  <a:schemeClr val="tx1"/>
                </a:solidFill>
                <a:latin typeface="DIN-Regular" pitchFamily="2" charset="0"/>
                <a:ea typeface="ＭＳ Ｐゴシック" charset="-128"/>
                <a:cs typeface="ＭＳ Ｐゴシック"/>
              </a:defRPr>
            </a:lvl2pPr>
            <a:lvl3pPr marL="1236663" indent="-228600" algn="l" rtl="0" eaLnBrk="0" fontAlgn="base" hangingPunct="0">
              <a:spcBef>
                <a:spcPct val="20000"/>
              </a:spcBef>
              <a:spcAft>
                <a:spcPct val="0"/>
              </a:spcAft>
              <a:defRPr sz="2400">
                <a:solidFill>
                  <a:schemeClr val="tx1"/>
                </a:solidFill>
                <a:latin typeface="DIN_euro" pitchFamily="2" charset="0"/>
                <a:ea typeface="ＭＳ Ｐゴシック" charset="-128"/>
                <a:cs typeface="ＭＳ Ｐゴシック"/>
              </a:defRPr>
            </a:lvl3pPr>
            <a:lvl4pPr marL="1644650" indent="-228600" algn="l" rtl="0" eaLnBrk="0" fontAlgn="base" hangingPunct="0">
              <a:spcBef>
                <a:spcPct val="20000"/>
              </a:spcBef>
              <a:spcAft>
                <a:spcPct val="0"/>
              </a:spcAft>
              <a:defRPr sz="2000">
                <a:solidFill>
                  <a:schemeClr val="tx1"/>
                </a:solidFill>
                <a:latin typeface="DIN_euro" pitchFamily="2" charset="0"/>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DIN_euro" pitchFamily="2" charset="0"/>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fontAlgn="base">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fontAlgn="base">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fontAlgn="base">
              <a:spcBef>
                <a:spcPct val="20000"/>
              </a:spcBef>
              <a:spcAft>
                <a:spcPct val="0"/>
              </a:spcAft>
              <a:buChar char="»"/>
              <a:defRPr sz="2000">
                <a:solidFill>
                  <a:schemeClr val="tx1"/>
                </a:solidFill>
                <a:latin typeface="DIN_euro" pitchFamily="2" charset="0"/>
                <a:ea typeface="ＭＳ Ｐゴシック" charset="-128"/>
              </a:defRPr>
            </a:lvl9pPr>
          </a:lstStyle>
          <a:p>
            <a:pPr marL="0" indent="0">
              <a:spcAft>
                <a:spcPts val="0"/>
              </a:spcAft>
              <a:buFont typeface="+mj-lt"/>
              <a:buNone/>
              <a:defRPr/>
            </a:pPr>
            <a:r>
              <a:rPr lang="en-US" sz="1400" dirty="0" smtClean="0">
                <a:ea typeface="Times New Roman"/>
                <a:cs typeface="Times New Roman"/>
              </a:rPr>
              <a:t>Heinz Kobelt, </a:t>
            </a:r>
            <a:r>
              <a:rPr lang="en-US" sz="1400" b="1" dirty="0" smtClean="0">
                <a:ea typeface="Times New Roman"/>
                <a:cs typeface="Times New Roman"/>
              </a:rPr>
              <a:t>Director of European Affairs</a:t>
            </a:r>
          </a:p>
          <a:p>
            <a:pPr marL="0" indent="0">
              <a:spcAft>
                <a:spcPts val="0"/>
              </a:spcAft>
              <a:buFont typeface="+mj-lt"/>
              <a:buNone/>
              <a:defRPr/>
            </a:pPr>
            <a:endParaRPr lang="en-US" sz="800" dirty="0">
              <a:ea typeface="Times New Roman"/>
              <a:cs typeface="Times New Roman"/>
            </a:endParaRPr>
          </a:p>
          <a:p>
            <a:pPr marL="0" indent="0">
              <a:spcAft>
                <a:spcPts val="0"/>
              </a:spcAft>
              <a:buFont typeface="+mj-lt"/>
              <a:buNone/>
              <a:defRPr/>
            </a:pPr>
            <a:endParaRPr lang="en-US" sz="2000" dirty="0">
              <a:solidFill>
                <a:srgbClr val="222222"/>
              </a:solidFill>
              <a:ea typeface="Times New Roman"/>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rgbClr val="000000"/>
              </a:solidFill>
              <a:ea typeface="ＭＳ 明朝"/>
              <a:cs typeface="Times New Roman"/>
            </a:endParaRPr>
          </a:p>
          <a:p>
            <a:pPr marL="0" indent="0">
              <a:spcAft>
                <a:spcPts val="0"/>
              </a:spcAft>
              <a:buFont typeface="+mj-lt"/>
              <a:buNone/>
              <a:defRPr/>
            </a:pPr>
            <a:endParaRPr lang="en-US" sz="2000" dirty="0">
              <a:solidFill>
                <a:schemeClr val="tx1"/>
              </a:solidFill>
            </a:endParaRPr>
          </a:p>
          <a:p>
            <a:pPr marL="0" indent="0">
              <a:buFont typeface="+mj-lt"/>
              <a:buNone/>
              <a:defRPr/>
            </a:pPr>
            <a:endParaRPr lang="en-US" sz="2000" dirty="0" smtClean="0">
              <a:solidFill>
                <a:schemeClr val="tx1"/>
              </a:solidFill>
            </a:endParaRPr>
          </a:p>
          <a:p>
            <a:pPr marL="0" indent="0">
              <a:buFont typeface="+mj-lt"/>
              <a:buNone/>
              <a:defRPr/>
            </a:pPr>
            <a:endParaRPr lang="en-US" sz="2000" dirty="0">
              <a:solidFill>
                <a:schemeClr val="tx1"/>
              </a:solidFill>
            </a:endParaRPr>
          </a:p>
          <a:p>
            <a:pPr>
              <a:buFont typeface="Arial" pitchFamily="34" charset="0"/>
              <a:buChar char="•"/>
              <a:defRPr/>
            </a:pPr>
            <a:endParaRPr lang="en-GB" sz="2000" b="1" dirty="0" smtClean="0">
              <a:solidFill>
                <a:schemeClr val="tx1"/>
              </a:solidFill>
            </a:endParaRPr>
          </a:p>
        </p:txBody>
      </p:sp>
      <p:sp>
        <p:nvSpPr>
          <p:cNvPr id="3" name="Title 2"/>
          <p:cNvSpPr>
            <a:spLocks noGrp="1"/>
          </p:cNvSpPr>
          <p:nvPr>
            <p:ph type="title"/>
          </p:nvPr>
        </p:nvSpPr>
        <p:spPr/>
        <p:txBody>
          <a:bodyPr/>
          <a:lstStyle/>
          <a:p>
            <a:r>
              <a:rPr lang="en-GB" dirty="0"/>
              <a:t>EAHP’s Stakeholder</a:t>
            </a:r>
          </a:p>
        </p:txBody>
      </p:sp>
      <p:sp>
        <p:nvSpPr>
          <p:cNvPr id="12" name="TextBox 11"/>
          <p:cNvSpPr txBox="1"/>
          <p:nvPr/>
        </p:nvSpPr>
        <p:spPr>
          <a:xfrm>
            <a:off x="179388" y="141517"/>
            <a:ext cx="6985000" cy="892552"/>
          </a:xfrm>
          <a:prstGeom prst="rect">
            <a:avLst/>
          </a:prstGeom>
          <a:noFill/>
        </p:spPr>
        <p:txBody>
          <a:bodyPr wrap="square" rtlCol="0">
            <a:spAutoFit/>
          </a:bodyPr>
          <a:lstStyle/>
          <a:p>
            <a:r>
              <a:rPr lang="en-GB" sz="2600" dirty="0" smtClean="0">
                <a:solidFill>
                  <a:srgbClr val="69BE28"/>
                </a:solidFill>
                <a:latin typeface="Arial" charset="0"/>
                <a:ea typeface="Arial" charset="0"/>
                <a:cs typeface="Arial" charset="0"/>
              </a:rPr>
              <a:t>European Association of Euro-Pharmaceutical Companies (EAEPC)</a:t>
            </a:r>
            <a:endParaRPr lang="en-GB" sz="2600" dirty="0">
              <a:solidFill>
                <a:srgbClr val="69BE28"/>
              </a:solidFill>
              <a:latin typeface="Arial" charset="0"/>
              <a:ea typeface="Arial" charset="0"/>
              <a:cs typeface="Arial" charset="0"/>
            </a:endParaRPr>
          </a:p>
        </p:txBody>
      </p:sp>
      <p:pic>
        <p:nvPicPr>
          <p:cNvPr id="14" name="Picture 13"/>
          <p:cNvPicPr>
            <a:picLocks noChangeAspect="1"/>
          </p:cNvPicPr>
          <p:nvPr/>
        </p:nvPicPr>
        <p:blipFill>
          <a:blip r:embed="rId2"/>
          <a:stretch>
            <a:fillRect/>
          </a:stretch>
        </p:blipFill>
        <p:spPr>
          <a:xfrm>
            <a:off x="4988210" y="4363989"/>
            <a:ext cx="1398124" cy="1398124"/>
          </a:xfrm>
          <a:prstGeom prst="rect">
            <a:avLst/>
          </a:prstGeom>
        </p:spPr>
      </p:pic>
      <p:pic>
        <p:nvPicPr>
          <p:cNvPr id="2" name="Picture 1"/>
          <p:cNvPicPr>
            <a:picLocks noChangeAspect="1"/>
          </p:cNvPicPr>
          <p:nvPr/>
        </p:nvPicPr>
        <p:blipFill>
          <a:blip r:embed="rId3"/>
          <a:stretch>
            <a:fillRect/>
          </a:stretch>
        </p:blipFill>
        <p:spPr>
          <a:xfrm>
            <a:off x="7133531" y="315466"/>
            <a:ext cx="1875532" cy="1875532"/>
          </a:xfrm>
          <a:prstGeom prst="rect">
            <a:avLst/>
          </a:prstGeom>
        </p:spPr>
      </p:pic>
      <p:pic>
        <p:nvPicPr>
          <p:cNvPr id="5" name="Picture 4"/>
          <p:cNvPicPr>
            <a:picLocks noChangeAspect="1"/>
          </p:cNvPicPr>
          <p:nvPr/>
        </p:nvPicPr>
        <p:blipFill>
          <a:blip r:embed="rId4"/>
          <a:stretch>
            <a:fillRect/>
          </a:stretch>
        </p:blipFill>
        <p:spPr>
          <a:xfrm>
            <a:off x="7151812" y="2780853"/>
            <a:ext cx="1676748" cy="2159448"/>
          </a:xfrm>
          <a:prstGeom prst="rect">
            <a:avLst/>
          </a:prstGeom>
        </p:spPr>
      </p:pic>
    </p:spTree>
    <p:extLst>
      <p:ext uri="{BB962C8B-B14F-4D97-AF65-F5344CB8AC3E}">
        <p14:creationId xmlns:p14="http://schemas.microsoft.com/office/powerpoint/2010/main" val="150636311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EAHP’s Stakeholder</a:t>
            </a:r>
            <a:endParaRPr lang="en-GB" dirty="0"/>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819234290"/>
              </p:ext>
            </p:extLst>
          </p:nvPr>
        </p:nvGraphicFramePr>
        <p:xfrm>
          <a:off x="715963" y="1341438"/>
          <a:ext cx="7677150" cy="4389120"/>
        </p:xfrm>
        <a:graphic>
          <a:graphicData uri="http://schemas.openxmlformats.org/drawingml/2006/table">
            <a:tbl>
              <a:tblPr firstRow="1" bandRow="1">
                <a:tableStyleId>{5C22544A-7EE6-4342-B048-85BDC9FD1C3A}</a:tableStyleId>
              </a:tblPr>
              <a:tblGrid>
                <a:gridCol w="1623789"/>
                <a:gridCol w="6053361"/>
              </a:tblGrid>
              <a:tr h="278947">
                <a:tc gridSpan="2">
                  <a:txBody>
                    <a:bodyPr/>
                    <a:lstStyle/>
                    <a:p>
                      <a:r>
                        <a:rPr lang="en-GB" noProof="0" dirty="0" smtClean="0">
                          <a:latin typeface="Arial" charset="0"/>
                          <a:ea typeface="Arial" charset="0"/>
                          <a:cs typeface="Arial" charset="0"/>
                        </a:rPr>
                        <a:t>Pharmaceutical Organisations</a:t>
                      </a:r>
                      <a:endParaRPr lang="en-GB" noProof="0" dirty="0">
                        <a:latin typeface="Arial" charset="0"/>
                        <a:ea typeface="Arial" charset="0"/>
                        <a:cs typeface="Arial" charset="0"/>
                      </a:endParaRPr>
                    </a:p>
                  </a:txBody>
                  <a:tcPr>
                    <a:solidFill>
                      <a:srgbClr val="165788"/>
                    </a:solidFill>
                  </a:tcPr>
                </a:tc>
                <a:tc hMerge="1">
                  <a:txBody>
                    <a:bodyPr/>
                    <a:lstStyle/>
                    <a:p>
                      <a:endParaRPr lang="en-GB" dirty="0"/>
                    </a:p>
                  </a:txBody>
                  <a:tcPr>
                    <a:solidFill>
                      <a:srgbClr val="165788"/>
                    </a:solidFill>
                  </a:tcPr>
                </a:tc>
              </a:tr>
              <a:tr h="278947">
                <a:tc>
                  <a:txBody>
                    <a:bodyPr/>
                    <a:lstStyle/>
                    <a:p>
                      <a:r>
                        <a:rPr lang="en-GB" noProof="0" dirty="0" smtClean="0">
                          <a:latin typeface="Arial" charset="0"/>
                          <a:ea typeface="Arial" charset="0"/>
                          <a:cs typeface="Arial" charset="0"/>
                        </a:rPr>
                        <a:t>EAFP</a:t>
                      </a:r>
                      <a:endParaRPr lang="en-GB" noProof="0" dirty="0">
                        <a:latin typeface="Arial" charset="0"/>
                        <a:ea typeface="Arial" charset="0"/>
                        <a:cs typeface="Arial" charset="0"/>
                      </a:endParaRPr>
                    </a:p>
                  </a:txBody>
                  <a:tcPr/>
                </a:tc>
                <a:tc>
                  <a:txBody>
                    <a:bodyPr/>
                    <a:lstStyle/>
                    <a:p>
                      <a:r>
                        <a:rPr lang="en-GB" noProof="0" dirty="0" smtClean="0">
                          <a:latin typeface="Arial" charset="0"/>
                          <a:ea typeface="Arial" charset="0"/>
                          <a:cs typeface="Arial" charset="0"/>
                        </a:rPr>
                        <a:t>European Association of Faculties of Pharmacy</a:t>
                      </a:r>
                      <a:endParaRPr lang="en-GB" noProof="0" dirty="0">
                        <a:latin typeface="Arial" charset="0"/>
                        <a:ea typeface="Arial" charset="0"/>
                        <a:cs typeface="Arial" charset="0"/>
                      </a:endParaRPr>
                    </a:p>
                  </a:txBody>
                  <a:tcPr/>
                </a:tc>
              </a:tr>
              <a:tr h="278947">
                <a:tc>
                  <a:txBody>
                    <a:bodyPr/>
                    <a:lstStyle/>
                    <a:p>
                      <a:r>
                        <a:rPr lang="en-GB" noProof="0" dirty="0" smtClean="0">
                          <a:latin typeface="Arial" charset="0"/>
                          <a:ea typeface="Arial" charset="0"/>
                          <a:cs typeface="Arial" charset="0"/>
                        </a:rPr>
                        <a:t>EIPG</a:t>
                      </a:r>
                      <a:endParaRPr lang="en-GB" noProof="0" dirty="0">
                        <a:latin typeface="Arial" charset="0"/>
                        <a:ea typeface="Arial" charset="0"/>
                        <a:cs typeface="Arial" charset="0"/>
                      </a:endParaRPr>
                    </a:p>
                  </a:txBody>
                  <a:tcPr/>
                </a:tc>
                <a:tc>
                  <a:txBody>
                    <a:bodyPr/>
                    <a:lstStyle/>
                    <a:p>
                      <a:r>
                        <a:rPr lang="en-GB" noProof="0" dirty="0" smtClean="0">
                          <a:latin typeface="Arial" charset="0"/>
                          <a:ea typeface="Arial" charset="0"/>
                          <a:cs typeface="Arial" charset="0"/>
                        </a:rPr>
                        <a:t>European Industrial Pharmacists Group</a:t>
                      </a:r>
                      <a:endParaRPr lang="en-GB" noProof="0" dirty="0">
                        <a:latin typeface="Arial" charset="0"/>
                        <a:ea typeface="Arial" charset="0"/>
                        <a:cs typeface="Arial" charset="0"/>
                      </a:endParaRPr>
                    </a:p>
                  </a:txBody>
                  <a:tcPr/>
                </a:tc>
              </a:tr>
              <a:tr h="278947">
                <a:tc>
                  <a:txBody>
                    <a:bodyPr/>
                    <a:lstStyle/>
                    <a:p>
                      <a:r>
                        <a:rPr lang="en-GB" b="1" noProof="0" dirty="0" smtClean="0">
                          <a:latin typeface="Arial" charset="0"/>
                          <a:ea typeface="Arial" charset="0"/>
                          <a:cs typeface="Arial" charset="0"/>
                        </a:rPr>
                        <a:t>EPSA</a:t>
                      </a:r>
                      <a:endParaRPr lang="en-GB" b="1" noProof="0" dirty="0">
                        <a:latin typeface="Arial" charset="0"/>
                        <a:ea typeface="Arial" charset="0"/>
                        <a:cs typeface="Arial" charset="0"/>
                      </a:endParaRPr>
                    </a:p>
                  </a:txBody>
                  <a:tcPr/>
                </a:tc>
                <a:tc>
                  <a:txBody>
                    <a:bodyPr/>
                    <a:lstStyle/>
                    <a:p>
                      <a:r>
                        <a:rPr lang="en-GB" b="1" noProof="0" dirty="0" smtClean="0">
                          <a:latin typeface="Arial" charset="0"/>
                          <a:ea typeface="Arial" charset="0"/>
                          <a:cs typeface="Arial" charset="0"/>
                        </a:rPr>
                        <a:t>European Pharmaceutical</a:t>
                      </a:r>
                      <a:r>
                        <a:rPr lang="en-GB" b="1" baseline="0" noProof="0" dirty="0" smtClean="0">
                          <a:latin typeface="Arial" charset="0"/>
                          <a:ea typeface="Arial" charset="0"/>
                          <a:cs typeface="Arial" charset="0"/>
                        </a:rPr>
                        <a:t> Students Association</a:t>
                      </a:r>
                      <a:endParaRPr lang="en-GB" b="1" noProof="0" dirty="0">
                        <a:latin typeface="Arial" charset="0"/>
                        <a:ea typeface="Arial" charset="0"/>
                        <a:cs typeface="Arial" charset="0"/>
                      </a:endParaRPr>
                    </a:p>
                  </a:txBody>
                  <a:tcPr/>
                </a:tc>
              </a:tr>
              <a:tr h="278947">
                <a:tc>
                  <a:txBody>
                    <a:bodyPr/>
                    <a:lstStyle/>
                    <a:p>
                      <a:r>
                        <a:rPr lang="en-GB" noProof="0" dirty="0" smtClean="0">
                          <a:latin typeface="Arial" charset="0"/>
                          <a:ea typeface="Arial" charset="0"/>
                          <a:cs typeface="Arial" charset="0"/>
                        </a:rPr>
                        <a:t>ESCP</a:t>
                      </a:r>
                      <a:endParaRPr lang="en-GB" noProof="0" dirty="0">
                        <a:latin typeface="Arial" charset="0"/>
                        <a:ea typeface="Arial" charset="0"/>
                        <a:cs typeface="Arial" charset="0"/>
                      </a:endParaRPr>
                    </a:p>
                  </a:txBody>
                  <a:tcPr/>
                </a:tc>
                <a:tc>
                  <a:txBody>
                    <a:bodyPr/>
                    <a:lstStyle/>
                    <a:p>
                      <a:r>
                        <a:rPr lang="en-GB" noProof="0" dirty="0" smtClean="0">
                          <a:latin typeface="Arial" charset="0"/>
                          <a:ea typeface="Arial" charset="0"/>
                          <a:cs typeface="Arial" charset="0"/>
                        </a:rPr>
                        <a:t>European Society</a:t>
                      </a:r>
                      <a:r>
                        <a:rPr lang="en-GB" baseline="0" noProof="0" dirty="0" smtClean="0">
                          <a:latin typeface="Arial" charset="0"/>
                          <a:ea typeface="Arial" charset="0"/>
                          <a:cs typeface="Arial" charset="0"/>
                        </a:rPr>
                        <a:t> of Clinical Pharmacy</a:t>
                      </a:r>
                      <a:endParaRPr lang="en-GB" noProof="0" dirty="0">
                        <a:latin typeface="Arial" charset="0"/>
                        <a:ea typeface="Arial" charset="0"/>
                        <a:cs typeface="Arial" charset="0"/>
                      </a:endParaRPr>
                    </a:p>
                  </a:txBody>
                  <a:tcPr/>
                </a:tc>
              </a:tr>
              <a:tr h="278947">
                <a:tc>
                  <a:txBody>
                    <a:bodyPr/>
                    <a:lstStyle/>
                    <a:p>
                      <a:r>
                        <a:rPr lang="en-GB" noProof="0" dirty="0" smtClean="0">
                          <a:latin typeface="Arial" charset="0"/>
                          <a:ea typeface="Arial" charset="0"/>
                          <a:cs typeface="Arial" charset="0"/>
                        </a:rPr>
                        <a:t>ESOP</a:t>
                      </a:r>
                      <a:endParaRPr lang="en-GB" noProof="0" dirty="0">
                        <a:latin typeface="Arial" charset="0"/>
                        <a:ea typeface="Arial" charset="0"/>
                        <a:cs typeface="Arial" charset="0"/>
                      </a:endParaRPr>
                    </a:p>
                  </a:txBody>
                  <a:tcPr/>
                </a:tc>
                <a:tc>
                  <a:txBody>
                    <a:bodyPr/>
                    <a:lstStyle/>
                    <a:p>
                      <a:r>
                        <a:rPr lang="en-GB" noProof="0" dirty="0" smtClean="0">
                          <a:latin typeface="Arial" charset="0"/>
                          <a:ea typeface="Arial" charset="0"/>
                          <a:cs typeface="Arial" charset="0"/>
                        </a:rPr>
                        <a:t>European Society</a:t>
                      </a:r>
                      <a:r>
                        <a:rPr lang="en-GB" baseline="0" noProof="0" dirty="0" smtClean="0">
                          <a:latin typeface="Arial" charset="0"/>
                          <a:ea typeface="Arial" charset="0"/>
                          <a:cs typeface="Arial" charset="0"/>
                        </a:rPr>
                        <a:t> of Oncology Pharmacy</a:t>
                      </a:r>
                      <a:endParaRPr lang="en-GB" noProof="0" dirty="0">
                        <a:latin typeface="Arial" charset="0"/>
                        <a:ea typeface="Arial" charset="0"/>
                        <a:cs typeface="Arial" charset="0"/>
                      </a:endParaRPr>
                    </a:p>
                  </a:txBody>
                  <a:tcPr/>
                </a:tc>
              </a:tr>
              <a:tr h="278947">
                <a:tc>
                  <a:txBody>
                    <a:bodyPr/>
                    <a:lstStyle/>
                    <a:p>
                      <a:r>
                        <a:rPr lang="en-GB" noProof="0" dirty="0" smtClean="0">
                          <a:latin typeface="Arial" charset="0"/>
                          <a:ea typeface="Arial" charset="0"/>
                          <a:cs typeface="Arial" charset="0"/>
                        </a:rPr>
                        <a:t>PCNE</a:t>
                      </a:r>
                      <a:endParaRPr lang="en-GB" noProof="0" dirty="0">
                        <a:latin typeface="Arial" charset="0"/>
                        <a:ea typeface="Arial" charset="0"/>
                        <a:cs typeface="Arial" charset="0"/>
                      </a:endParaRPr>
                    </a:p>
                  </a:txBody>
                  <a:tcPr/>
                </a:tc>
                <a:tc>
                  <a:txBody>
                    <a:bodyPr/>
                    <a:lstStyle/>
                    <a:p>
                      <a:r>
                        <a:rPr lang="en-GB" noProof="0" dirty="0" smtClean="0">
                          <a:latin typeface="Arial" charset="0"/>
                          <a:ea typeface="Arial" charset="0"/>
                          <a:cs typeface="Arial" charset="0"/>
                        </a:rPr>
                        <a:t>Pharmaceutical</a:t>
                      </a:r>
                      <a:r>
                        <a:rPr lang="en-GB" baseline="0" noProof="0" dirty="0" smtClean="0">
                          <a:latin typeface="Arial" charset="0"/>
                          <a:ea typeface="Arial" charset="0"/>
                          <a:cs typeface="Arial" charset="0"/>
                        </a:rPr>
                        <a:t> Care Network Europe</a:t>
                      </a:r>
                      <a:endParaRPr lang="en-GB" noProof="0" dirty="0">
                        <a:latin typeface="Arial" charset="0"/>
                        <a:ea typeface="Arial" charset="0"/>
                        <a:cs typeface="Arial" charset="0"/>
                      </a:endParaRPr>
                    </a:p>
                  </a:txBody>
                  <a:tcPr/>
                </a:tc>
              </a:tr>
              <a:tr h="278947">
                <a:tc>
                  <a:txBody>
                    <a:bodyPr/>
                    <a:lstStyle/>
                    <a:p>
                      <a:r>
                        <a:rPr lang="en-GB" noProof="0" dirty="0" smtClean="0">
                          <a:latin typeface="Arial" charset="0"/>
                          <a:ea typeface="Arial" charset="0"/>
                          <a:cs typeface="Arial" charset="0"/>
                        </a:rPr>
                        <a:t>PGEU</a:t>
                      </a:r>
                      <a:endParaRPr lang="en-GB" noProof="0" dirty="0">
                        <a:latin typeface="Arial" charset="0"/>
                        <a:ea typeface="Arial" charset="0"/>
                        <a:cs typeface="Arial" charset="0"/>
                      </a:endParaRPr>
                    </a:p>
                  </a:txBody>
                  <a:tcPr/>
                </a:tc>
                <a:tc>
                  <a:txBody>
                    <a:bodyPr/>
                    <a:lstStyle/>
                    <a:p>
                      <a:r>
                        <a:rPr lang="en-GB" noProof="0" dirty="0" smtClean="0">
                          <a:latin typeface="Arial" charset="0"/>
                          <a:ea typeface="Arial" charset="0"/>
                          <a:cs typeface="Arial" charset="0"/>
                        </a:rPr>
                        <a:t>Pharmaceutical</a:t>
                      </a:r>
                      <a:r>
                        <a:rPr lang="en-GB" baseline="0" noProof="0" dirty="0" smtClean="0">
                          <a:latin typeface="Arial" charset="0"/>
                          <a:ea typeface="Arial" charset="0"/>
                          <a:cs typeface="Arial" charset="0"/>
                        </a:rPr>
                        <a:t> Group of the European Union</a:t>
                      </a:r>
                      <a:endParaRPr lang="en-GB" noProof="0" dirty="0">
                        <a:latin typeface="Arial" charset="0"/>
                        <a:ea typeface="Arial" charset="0"/>
                        <a:cs typeface="Arial" charset="0"/>
                      </a:endParaRPr>
                    </a:p>
                  </a:txBody>
                  <a:tcPr/>
                </a:tc>
              </a:tr>
              <a:tr h="278947">
                <a:tc gridSpan="2">
                  <a:txBody>
                    <a:bodyPr/>
                    <a:lstStyle/>
                    <a:p>
                      <a:r>
                        <a:rPr lang="en-GB" b="1" noProof="0" dirty="0" smtClean="0">
                          <a:solidFill>
                            <a:schemeClr val="bg1"/>
                          </a:solidFill>
                          <a:latin typeface="Arial" charset="0"/>
                          <a:ea typeface="Arial" charset="0"/>
                          <a:cs typeface="Arial" charset="0"/>
                        </a:rPr>
                        <a:t>Hospital Organisations</a:t>
                      </a:r>
                      <a:endParaRPr lang="en-GB" b="1" noProof="0" dirty="0">
                        <a:solidFill>
                          <a:schemeClr val="bg1"/>
                        </a:solidFill>
                        <a:latin typeface="Arial" charset="0"/>
                        <a:ea typeface="Arial" charset="0"/>
                        <a:cs typeface="Arial" charset="0"/>
                      </a:endParaRPr>
                    </a:p>
                  </a:txBody>
                  <a:tcPr>
                    <a:solidFill>
                      <a:srgbClr val="165788"/>
                    </a:solidFill>
                  </a:tcPr>
                </a:tc>
                <a:tc hMerge="1">
                  <a:txBody>
                    <a:bodyPr/>
                    <a:lstStyle/>
                    <a:p>
                      <a:endParaRPr lang="en-GB" dirty="0">
                        <a:latin typeface="Calibri" charset="0"/>
                        <a:ea typeface="Calibri" charset="0"/>
                        <a:cs typeface="Calibri" charset="0"/>
                      </a:endParaRPr>
                    </a:p>
                  </a:txBody>
                  <a:tcPr>
                    <a:solidFill>
                      <a:srgbClr val="165788"/>
                    </a:solidFill>
                  </a:tcPr>
                </a:tc>
              </a:tr>
              <a:tr h="278947">
                <a:tc>
                  <a:txBody>
                    <a:bodyPr/>
                    <a:lstStyle/>
                    <a:p>
                      <a:r>
                        <a:rPr lang="en-GB" noProof="0" dirty="0" smtClean="0">
                          <a:latin typeface="Arial" charset="0"/>
                          <a:ea typeface="Arial" charset="0"/>
                          <a:cs typeface="Arial" charset="0"/>
                        </a:rPr>
                        <a:t>EAHM</a:t>
                      </a:r>
                      <a:endParaRPr lang="en-GB" noProof="0" dirty="0">
                        <a:latin typeface="Arial" charset="0"/>
                        <a:ea typeface="Arial" charset="0"/>
                        <a:cs typeface="Arial" charset="0"/>
                      </a:endParaRPr>
                    </a:p>
                  </a:txBody>
                  <a:tcPr/>
                </a:tc>
                <a:tc>
                  <a:txBody>
                    <a:bodyPr/>
                    <a:lstStyle/>
                    <a:p>
                      <a:r>
                        <a:rPr lang="en-GB" noProof="0" dirty="0" smtClean="0">
                          <a:latin typeface="Arial" charset="0"/>
                          <a:ea typeface="Arial" charset="0"/>
                          <a:cs typeface="Arial" charset="0"/>
                        </a:rPr>
                        <a:t>European</a:t>
                      </a:r>
                      <a:r>
                        <a:rPr lang="en-GB" baseline="0" noProof="0" dirty="0" smtClean="0">
                          <a:latin typeface="Arial" charset="0"/>
                          <a:ea typeface="Arial" charset="0"/>
                          <a:cs typeface="Arial" charset="0"/>
                        </a:rPr>
                        <a:t> Association of Hospital Managers</a:t>
                      </a:r>
                      <a:endParaRPr lang="en-GB" noProof="0" dirty="0">
                        <a:latin typeface="Arial" charset="0"/>
                        <a:ea typeface="Arial" charset="0"/>
                        <a:cs typeface="Arial" charset="0"/>
                      </a:endParaRPr>
                    </a:p>
                  </a:txBody>
                  <a:tcPr/>
                </a:tc>
              </a:tr>
              <a:tr h="278947">
                <a:tc>
                  <a:txBody>
                    <a:bodyPr/>
                    <a:lstStyle/>
                    <a:p>
                      <a:r>
                        <a:rPr lang="en-GB" noProof="0" dirty="0" smtClean="0">
                          <a:latin typeface="Arial" charset="0"/>
                          <a:ea typeface="Arial" charset="0"/>
                          <a:cs typeface="Arial" charset="0"/>
                        </a:rPr>
                        <a:t>EHMA</a:t>
                      </a:r>
                      <a:endParaRPr lang="en-GB" noProof="0" dirty="0">
                        <a:latin typeface="Arial" charset="0"/>
                        <a:ea typeface="Arial" charset="0"/>
                        <a:cs typeface="Arial" charset="0"/>
                      </a:endParaRPr>
                    </a:p>
                  </a:txBody>
                  <a:tcPr/>
                </a:tc>
                <a:tc>
                  <a:txBody>
                    <a:bodyPr/>
                    <a:lstStyle/>
                    <a:p>
                      <a:r>
                        <a:rPr lang="en-GB" noProof="0" dirty="0" smtClean="0">
                          <a:latin typeface="Arial" charset="0"/>
                          <a:ea typeface="Arial" charset="0"/>
                          <a:cs typeface="Arial" charset="0"/>
                        </a:rPr>
                        <a:t>European</a:t>
                      </a:r>
                      <a:r>
                        <a:rPr lang="en-GB" baseline="0" noProof="0" dirty="0" smtClean="0">
                          <a:latin typeface="Arial" charset="0"/>
                          <a:ea typeface="Arial" charset="0"/>
                          <a:cs typeface="Arial" charset="0"/>
                        </a:rPr>
                        <a:t> Health Management Association</a:t>
                      </a:r>
                      <a:endParaRPr lang="en-GB" noProof="0" dirty="0">
                        <a:latin typeface="Arial" charset="0"/>
                        <a:ea typeface="Arial" charset="0"/>
                        <a:cs typeface="Arial" charset="0"/>
                      </a:endParaRPr>
                    </a:p>
                  </a:txBody>
                  <a:tcPr/>
                </a:tc>
              </a:tr>
              <a:tr h="278947">
                <a:tc>
                  <a:txBody>
                    <a:bodyPr/>
                    <a:lstStyle/>
                    <a:p>
                      <a:r>
                        <a:rPr lang="en-GB" b="1" noProof="0" dirty="0" smtClean="0">
                          <a:latin typeface="Arial" charset="0"/>
                          <a:ea typeface="Arial" charset="0"/>
                          <a:cs typeface="Arial" charset="0"/>
                        </a:rPr>
                        <a:t>HOPE</a:t>
                      </a:r>
                      <a:endParaRPr lang="en-GB" b="1" noProof="0" dirty="0">
                        <a:latin typeface="Arial" charset="0"/>
                        <a:ea typeface="Arial" charset="0"/>
                        <a:cs typeface="Arial" charset="0"/>
                      </a:endParaRPr>
                    </a:p>
                  </a:txBody>
                  <a:tcPr/>
                </a:tc>
                <a:tc>
                  <a:txBody>
                    <a:bodyPr/>
                    <a:lstStyle/>
                    <a:p>
                      <a:r>
                        <a:rPr lang="en-GB" b="1" noProof="0" dirty="0" smtClean="0">
                          <a:latin typeface="Arial" charset="0"/>
                          <a:ea typeface="Arial" charset="0"/>
                          <a:cs typeface="Arial" charset="0"/>
                        </a:rPr>
                        <a:t>European</a:t>
                      </a:r>
                      <a:r>
                        <a:rPr lang="en-GB" b="1" baseline="0" noProof="0" dirty="0" smtClean="0">
                          <a:latin typeface="Arial" charset="0"/>
                          <a:ea typeface="Arial" charset="0"/>
                          <a:cs typeface="Arial" charset="0"/>
                        </a:rPr>
                        <a:t> Hospital and Healthcare Federation</a:t>
                      </a:r>
                      <a:endParaRPr lang="en-GB" b="1" noProof="0" dirty="0">
                        <a:latin typeface="Arial" charset="0"/>
                        <a:ea typeface="Arial" charset="0"/>
                        <a:cs typeface="Arial" charset="0"/>
                      </a:endParaRPr>
                    </a:p>
                  </a:txBody>
                  <a:tcPr/>
                </a:tc>
              </a:tr>
            </a:tbl>
          </a:graphicData>
        </a:graphic>
      </p:graphicFrame>
      <p:sp>
        <p:nvSpPr>
          <p:cNvPr id="4" name="Slide Number Placeholder 3"/>
          <p:cNvSpPr>
            <a:spLocks noGrp="1"/>
          </p:cNvSpPr>
          <p:nvPr>
            <p:ph type="sldNum" sz="quarter" idx="10"/>
          </p:nvPr>
        </p:nvSpPr>
        <p:spPr/>
        <p:txBody>
          <a:bodyPr/>
          <a:lstStyle/>
          <a:p>
            <a:fld id="{4712EB95-F00F-204D-8085-815F43E4619E}" type="slidenum">
              <a:rPr lang="de-DE" altLang="en-US" smtClean="0"/>
              <a:pPr/>
              <a:t>57</a:t>
            </a:fld>
            <a:endParaRPr lang="de-DE" altLang="en-US" dirty="0"/>
          </a:p>
        </p:txBody>
      </p:sp>
      <p:sp>
        <p:nvSpPr>
          <p:cNvPr id="7" name="TextBox 6"/>
          <p:cNvSpPr txBox="1"/>
          <p:nvPr/>
        </p:nvSpPr>
        <p:spPr>
          <a:xfrm>
            <a:off x="716633" y="332656"/>
            <a:ext cx="7770142"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Other “Pharmacy” Organisations</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15976899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EAHP’s Stakeholder</a:t>
            </a:r>
            <a:endParaRPr lang="en-GB" dirty="0"/>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51537652"/>
              </p:ext>
            </p:extLst>
          </p:nvPr>
        </p:nvGraphicFramePr>
        <p:xfrm>
          <a:off x="716633" y="882194"/>
          <a:ext cx="7677150" cy="5029310"/>
        </p:xfrm>
        <a:graphic>
          <a:graphicData uri="http://schemas.openxmlformats.org/drawingml/2006/table">
            <a:tbl>
              <a:tblPr firstRow="1" bandRow="1">
                <a:tableStyleId>{5C22544A-7EE6-4342-B048-85BDC9FD1C3A}</a:tableStyleId>
              </a:tblPr>
              <a:tblGrid>
                <a:gridCol w="1623789"/>
                <a:gridCol w="6053361"/>
              </a:tblGrid>
              <a:tr h="278947">
                <a:tc>
                  <a:txBody>
                    <a:bodyPr/>
                    <a:lstStyle/>
                    <a:p>
                      <a:r>
                        <a:rPr lang="en-GB" noProof="0" dirty="0" smtClean="0">
                          <a:latin typeface="Arial" charset="0"/>
                          <a:ea typeface="Arial" charset="0"/>
                          <a:cs typeface="Arial" charset="0"/>
                        </a:rPr>
                        <a:t>Acronym</a:t>
                      </a:r>
                      <a:endParaRPr lang="en-GB" noProof="0" dirty="0">
                        <a:latin typeface="Arial" charset="0"/>
                        <a:ea typeface="Arial" charset="0"/>
                        <a:cs typeface="Arial" charset="0"/>
                      </a:endParaRPr>
                    </a:p>
                  </a:txBody>
                  <a:tcPr>
                    <a:solidFill>
                      <a:srgbClr val="165788"/>
                    </a:solidFill>
                  </a:tcPr>
                </a:tc>
                <a:tc>
                  <a:txBody>
                    <a:bodyPr/>
                    <a:lstStyle/>
                    <a:p>
                      <a:r>
                        <a:rPr lang="en-GB" noProof="0" dirty="0" smtClean="0">
                          <a:latin typeface="Arial" charset="0"/>
                          <a:ea typeface="Arial" charset="0"/>
                          <a:cs typeface="Arial" charset="0"/>
                        </a:rPr>
                        <a:t>Name</a:t>
                      </a:r>
                      <a:endParaRPr lang="en-GB" noProof="0" dirty="0">
                        <a:latin typeface="Arial" charset="0"/>
                        <a:ea typeface="Arial" charset="0"/>
                        <a:cs typeface="Arial" charset="0"/>
                      </a:endParaRPr>
                    </a:p>
                  </a:txBody>
                  <a:tcPr>
                    <a:solidFill>
                      <a:srgbClr val="165788"/>
                    </a:solidFill>
                  </a:tcPr>
                </a:tc>
              </a:tr>
              <a:tr h="278947">
                <a:tc>
                  <a:txBody>
                    <a:bodyPr/>
                    <a:lstStyle/>
                    <a:p>
                      <a:r>
                        <a:rPr lang="en-GB" noProof="0" dirty="0" smtClean="0">
                          <a:latin typeface="Arial" charset="0"/>
                          <a:ea typeface="Arial" charset="0"/>
                          <a:cs typeface="Arial" charset="0"/>
                        </a:rPr>
                        <a:t>CPME</a:t>
                      </a:r>
                      <a:endParaRPr lang="en-GB" noProof="0" dirty="0">
                        <a:latin typeface="Arial" charset="0"/>
                        <a:ea typeface="Arial" charset="0"/>
                        <a:cs typeface="Arial" charset="0"/>
                      </a:endParaRPr>
                    </a:p>
                  </a:txBody>
                  <a:tcPr/>
                </a:tc>
                <a:tc>
                  <a:txBody>
                    <a:bodyPr/>
                    <a:lstStyle/>
                    <a:p>
                      <a:r>
                        <a:rPr lang="en-GB" noProof="0" dirty="0" smtClean="0">
                          <a:latin typeface="Arial" charset="0"/>
                          <a:ea typeface="Arial" charset="0"/>
                          <a:cs typeface="Arial" charset="0"/>
                        </a:rPr>
                        <a:t>Standing Committee of European Doctors</a:t>
                      </a:r>
                      <a:endParaRPr lang="en-GB" noProof="0" dirty="0">
                        <a:latin typeface="Arial" charset="0"/>
                        <a:ea typeface="Arial" charset="0"/>
                        <a:cs typeface="Arial" charset="0"/>
                      </a:endParaRPr>
                    </a:p>
                  </a:txBody>
                  <a:tcPr/>
                </a:tc>
              </a:tr>
              <a:tr h="27894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x-none" sz="1800" b="0" i="0" u="none" strike="noStrike" cap="none" normalizeH="0" baseline="0" noProof="0" dirty="0" smtClean="0">
                          <a:ln>
                            <a:noFill/>
                          </a:ln>
                          <a:solidFill>
                            <a:srgbClr val="000000"/>
                          </a:solidFill>
                          <a:effectLst/>
                          <a:latin typeface="Arial" charset="0"/>
                          <a:ea typeface="Arial" charset="0"/>
                          <a:cs typeface="Arial" charset="0"/>
                        </a:rPr>
                        <a:t>EBVS</a:t>
                      </a:r>
                      <a:endParaRPr kumimoji="0" lang="en-GB" altLang="x-none" sz="1800" b="0" i="0" u="none" strike="noStrike" cap="none" normalizeH="0" baseline="0" noProof="0" dirty="0">
                        <a:ln>
                          <a:noFill/>
                        </a:ln>
                        <a:solidFill>
                          <a:srgbClr val="000000"/>
                        </a:solidFill>
                        <a:effectLst/>
                        <a:latin typeface="Arial" charset="0"/>
                        <a:ea typeface="Arial" charset="0"/>
                        <a:cs typeface="Arial" charset="0"/>
                      </a:endParaRPr>
                    </a:p>
                  </a:txBody>
                  <a:tcPr marL="91455" marR="91455" marT="45725" marB="45725"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altLang="x-none" sz="1800" b="0" i="0" u="none" strike="noStrike" cap="none" normalizeH="0" baseline="0" noProof="0" dirty="0" smtClean="0">
                          <a:ln>
                            <a:noFill/>
                          </a:ln>
                          <a:solidFill>
                            <a:srgbClr val="000000"/>
                          </a:solidFill>
                          <a:effectLst/>
                          <a:latin typeface="Arial" charset="0"/>
                          <a:ea typeface="Arial" charset="0"/>
                          <a:cs typeface="Arial" charset="0"/>
                        </a:rPr>
                        <a:t>European Board of Veterinary Specialisations</a:t>
                      </a:r>
                    </a:p>
                  </a:txBody>
                  <a:tcPr marL="91455" marR="91455" marT="45725" marB="45725" horzOverflow="overflow"/>
                </a:tc>
              </a:tr>
              <a:tr h="27894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x-none" sz="1800" b="0" i="0" u="none" strike="noStrike" cap="none" normalizeH="0" baseline="0" noProof="0" dirty="0" smtClean="0">
                          <a:ln>
                            <a:noFill/>
                          </a:ln>
                          <a:solidFill>
                            <a:srgbClr val="000000"/>
                          </a:solidFill>
                          <a:effectLst/>
                          <a:latin typeface="Arial" charset="0"/>
                          <a:ea typeface="Arial" charset="0"/>
                          <a:cs typeface="Arial" charset="0"/>
                        </a:rPr>
                        <a:t>ECCO</a:t>
                      </a:r>
                      <a:endParaRPr kumimoji="0" lang="en-GB" altLang="x-none" sz="1800" b="0" i="0" u="none" strike="noStrike" cap="none" normalizeH="0" baseline="0" noProof="0" dirty="0">
                        <a:ln>
                          <a:noFill/>
                        </a:ln>
                        <a:solidFill>
                          <a:srgbClr val="000000"/>
                        </a:solidFill>
                        <a:effectLst/>
                        <a:latin typeface="Arial" charset="0"/>
                        <a:ea typeface="Arial" charset="0"/>
                        <a:cs typeface="Arial" charset="0"/>
                      </a:endParaRPr>
                    </a:p>
                  </a:txBody>
                  <a:tcPr marL="91455" marR="91455" marT="45725" marB="45725"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altLang="x-none" sz="1800" b="0" i="0" u="none" strike="noStrike" cap="none" normalizeH="0" baseline="0" noProof="0" dirty="0" smtClean="0">
                          <a:ln>
                            <a:noFill/>
                          </a:ln>
                          <a:solidFill>
                            <a:srgbClr val="000000"/>
                          </a:solidFill>
                          <a:effectLst/>
                          <a:latin typeface="Arial" charset="0"/>
                          <a:ea typeface="Arial" charset="0"/>
                          <a:cs typeface="Arial" charset="0"/>
                        </a:rPr>
                        <a:t>European Cancer Organisation</a:t>
                      </a:r>
                    </a:p>
                  </a:txBody>
                  <a:tcPr marL="91455" marR="91455" marT="45725" marB="45725" horzOverflow="overflow"/>
                </a:tc>
              </a:tr>
              <a:tr h="27894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x-none" sz="1800" b="0" i="0" u="none" strike="noStrike" cap="none" normalizeH="0" baseline="0" noProof="0" dirty="0" smtClean="0">
                          <a:ln>
                            <a:noFill/>
                          </a:ln>
                          <a:solidFill>
                            <a:srgbClr val="000000"/>
                          </a:solidFill>
                          <a:effectLst/>
                          <a:latin typeface="Arial" charset="0"/>
                          <a:ea typeface="Arial" charset="0"/>
                          <a:cs typeface="Arial" charset="0"/>
                        </a:rPr>
                        <a:t>EFLM</a:t>
                      </a:r>
                      <a:endParaRPr kumimoji="0" lang="en-GB" altLang="x-none" sz="1800" b="0" i="0" u="none" strike="noStrike" cap="none" normalizeH="0" baseline="0" noProof="0" dirty="0">
                        <a:ln>
                          <a:noFill/>
                        </a:ln>
                        <a:solidFill>
                          <a:srgbClr val="000000"/>
                        </a:solidFill>
                        <a:effectLst/>
                        <a:latin typeface="Arial" charset="0"/>
                        <a:ea typeface="Arial" charset="0"/>
                        <a:cs typeface="Arial" charset="0"/>
                      </a:endParaRPr>
                    </a:p>
                  </a:txBody>
                  <a:tcPr marL="91455" marR="91455" marT="45725" marB="45725"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x-none" sz="1800" b="0" i="0" u="none" strike="noStrike" cap="none" normalizeH="0" baseline="0" noProof="0" dirty="0" smtClean="0">
                          <a:ln>
                            <a:noFill/>
                          </a:ln>
                          <a:solidFill>
                            <a:srgbClr val="000000"/>
                          </a:solidFill>
                          <a:effectLst/>
                          <a:latin typeface="Arial" charset="0"/>
                          <a:ea typeface="Arial" charset="0"/>
                          <a:cs typeface="Arial" charset="0"/>
                        </a:rPr>
                        <a:t>European Federation of Clinical Chemistry and Laboratory Medicine</a:t>
                      </a:r>
                      <a:endParaRPr kumimoji="0" lang="en-GB" altLang="x-none" sz="1800" b="0" i="0" u="none" strike="noStrike" cap="none" normalizeH="0" baseline="0" noProof="0" dirty="0">
                        <a:ln>
                          <a:noFill/>
                        </a:ln>
                        <a:solidFill>
                          <a:srgbClr val="000000"/>
                        </a:solidFill>
                        <a:effectLst/>
                        <a:latin typeface="Arial" charset="0"/>
                        <a:ea typeface="Arial" charset="0"/>
                        <a:cs typeface="Arial" charset="0"/>
                      </a:endParaRPr>
                    </a:p>
                  </a:txBody>
                  <a:tcPr marL="91455" marR="91455" marT="45725" marB="45725" horzOverflow="overflow"/>
                </a:tc>
              </a:tr>
              <a:tr h="27894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x-none" sz="1800" b="0" i="0" u="none" strike="noStrike" cap="none" normalizeH="0" baseline="0" noProof="0" dirty="0" smtClean="0">
                          <a:ln>
                            <a:noFill/>
                          </a:ln>
                          <a:solidFill>
                            <a:srgbClr val="000000"/>
                          </a:solidFill>
                          <a:effectLst/>
                          <a:latin typeface="Arial" charset="0"/>
                          <a:ea typeface="Arial" charset="0"/>
                          <a:cs typeface="Arial" charset="0"/>
                        </a:rPr>
                        <a:t>EFN</a:t>
                      </a:r>
                      <a:endParaRPr kumimoji="0" lang="en-GB" altLang="x-none" sz="1800" b="0" i="0" u="none" strike="noStrike" cap="none" normalizeH="0" baseline="0" noProof="0" dirty="0">
                        <a:ln>
                          <a:noFill/>
                        </a:ln>
                        <a:solidFill>
                          <a:srgbClr val="000000"/>
                        </a:solidFill>
                        <a:effectLst/>
                        <a:latin typeface="Arial" charset="0"/>
                        <a:ea typeface="Arial" charset="0"/>
                        <a:cs typeface="Arial" charset="0"/>
                      </a:endParaRPr>
                    </a:p>
                  </a:txBody>
                  <a:tcPr marL="91455" marR="91455" marT="45725" marB="45725"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x-none" sz="1800" b="0" i="0" u="none" strike="noStrike" cap="none" normalizeH="0" baseline="0" noProof="0" dirty="0" smtClean="0">
                          <a:ln>
                            <a:noFill/>
                          </a:ln>
                          <a:solidFill>
                            <a:srgbClr val="000000"/>
                          </a:solidFill>
                          <a:effectLst/>
                          <a:latin typeface="Arial" charset="0"/>
                          <a:ea typeface="Arial" charset="0"/>
                          <a:cs typeface="Arial" charset="0"/>
                        </a:rPr>
                        <a:t>European Federation of Nurses Association</a:t>
                      </a:r>
                      <a:endParaRPr kumimoji="0" lang="en-GB" altLang="x-none" sz="1800" b="0" i="0" u="none" strike="noStrike" cap="none" normalizeH="0" baseline="0" noProof="0" dirty="0">
                        <a:ln>
                          <a:noFill/>
                        </a:ln>
                        <a:solidFill>
                          <a:srgbClr val="000000"/>
                        </a:solidFill>
                        <a:effectLst/>
                        <a:latin typeface="Arial" charset="0"/>
                        <a:ea typeface="Arial" charset="0"/>
                        <a:cs typeface="Arial" charset="0"/>
                      </a:endParaRPr>
                    </a:p>
                  </a:txBody>
                  <a:tcPr marL="91455" marR="91455" marT="45725" marB="45725" horzOverflow="overflow"/>
                </a:tc>
              </a:tr>
              <a:tr h="278947">
                <a:tc>
                  <a:txBody>
                    <a:bodyPr/>
                    <a:lstStyle>
                      <a:lvl1pPr defTabSz="457200" eaLnBrk="0" hangingPunct="0">
                        <a:spcBef>
                          <a:spcPct val="20000"/>
                        </a:spcBef>
                        <a:defRPr sz="2200">
                          <a:solidFill>
                            <a:srgbClr val="165788"/>
                          </a:solidFill>
                          <a:latin typeface="Arial" charset="0"/>
                          <a:ea typeface="MS PGothic" charset="-128"/>
                        </a:defRPr>
                      </a:lvl1pPr>
                      <a:lvl2pPr marL="742950" indent="-285750" defTabSz="457200" eaLnBrk="0" hangingPunct="0">
                        <a:spcBef>
                          <a:spcPct val="20000"/>
                        </a:spcBef>
                        <a:defRPr sz="2400">
                          <a:solidFill>
                            <a:schemeClr val="tx1"/>
                          </a:solidFill>
                          <a:latin typeface="DIN-Regular" charset="0"/>
                          <a:ea typeface="MS PGothic" charset="-128"/>
                          <a:cs typeface="MS PGothic" charset="-128"/>
                        </a:defRPr>
                      </a:lvl2pPr>
                      <a:lvl3pPr marL="1143000" indent="-228600" defTabSz="457200" eaLnBrk="0" hangingPunct="0">
                        <a:spcBef>
                          <a:spcPct val="20000"/>
                        </a:spcBef>
                        <a:defRPr sz="2000">
                          <a:solidFill>
                            <a:schemeClr val="tx1"/>
                          </a:solidFill>
                          <a:latin typeface="DIN_euro" charset="0"/>
                          <a:ea typeface="MS PGothic" charset="-128"/>
                          <a:cs typeface="MS PGothic" charset="-128"/>
                        </a:defRPr>
                      </a:lvl3pPr>
                      <a:lvl4pPr marL="1600200" indent="-228600" defTabSz="457200" eaLnBrk="0" hangingPunct="0">
                        <a:spcBef>
                          <a:spcPct val="20000"/>
                        </a:spcBef>
                        <a:defRPr>
                          <a:solidFill>
                            <a:schemeClr val="tx1"/>
                          </a:solidFill>
                          <a:latin typeface="DIN_euro" charset="0"/>
                          <a:ea typeface="MS PGothic" charset="-128"/>
                          <a:cs typeface="MS PGothic" charset="-128"/>
                        </a:defRPr>
                      </a:lvl4pPr>
                      <a:lvl5pPr marL="2057400" indent="-228600" defTabSz="457200" eaLnBrk="0" hangingPunct="0">
                        <a:spcBef>
                          <a:spcPct val="20000"/>
                        </a:spcBef>
                        <a:defRPr>
                          <a:solidFill>
                            <a:schemeClr val="tx1"/>
                          </a:solidFill>
                          <a:latin typeface="DIN_euro" charset="0"/>
                          <a:ea typeface="MS PGothic" charset="-128"/>
                          <a:cs typeface="MS PGothic" charset="-128"/>
                        </a:defRPr>
                      </a:lvl5pPr>
                      <a:lvl6pPr marL="25146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6pPr>
                      <a:lvl7pPr marL="29718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7pPr>
                      <a:lvl8pPr marL="34290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8pPr>
                      <a:lvl9pPr marL="38862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x-none" sz="1800" b="0" i="0" u="none" strike="noStrike" cap="none" normalizeH="0" baseline="0" noProof="0" dirty="0" smtClean="0">
                          <a:ln>
                            <a:noFill/>
                          </a:ln>
                          <a:solidFill>
                            <a:srgbClr val="000000"/>
                          </a:solidFill>
                          <a:effectLst/>
                          <a:latin typeface="Arial" charset="0"/>
                          <a:ea typeface="Arial" charset="0"/>
                          <a:cs typeface="Arial" charset="0"/>
                        </a:rPr>
                        <a:t>EHA</a:t>
                      </a:r>
                      <a:endParaRPr kumimoji="0" lang="en-GB" altLang="x-none" sz="1800" b="0" i="0" u="none" strike="noStrike" cap="none" normalizeH="0" baseline="0" noProof="0" dirty="0">
                        <a:ln>
                          <a:noFill/>
                        </a:ln>
                        <a:solidFill>
                          <a:srgbClr val="000000"/>
                        </a:solidFill>
                        <a:effectLst/>
                        <a:latin typeface="Arial" charset="0"/>
                        <a:ea typeface="Arial" charset="0"/>
                        <a:cs typeface="Arial" charset="0"/>
                      </a:endParaRPr>
                    </a:p>
                  </a:txBody>
                  <a:tcPr marL="91455" marR="91455" marT="45725" marB="45725" horzOverflow="overflow"/>
                </a:tc>
                <a:tc>
                  <a:txBody>
                    <a:bodyPr/>
                    <a:lstStyle>
                      <a:lvl1pPr defTabSz="457200" eaLnBrk="0" hangingPunct="0">
                        <a:spcBef>
                          <a:spcPct val="20000"/>
                        </a:spcBef>
                        <a:defRPr sz="2200">
                          <a:solidFill>
                            <a:srgbClr val="165788"/>
                          </a:solidFill>
                          <a:latin typeface="Arial" charset="0"/>
                          <a:ea typeface="MS PGothic" charset="-128"/>
                        </a:defRPr>
                      </a:lvl1pPr>
                      <a:lvl2pPr marL="742950" indent="-285750" defTabSz="457200" eaLnBrk="0" hangingPunct="0">
                        <a:spcBef>
                          <a:spcPct val="20000"/>
                        </a:spcBef>
                        <a:defRPr sz="2400">
                          <a:solidFill>
                            <a:schemeClr val="tx1"/>
                          </a:solidFill>
                          <a:latin typeface="DIN-Regular" charset="0"/>
                          <a:ea typeface="MS PGothic" charset="-128"/>
                          <a:cs typeface="MS PGothic" charset="-128"/>
                        </a:defRPr>
                      </a:lvl2pPr>
                      <a:lvl3pPr marL="1143000" indent="-228600" defTabSz="457200" eaLnBrk="0" hangingPunct="0">
                        <a:spcBef>
                          <a:spcPct val="20000"/>
                        </a:spcBef>
                        <a:defRPr sz="2000">
                          <a:solidFill>
                            <a:schemeClr val="tx1"/>
                          </a:solidFill>
                          <a:latin typeface="DIN_euro" charset="0"/>
                          <a:ea typeface="MS PGothic" charset="-128"/>
                          <a:cs typeface="MS PGothic" charset="-128"/>
                        </a:defRPr>
                      </a:lvl3pPr>
                      <a:lvl4pPr marL="1600200" indent="-228600" defTabSz="457200" eaLnBrk="0" hangingPunct="0">
                        <a:spcBef>
                          <a:spcPct val="20000"/>
                        </a:spcBef>
                        <a:defRPr>
                          <a:solidFill>
                            <a:schemeClr val="tx1"/>
                          </a:solidFill>
                          <a:latin typeface="DIN_euro" charset="0"/>
                          <a:ea typeface="MS PGothic" charset="-128"/>
                          <a:cs typeface="MS PGothic" charset="-128"/>
                        </a:defRPr>
                      </a:lvl4pPr>
                      <a:lvl5pPr marL="2057400" indent="-228600" defTabSz="457200" eaLnBrk="0" hangingPunct="0">
                        <a:spcBef>
                          <a:spcPct val="20000"/>
                        </a:spcBef>
                        <a:defRPr>
                          <a:solidFill>
                            <a:schemeClr val="tx1"/>
                          </a:solidFill>
                          <a:latin typeface="DIN_euro" charset="0"/>
                          <a:ea typeface="MS PGothic" charset="-128"/>
                          <a:cs typeface="MS PGothic" charset="-128"/>
                        </a:defRPr>
                      </a:lvl5pPr>
                      <a:lvl6pPr marL="25146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6pPr>
                      <a:lvl7pPr marL="29718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7pPr>
                      <a:lvl8pPr marL="34290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8pPr>
                      <a:lvl9pPr marL="38862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x-none" sz="1800" b="0" i="0" u="none" strike="noStrike" cap="none" normalizeH="0" baseline="0" noProof="0" dirty="0" smtClean="0">
                          <a:ln>
                            <a:noFill/>
                          </a:ln>
                          <a:solidFill>
                            <a:srgbClr val="000000"/>
                          </a:solidFill>
                          <a:effectLst/>
                          <a:latin typeface="Arial" charset="0"/>
                          <a:ea typeface="Arial" charset="0"/>
                          <a:cs typeface="Arial" charset="0"/>
                        </a:rPr>
                        <a:t>European Haematologists Association</a:t>
                      </a:r>
                      <a:endParaRPr kumimoji="0" lang="en-GB" altLang="x-none" sz="1800" b="0" i="0" u="none" strike="noStrike" cap="none" normalizeH="0" baseline="0" noProof="0" dirty="0">
                        <a:ln>
                          <a:noFill/>
                        </a:ln>
                        <a:solidFill>
                          <a:srgbClr val="000000"/>
                        </a:solidFill>
                        <a:effectLst/>
                        <a:latin typeface="Arial" charset="0"/>
                        <a:ea typeface="Arial" charset="0"/>
                        <a:cs typeface="Arial" charset="0"/>
                      </a:endParaRPr>
                    </a:p>
                  </a:txBody>
                  <a:tcPr marL="91455" marR="91455" marT="45725" marB="45725" horzOverflow="overflow"/>
                </a:tc>
              </a:tr>
              <a:tr h="278947">
                <a:tc>
                  <a:txBody>
                    <a:bodyPr/>
                    <a:lstStyle>
                      <a:lvl1pPr defTabSz="457200" eaLnBrk="0" hangingPunct="0">
                        <a:spcBef>
                          <a:spcPct val="20000"/>
                        </a:spcBef>
                        <a:defRPr sz="2200">
                          <a:solidFill>
                            <a:srgbClr val="165788"/>
                          </a:solidFill>
                          <a:latin typeface="Arial" charset="0"/>
                          <a:ea typeface="MS PGothic" charset="-128"/>
                        </a:defRPr>
                      </a:lvl1pPr>
                      <a:lvl2pPr marL="742950" indent="-285750" defTabSz="457200" eaLnBrk="0" hangingPunct="0">
                        <a:spcBef>
                          <a:spcPct val="20000"/>
                        </a:spcBef>
                        <a:defRPr sz="2400">
                          <a:solidFill>
                            <a:schemeClr val="tx1"/>
                          </a:solidFill>
                          <a:latin typeface="DIN-Regular" charset="0"/>
                          <a:ea typeface="MS PGothic" charset="-128"/>
                          <a:cs typeface="MS PGothic" charset="-128"/>
                        </a:defRPr>
                      </a:lvl2pPr>
                      <a:lvl3pPr marL="1143000" indent="-228600" defTabSz="457200" eaLnBrk="0" hangingPunct="0">
                        <a:spcBef>
                          <a:spcPct val="20000"/>
                        </a:spcBef>
                        <a:defRPr sz="2000">
                          <a:solidFill>
                            <a:schemeClr val="tx1"/>
                          </a:solidFill>
                          <a:latin typeface="DIN_euro" charset="0"/>
                          <a:ea typeface="MS PGothic" charset="-128"/>
                          <a:cs typeface="MS PGothic" charset="-128"/>
                        </a:defRPr>
                      </a:lvl3pPr>
                      <a:lvl4pPr marL="1600200" indent="-228600" defTabSz="457200" eaLnBrk="0" hangingPunct="0">
                        <a:spcBef>
                          <a:spcPct val="20000"/>
                        </a:spcBef>
                        <a:defRPr>
                          <a:solidFill>
                            <a:schemeClr val="tx1"/>
                          </a:solidFill>
                          <a:latin typeface="DIN_euro" charset="0"/>
                          <a:ea typeface="MS PGothic" charset="-128"/>
                          <a:cs typeface="MS PGothic" charset="-128"/>
                        </a:defRPr>
                      </a:lvl4pPr>
                      <a:lvl5pPr marL="2057400" indent="-228600" defTabSz="457200" eaLnBrk="0" hangingPunct="0">
                        <a:spcBef>
                          <a:spcPct val="20000"/>
                        </a:spcBef>
                        <a:defRPr>
                          <a:solidFill>
                            <a:schemeClr val="tx1"/>
                          </a:solidFill>
                          <a:latin typeface="DIN_euro" charset="0"/>
                          <a:ea typeface="MS PGothic" charset="-128"/>
                          <a:cs typeface="MS PGothic" charset="-128"/>
                        </a:defRPr>
                      </a:lvl5pPr>
                      <a:lvl6pPr marL="25146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6pPr>
                      <a:lvl7pPr marL="29718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7pPr>
                      <a:lvl8pPr marL="34290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8pPr>
                      <a:lvl9pPr marL="38862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x-none" sz="1800" b="0" i="0" u="none" strike="noStrike" cap="none" normalizeH="0" baseline="0" noProof="0" dirty="0" smtClean="0">
                          <a:ln>
                            <a:noFill/>
                          </a:ln>
                          <a:solidFill>
                            <a:srgbClr val="000000"/>
                          </a:solidFill>
                          <a:effectLst/>
                          <a:latin typeface="Arial" charset="0"/>
                          <a:ea typeface="Arial" charset="0"/>
                          <a:cs typeface="Arial" charset="0"/>
                        </a:rPr>
                        <a:t>EONS</a:t>
                      </a:r>
                      <a:endParaRPr kumimoji="0" lang="en-GB" altLang="x-none" sz="1800" b="0" i="0" u="none" strike="noStrike" cap="none" normalizeH="0" baseline="0" noProof="0" dirty="0">
                        <a:ln>
                          <a:noFill/>
                        </a:ln>
                        <a:solidFill>
                          <a:srgbClr val="000000"/>
                        </a:solidFill>
                        <a:effectLst/>
                        <a:latin typeface="Arial" charset="0"/>
                        <a:ea typeface="Arial" charset="0"/>
                        <a:cs typeface="Arial" charset="0"/>
                      </a:endParaRPr>
                    </a:p>
                  </a:txBody>
                  <a:tcPr marL="91455" marR="91455" marT="45725" marB="45725" horzOverflow="overflow"/>
                </a:tc>
                <a:tc>
                  <a:txBody>
                    <a:bodyPr/>
                    <a:lstStyle>
                      <a:lvl1pPr defTabSz="457200" eaLnBrk="0" hangingPunct="0">
                        <a:spcBef>
                          <a:spcPct val="20000"/>
                        </a:spcBef>
                        <a:defRPr sz="2200">
                          <a:solidFill>
                            <a:srgbClr val="165788"/>
                          </a:solidFill>
                          <a:latin typeface="Arial" charset="0"/>
                          <a:ea typeface="MS PGothic" charset="-128"/>
                        </a:defRPr>
                      </a:lvl1pPr>
                      <a:lvl2pPr marL="742950" indent="-285750" defTabSz="457200" eaLnBrk="0" hangingPunct="0">
                        <a:spcBef>
                          <a:spcPct val="20000"/>
                        </a:spcBef>
                        <a:defRPr sz="2400">
                          <a:solidFill>
                            <a:schemeClr val="tx1"/>
                          </a:solidFill>
                          <a:latin typeface="DIN-Regular" charset="0"/>
                          <a:ea typeface="MS PGothic" charset="-128"/>
                          <a:cs typeface="MS PGothic" charset="-128"/>
                        </a:defRPr>
                      </a:lvl2pPr>
                      <a:lvl3pPr marL="1143000" indent="-228600" defTabSz="457200" eaLnBrk="0" hangingPunct="0">
                        <a:spcBef>
                          <a:spcPct val="20000"/>
                        </a:spcBef>
                        <a:defRPr sz="2000">
                          <a:solidFill>
                            <a:schemeClr val="tx1"/>
                          </a:solidFill>
                          <a:latin typeface="DIN_euro" charset="0"/>
                          <a:ea typeface="MS PGothic" charset="-128"/>
                          <a:cs typeface="MS PGothic" charset="-128"/>
                        </a:defRPr>
                      </a:lvl3pPr>
                      <a:lvl4pPr marL="1600200" indent="-228600" defTabSz="457200" eaLnBrk="0" hangingPunct="0">
                        <a:spcBef>
                          <a:spcPct val="20000"/>
                        </a:spcBef>
                        <a:defRPr>
                          <a:solidFill>
                            <a:schemeClr val="tx1"/>
                          </a:solidFill>
                          <a:latin typeface="DIN_euro" charset="0"/>
                          <a:ea typeface="MS PGothic" charset="-128"/>
                          <a:cs typeface="MS PGothic" charset="-128"/>
                        </a:defRPr>
                      </a:lvl4pPr>
                      <a:lvl5pPr marL="2057400" indent="-228600" defTabSz="457200" eaLnBrk="0" hangingPunct="0">
                        <a:spcBef>
                          <a:spcPct val="20000"/>
                        </a:spcBef>
                        <a:defRPr>
                          <a:solidFill>
                            <a:schemeClr val="tx1"/>
                          </a:solidFill>
                          <a:latin typeface="DIN_euro" charset="0"/>
                          <a:ea typeface="MS PGothic" charset="-128"/>
                          <a:cs typeface="MS PGothic" charset="-128"/>
                        </a:defRPr>
                      </a:lvl5pPr>
                      <a:lvl6pPr marL="25146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6pPr>
                      <a:lvl7pPr marL="29718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7pPr>
                      <a:lvl8pPr marL="34290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8pPr>
                      <a:lvl9pPr marL="38862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x-none" sz="1800" b="0" i="0" u="none" strike="noStrike" cap="none" normalizeH="0" baseline="0" noProof="0" dirty="0" smtClean="0">
                          <a:ln>
                            <a:noFill/>
                          </a:ln>
                          <a:solidFill>
                            <a:srgbClr val="000000"/>
                          </a:solidFill>
                          <a:effectLst/>
                          <a:latin typeface="Arial" charset="0"/>
                          <a:ea typeface="Arial" charset="0"/>
                          <a:cs typeface="Arial" charset="0"/>
                        </a:rPr>
                        <a:t>European Oncology Nursing Society</a:t>
                      </a:r>
                      <a:endParaRPr kumimoji="0" lang="en-GB" altLang="x-none" sz="1800" b="0" i="0" u="none" strike="noStrike" cap="none" normalizeH="0" baseline="0" noProof="0" dirty="0">
                        <a:ln>
                          <a:noFill/>
                        </a:ln>
                        <a:solidFill>
                          <a:srgbClr val="000000"/>
                        </a:solidFill>
                        <a:effectLst/>
                        <a:latin typeface="Arial" charset="0"/>
                        <a:ea typeface="Arial" charset="0"/>
                        <a:cs typeface="Arial" charset="0"/>
                      </a:endParaRPr>
                    </a:p>
                  </a:txBody>
                  <a:tcPr marL="91455" marR="91455" marT="45725" marB="45725" horzOverflow="overflow"/>
                </a:tc>
              </a:tr>
              <a:tr h="27894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x-none" sz="1800" b="0" i="0" u="none" strike="noStrike" cap="none" normalizeH="0" baseline="0" noProof="0" dirty="0" smtClean="0">
                          <a:ln>
                            <a:noFill/>
                          </a:ln>
                          <a:solidFill>
                            <a:srgbClr val="000000"/>
                          </a:solidFill>
                          <a:effectLst/>
                          <a:latin typeface="Arial" charset="0"/>
                          <a:ea typeface="Arial" charset="0"/>
                          <a:cs typeface="Arial" charset="0"/>
                        </a:rPr>
                        <a:t>ERS</a:t>
                      </a:r>
                      <a:endParaRPr kumimoji="0" lang="en-GB" altLang="x-none" sz="1800" b="0" i="0" u="none" strike="noStrike" cap="none" normalizeH="0" baseline="0" noProof="0" dirty="0">
                        <a:ln>
                          <a:noFill/>
                        </a:ln>
                        <a:solidFill>
                          <a:srgbClr val="000000"/>
                        </a:solidFill>
                        <a:effectLst/>
                        <a:latin typeface="Arial" charset="0"/>
                        <a:ea typeface="Arial" charset="0"/>
                        <a:cs typeface="Arial" charset="0"/>
                      </a:endParaRPr>
                    </a:p>
                  </a:txBody>
                  <a:tcPr marL="91455" marR="91455" marT="45725" marB="45725"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altLang="x-none" sz="1800" b="0" i="0" u="none" strike="noStrike" cap="none" normalizeH="0" baseline="0" noProof="0" dirty="0" smtClean="0">
                          <a:ln>
                            <a:noFill/>
                          </a:ln>
                          <a:solidFill>
                            <a:srgbClr val="000000"/>
                          </a:solidFill>
                          <a:effectLst/>
                          <a:latin typeface="Arial" charset="0"/>
                          <a:ea typeface="Arial" charset="0"/>
                          <a:cs typeface="Arial" charset="0"/>
                        </a:rPr>
                        <a:t>European Respiratory Society</a:t>
                      </a:r>
                    </a:p>
                  </a:txBody>
                  <a:tcPr marL="91455" marR="91455" marT="45725" marB="45725" horzOverflow="overflow"/>
                </a:tc>
              </a:tr>
              <a:tr h="27894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x-none" sz="1800" b="0" i="0" u="none" strike="noStrike" cap="none" normalizeH="0" baseline="0" noProof="0" dirty="0" smtClean="0">
                          <a:ln>
                            <a:noFill/>
                          </a:ln>
                          <a:solidFill>
                            <a:srgbClr val="000000"/>
                          </a:solidFill>
                          <a:effectLst/>
                          <a:latin typeface="Arial" charset="0"/>
                          <a:ea typeface="Arial" charset="0"/>
                          <a:cs typeface="Arial" charset="0"/>
                        </a:rPr>
                        <a:t>ESC</a:t>
                      </a:r>
                      <a:endParaRPr kumimoji="0" lang="en-GB" altLang="x-none" sz="1800" b="0" i="0" u="none" strike="noStrike" cap="none" normalizeH="0" baseline="0" noProof="0" dirty="0">
                        <a:ln>
                          <a:noFill/>
                        </a:ln>
                        <a:solidFill>
                          <a:srgbClr val="000000"/>
                        </a:solidFill>
                        <a:effectLst/>
                        <a:latin typeface="Arial" charset="0"/>
                        <a:ea typeface="Arial" charset="0"/>
                        <a:cs typeface="Arial" charset="0"/>
                      </a:endParaRPr>
                    </a:p>
                  </a:txBody>
                  <a:tcPr marL="91455" marR="91455" marT="45725" marB="45725"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altLang="x-none" sz="1800" b="0" i="0" u="none" strike="noStrike" cap="none" normalizeH="0" baseline="0" noProof="0" dirty="0" smtClean="0">
                          <a:ln>
                            <a:noFill/>
                          </a:ln>
                          <a:solidFill>
                            <a:srgbClr val="000000"/>
                          </a:solidFill>
                          <a:effectLst/>
                          <a:latin typeface="Arial" charset="0"/>
                          <a:ea typeface="Arial" charset="0"/>
                          <a:cs typeface="Arial" charset="0"/>
                        </a:rPr>
                        <a:t>European Society of Cardiology</a:t>
                      </a:r>
                    </a:p>
                  </a:txBody>
                  <a:tcPr marL="91455" marR="91455" marT="45725" marB="45725" horzOverflow="overflow"/>
                </a:tc>
              </a:tr>
              <a:tr h="278947">
                <a:tc>
                  <a:txBody>
                    <a:bodyPr/>
                    <a:lstStyle>
                      <a:lvl1pPr defTabSz="457200" eaLnBrk="0" hangingPunct="0">
                        <a:spcBef>
                          <a:spcPct val="20000"/>
                        </a:spcBef>
                        <a:defRPr sz="2200">
                          <a:solidFill>
                            <a:srgbClr val="165788"/>
                          </a:solidFill>
                          <a:latin typeface="Arial" charset="0"/>
                          <a:ea typeface="MS PGothic" charset="-128"/>
                        </a:defRPr>
                      </a:lvl1pPr>
                      <a:lvl2pPr marL="742950" indent="-285750" defTabSz="457200" eaLnBrk="0" hangingPunct="0">
                        <a:spcBef>
                          <a:spcPct val="20000"/>
                        </a:spcBef>
                        <a:defRPr sz="2400">
                          <a:solidFill>
                            <a:schemeClr val="tx1"/>
                          </a:solidFill>
                          <a:latin typeface="DIN-Regular" charset="0"/>
                          <a:ea typeface="MS PGothic" charset="-128"/>
                          <a:cs typeface="MS PGothic" charset="-128"/>
                        </a:defRPr>
                      </a:lvl2pPr>
                      <a:lvl3pPr marL="1143000" indent="-228600" defTabSz="457200" eaLnBrk="0" hangingPunct="0">
                        <a:spcBef>
                          <a:spcPct val="20000"/>
                        </a:spcBef>
                        <a:defRPr sz="2000">
                          <a:solidFill>
                            <a:schemeClr val="tx1"/>
                          </a:solidFill>
                          <a:latin typeface="DIN_euro" charset="0"/>
                          <a:ea typeface="MS PGothic" charset="-128"/>
                          <a:cs typeface="MS PGothic" charset="-128"/>
                        </a:defRPr>
                      </a:lvl3pPr>
                      <a:lvl4pPr marL="1600200" indent="-228600" defTabSz="457200" eaLnBrk="0" hangingPunct="0">
                        <a:spcBef>
                          <a:spcPct val="20000"/>
                        </a:spcBef>
                        <a:defRPr>
                          <a:solidFill>
                            <a:schemeClr val="tx1"/>
                          </a:solidFill>
                          <a:latin typeface="DIN_euro" charset="0"/>
                          <a:ea typeface="MS PGothic" charset="-128"/>
                          <a:cs typeface="MS PGothic" charset="-128"/>
                        </a:defRPr>
                      </a:lvl4pPr>
                      <a:lvl5pPr marL="2057400" indent="-228600" defTabSz="457200" eaLnBrk="0" hangingPunct="0">
                        <a:spcBef>
                          <a:spcPct val="20000"/>
                        </a:spcBef>
                        <a:defRPr>
                          <a:solidFill>
                            <a:schemeClr val="tx1"/>
                          </a:solidFill>
                          <a:latin typeface="DIN_euro" charset="0"/>
                          <a:ea typeface="MS PGothic" charset="-128"/>
                          <a:cs typeface="MS PGothic" charset="-128"/>
                        </a:defRPr>
                      </a:lvl5pPr>
                      <a:lvl6pPr marL="25146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6pPr>
                      <a:lvl7pPr marL="29718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7pPr>
                      <a:lvl8pPr marL="34290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8pPr>
                      <a:lvl9pPr marL="38862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x-none" sz="1800" b="0" i="0" u="none" strike="noStrike" cap="none" normalizeH="0" baseline="0" noProof="0" dirty="0" smtClean="0">
                          <a:ln>
                            <a:noFill/>
                          </a:ln>
                          <a:solidFill>
                            <a:srgbClr val="000000"/>
                          </a:solidFill>
                          <a:effectLst/>
                          <a:latin typeface="Arial" charset="0"/>
                          <a:ea typeface="Arial" charset="0"/>
                          <a:cs typeface="Arial" charset="0"/>
                        </a:rPr>
                        <a:t>ESCIM</a:t>
                      </a:r>
                      <a:endParaRPr kumimoji="0" lang="en-GB" altLang="x-none" sz="1800" b="0" i="0" u="none" strike="noStrike" cap="none" normalizeH="0" baseline="0" noProof="0" dirty="0">
                        <a:ln>
                          <a:noFill/>
                        </a:ln>
                        <a:solidFill>
                          <a:srgbClr val="000000"/>
                        </a:solidFill>
                        <a:effectLst/>
                        <a:latin typeface="Arial" charset="0"/>
                        <a:ea typeface="Arial" charset="0"/>
                        <a:cs typeface="Arial" charset="0"/>
                      </a:endParaRPr>
                    </a:p>
                  </a:txBody>
                  <a:tcPr marL="91455" marR="91455" marT="45725" marB="45725" horzOverflow="overflow"/>
                </a:tc>
                <a:tc>
                  <a:txBody>
                    <a:bodyPr/>
                    <a:lstStyle>
                      <a:lvl1pPr defTabSz="457200" eaLnBrk="0" hangingPunct="0">
                        <a:spcBef>
                          <a:spcPct val="20000"/>
                        </a:spcBef>
                        <a:defRPr sz="2200">
                          <a:solidFill>
                            <a:srgbClr val="165788"/>
                          </a:solidFill>
                          <a:latin typeface="Arial" charset="0"/>
                          <a:ea typeface="MS PGothic" charset="-128"/>
                        </a:defRPr>
                      </a:lvl1pPr>
                      <a:lvl2pPr marL="742950" indent="-285750" defTabSz="457200" eaLnBrk="0" hangingPunct="0">
                        <a:spcBef>
                          <a:spcPct val="20000"/>
                        </a:spcBef>
                        <a:defRPr sz="2400">
                          <a:solidFill>
                            <a:schemeClr val="tx1"/>
                          </a:solidFill>
                          <a:latin typeface="DIN-Regular" charset="0"/>
                          <a:ea typeface="MS PGothic" charset="-128"/>
                          <a:cs typeface="MS PGothic" charset="-128"/>
                        </a:defRPr>
                      </a:lvl2pPr>
                      <a:lvl3pPr marL="1143000" indent="-228600" defTabSz="457200" eaLnBrk="0" hangingPunct="0">
                        <a:spcBef>
                          <a:spcPct val="20000"/>
                        </a:spcBef>
                        <a:defRPr sz="2000">
                          <a:solidFill>
                            <a:schemeClr val="tx1"/>
                          </a:solidFill>
                          <a:latin typeface="DIN_euro" charset="0"/>
                          <a:ea typeface="MS PGothic" charset="-128"/>
                          <a:cs typeface="MS PGothic" charset="-128"/>
                        </a:defRPr>
                      </a:lvl3pPr>
                      <a:lvl4pPr marL="1600200" indent="-228600" defTabSz="457200" eaLnBrk="0" hangingPunct="0">
                        <a:spcBef>
                          <a:spcPct val="20000"/>
                        </a:spcBef>
                        <a:defRPr>
                          <a:solidFill>
                            <a:schemeClr val="tx1"/>
                          </a:solidFill>
                          <a:latin typeface="DIN_euro" charset="0"/>
                          <a:ea typeface="MS PGothic" charset="-128"/>
                          <a:cs typeface="MS PGothic" charset="-128"/>
                        </a:defRPr>
                      </a:lvl4pPr>
                      <a:lvl5pPr marL="2057400" indent="-228600" defTabSz="457200" eaLnBrk="0" hangingPunct="0">
                        <a:spcBef>
                          <a:spcPct val="20000"/>
                        </a:spcBef>
                        <a:defRPr>
                          <a:solidFill>
                            <a:schemeClr val="tx1"/>
                          </a:solidFill>
                          <a:latin typeface="DIN_euro" charset="0"/>
                          <a:ea typeface="MS PGothic" charset="-128"/>
                          <a:cs typeface="MS PGothic" charset="-128"/>
                        </a:defRPr>
                      </a:lvl5pPr>
                      <a:lvl6pPr marL="25146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6pPr>
                      <a:lvl7pPr marL="29718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7pPr>
                      <a:lvl8pPr marL="34290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8pPr>
                      <a:lvl9pPr marL="38862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x-none" sz="1800" b="0" i="0" u="none" strike="noStrike" cap="none" normalizeH="0" baseline="0" noProof="0" dirty="0" smtClean="0">
                          <a:ln>
                            <a:noFill/>
                          </a:ln>
                          <a:solidFill>
                            <a:srgbClr val="000000"/>
                          </a:solidFill>
                          <a:effectLst/>
                          <a:latin typeface="Arial" charset="0"/>
                          <a:ea typeface="Arial" charset="0"/>
                          <a:cs typeface="Arial" charset="0"/>
                        </a:rPr>
                        <a:t>European Society of Intensive Care Medicine</a:t>
                      </a:r>
                      <a:endParaRPr kumimoji="0" lang="en-GB" altLang="x-none" sz="1800" b="0" i="0" u="none" strike="noStrike" cap="none" normalizeH="0" baseline="0" noProof="0" dirty="0">
                        <a:ln>
                          <a:noFill/>
                        </a:ln>
                        <a:solidFill>
                          <a:srgbClr val="000000"/>
                        </a:solidFill>
                        <a:effectLst/>
                        <a:latin typeface="Arial" charset="0"/>
                        <a:ea typeface="Arial" charset="0"/>
                        <a:cs typeface="Arial" charset="0"/>
                      </a:endParaRPr>
                    </a:p>
                  </a:txBody>
                  <a:tcPr marL="91455" marR="91455" marT="45725" marB="45725" horzOverflow="overflow"/>
                </a:tc>
              </a:tr>
              <a:tr h="27894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x-none" sz="1800" b="0" i="0" u="none" strike="noStrike" cap="none" normalizeH="0" baseline="0" noProof="0" dirty="0" smtClean="0">
                          <a:ln>
                            <a:noFill/>
                          </a:ln>
                          <a:solidFill>
                            <a:srgbClr val="000000"/>
                          </a:solidFill>
                          <a:effectLst/>
                          <a:latin typeface="Arial" charset="0"/>
                          <a:ea typeface="Arial" charset="0"/>
                          <a:cs typeface="Arial" charset="0"/>
                        </a:rPr>
                        <a:t>ESMO</a:t>
                      </a:r>
                      <a:endParaRPr kumimoji="0" lang="en-GB" altLang="x-none" sz="1800" b="0" i="0" u="none" strike="noStrike" cap="none" normalizeH="0" baseline="0" noProof="0" dirty="0">
                        <a:ln>
                          <a:noFill/>
                        </a:ln>
                        <a:solidFill>
                          <a:srgbClr val="000000"/>
                        </a:solidFill>
                        <a:effectLst/>
                        <a:latin typeface="Arial" charset="0"/>
                        <a:ea typeface="Arial" charset="0"/>
                        <a:cs typeface="Arial" charset="0"/>
                      </a:endParaRPr>
                    </a:p>
                  </a:txBody>
                  <a:tcPr marL="91455" marR="91455" marT="45725" marB="45725"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altLang="x-none" sz="1800" b="0" i="0" u="none" strike="noStrike" cap="none" normalizeH="0" baseline="0" noProof="0" dirty="0" smtClean="0">
                          <a:ln>
                            <a:noFill/>
                          </a:ln>
                          <a:solidFill>
                            <a:srgbClr val="000000"/>
                          </a:solidFill>
                          <a:effectLst/>
                          <a:latin typeface="Arial" charset="0"/>
                          <a:ea typeface="Arial" charset="0"/>
                          <a:cs typeface="Arial" charset="0"/>
                        </a:rPr>
                        <a:t>European Society for Medical Oncology</a:t>
                      </a:r>
                    </a:p>
                  </a:txBody>
                  <a:tcPr marL="91455" marR="91455" marT="45725" marB="45725" horzOverflow="overflow"/>
                </a:tc>
              </a:tr>
              <a:tr h="278947">
                <a:tc>
                  <a:txBody>
                    <a:bodyPr/>
                    <a:lstStyle>
                      <a:lvl1pPr defTabSz="457200" eaLnBrk="0" hangingPunct="0">
                        <a:spcBef>
                          <a:spcPct val="20000"/>
                        </a:spcBef>
                        <a:defRPr sz="2200">
                          <a:solidFill>
                            <a:srgbClr val="165788"/>
                          </a:solidFill>
                          <a:latin typeface="Arial" charset="0"/>
                          <a:ea typeface="MS PGothic" charset="-128"/>
                        </a:defRPr>
                      </a:lvl1pPr>
                      <a:lvl2pPr marL="742950" indent="-285750" defTabSz="457200" eaLnBrk="0" hangingPunct="0">
                        <a:spcBef>
                          <a:spcPct val="20000"/>
                        </a:spcBef>
                        <a:defRPr sz="2400">
                          <a:solidFill>
                            <a:schemeClr val="tx1"/>
                          </a:solidFill>
                          <a:latin typeface="DIN-Regular" charset="0"/>
                          <a:ea typeface="MS PGothic" charset="-128"/>
                          <a:cs typeface="MS PGothic" charset="-128"/>
                        </a:defRPr>
                      </a:lvl2pPr>
                      <a:lvl3pPr marL="1143000" indent="-228600" defTabSz="457200" eaLnBrk="0" hangingPunct="0">
                        <a:spcBef>
                          <a:spcPct val="20000"/>
                        </a:spcBef>
                        <a:defRPr sz="2000">
                          <a:solidFill>
                            <a:schemeClr val="tx1"/>
                          </a:solidFill>
                          <a:latin typeface="DIN_euro" charset="0"/>
                          <a:ea typeface="MS PGothic" charset="-128"/>
                          <a:cs typeface="MS PGothic" charset="-128"/>
                        </a:defRPr>
                      </a:lvl3pPr>
                      <a:lvl4pPr marL="1600200" indent="-228600" defTabSz="457200" eaLnBrk="0" hangingPunct="0">
                        <a:spcBef>
                          <a:spcPct val="20000"/>
                        </a:spcBef>
                        <a:defRPr>
                          <a:solidFill>
                            <a:schemeClr val="tx1"/>
                          </a:solidFill>
                          <a:latin typeface="DIN_euro" charset="0"/>
                          <a:ea typeface="MS PGothic" charset="-128"/>
                          <a:cs typeface="MS PGothic" charset="-128"/>
                        </a:defRPr>
                      </a:lvl4pPr>
                      <a:lvl5pPr marL="2057400" indent="-228600" defTabSz="457200" eaLnBrk="0" hangingPunct="0">
                        <a:spcBef>
                          <a:spcPct val="20000"/>
                        </a:spcBef>
                        <a:defRPr>
                          <a:solidFill>
                            <a:schemeClr val="tx1"/>
                          </a:solidFill>
                          <a:latin typeface="DIN_euro" charset="0"/>
                          <a:ea typeface="MS PGothic" charset="-128"/>
                          <a:cs typeface="MS PGothic" charset="-128"/>
                        </a:defRPr>
                      </a:lvl5pPr>
                      <a:lvl6pPr marL="25146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6pPr>
                      <a:lvl7pPr marL="29718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7pPr>
                      <a:lvl8pPr marL="34290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8pPr>
                      <a:lvl9pPr marL="38862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x-none" sz="1800" b="0" i="0" u="none" strike="noStrike" cap="none" normalizeH="0" baseline="0" noProof="0" dirty="0" smtClean="0">
                          <a:ln>
                            <a:noFill/>
                          </a:ln>
                          <a:solidFill>
                            <a:srgbClr val="000000"/>
                          </a:solidFill>
                          <a:effectLst/>
                          <a:latin typeface="Arial" charset="0"/>
                          <a:ea typeface="Arial" charset="0"/>
                          <a:cs typeface="Arial" charset="0"/>
                        </a:rPr>
                        <a:t>SIOPE</a:t>
                      </a:r>
                      <a:endParaRPr kumimoji="0" lang="en-GB" altLang="x-none" sz="1800" b="0" i="0" u="none" strike="noStrike" cap="none" normalizeH="0" baseline="0" noProof="0" dirty="0">
                        <a:ln>
                          <a:noFill/>
                        </a:ln>
                        <a:solidFill>
                          <a:srgbClr val="000000"/>
                        </a:solidFill>
                        <a:effectLst/>
                        <a:latin typeface="Arial" charset="0"/>
                        <a:ea typeface="Arial" charset="0"/>
                        <a:cs typeface="Arial" charset="0"/>
                      </a:endParaRPr>
                    </a:p>
                  </a:txBody>
                  <a:tcPr marL="91455" marR="91455" marT="45725" marB="45725" horzOverflow="overflow"/>
                </a:tc>
                <a:tc>
                  <a:txBody>
                    <a:bodyPr/>
                    <a:lstStyle>
                      <a:lvl1pPr defTabSz="457200" eaLnBrk="0" hangingPunct="0">
                        <a:spcBef>
                          <a:spcPct val="20000"/>
                        </a:spcBef>
                        <a:defRPr sz="2200">
                          <a:solidFill>
                            <a:srgbClr val="165788"/>
                          </a:solidFill>
                          <a:latin typeface="Arial" charset="0"/>
                          <a:ea typeface="MS PGothic" charset="-128"/>
                        </a:defRPr>
                      </a:lvl1pPr>
                      <a:lvl2pPr marL="742950" indent="-285750" defTabSz="457200" eaLnBrk="0" hangingPunct="0">
                        <a:spcBef>
                          <a:spcPct val="20000"/>
                        </a:spcBef>
                        <a:defRPr sz="2400">
                          <a:solidFill>
                            <a:schemeClr val="tx1"/>
                          </a:solidFill>
                          <a:latin typeface="DIN-Regular" charset="0"/>
                          <a:ea typeface="MS PGothic" charset="-128"/>
                          <a:cs typeface="MS PGothic" charset="-128"/>
                        </a:defRPr>
                      </a:lvl2pPr>
                      <a:lvl3pPr marL="1143000" indent="-228600" defTabSz="457200" eaLnBrk="0" hangingPunct="0">
                        <a:spcBef>
                          <a:spcPct val="20000"/>
                        </a:spcBef>
                        <a:defRPr sz="2000">
                          <a:solidFill>
                            <a:schemeClr val="tx1"/>
                          </a:solidFill>
                          <a:latin typeface="DIN_euro" charset="0"/>
                          <a:ea typeface="MS PGothic" charset="-128"/>
                          <a:cs typeface="MS PGothic" charset="-128"/>
                        </a:defRPr>
                      </a:lvl3pPr>
                      <a:lvl4pPr marL="1600200" indent="-228600" defTabSz="457200" eaLnBrk="0" hangingPunct="0">
                        <a:spcBef>
                          <a:spcPct val="20000"/>
                        </a:spcBef>
                        <a:defRPr>
                          <a:solidFill>
                            <a:schemeClr val="tx1"/>
                          </a:solidFill>
                          <a:latin typeface="DIN_euro" charset="0"/>
                          <a:ea typeface="MS PGothic" charset="-128"/>
                          <a:cs typeface="MS PGothic" charset="-128"/>
                        </a:defRPr>
                      </a:lvl4pPr>
                      <a:lvl5pPr marL="2057400" indent="-228600" defTabSz="457200" eaLnBrk="0" hangingPunct="0">
                        <a:spcBef>
                          <a:spcPct val="20000"/>
                        </a:spcBef>
                        <a:defRPr>
                          <a:solidFill>
                            <a:schemeClr val="tx1"/>
                          </a:solidFill>
                          <a:latin typeface="DIN_euro" charset="0"/>
                          <a:ea typeface="MS PGothic" charset="-128"/>
                          <a:cs typeface="MS PGothic" charset="-128"/>
                        </a:defRPr>
                      </a:lvl5pPr>
                      <a:lvl6pPr marL="25146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6pPr>
                      <a:lvl7pPr marL="29718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7pPr>
                      <a:lvl8pPr marL="34290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8pPr>
                      <a:lvl9pPr marL="3886200" indent="-228600" defTabSz="457200" eaLnBrk="0" fontAlgn="base" hangingPunct="0">
                        <a:spcBef>
                          <a:spcPct val="20000"/>
                        </a:spcBef>
                        <a:spcAft>
                          <a:spcPct val="0"/>
                        </a:spcAft>
                        <a:defRPr>
                          <a:solidFill>
                            <a:schemeClr val="tx1"/>
                          </a:solidFill>
                          <a:latin typeface="DIN_euro" charset="0"/>
                          <a:ea typeface="MS PGothic" charset="-128"/>
                          <a:cs typeface="MS PGothic"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x-none" sz="1800" b="0" i="0" u="none" strike="noStrike" cap="none" normalizeH="0" baseline="0" noProof="0" dirty="0" smtClean="0">
                          <a:ln>
                            <a:noFill/>
                          </a:ln>
                          <a:solidFill>
                            <a:srgbClr val="000000"/>
                          </a:solidFill>
                          <a:effectLst/>
                          <a:latin typeface="Arial" charset="0"/>
                          <a:ea typeface="Arial" charset="0"/>
                          <a:cs typeface="Arial" charset="0"/>
                        </a:rPr>
                        <a:t>European Society for Paediatric Oncology</a:t>
                      </a:r>
                      <a:endParaRPr kumimoji="0" lang="en-GB" altLang="x-none" sz="1800" b="0" i="0" u="none" strike="noStrike" cap="none" normalizeH="0" baseline="0" noProof="0" dirty="0">
                        <a:ln>
                          <a:noFill/>
                        </a:ln>
                        <a:solidFill>
                          <a:srgbClr val="000000"/>
                        </a:solidFill>
                        <a:effectLst/>
                        <a:latin typeface="Arial" charset="0"/>
                        <a:ea typeface="Arial" charset="0"/>
                        <a:cs typeface="Arial" charset="0"/>
                      </a:endParaRPr>
                    </a:p>
                  </a:txBody>
                  <a:tcPr marL="91455" marR="91455" marT="45725" marB="45725" horzOverflow="overflow"/>
                </a:tc>
              </a:tr>
            </a:tbl>
          </a:graphicData>
        </a:graphic>
      </p:graphicFrame>
      <p:sp>
        <p:nvSpPr>
          <p:cNvPr id="4" name="Slide Number Placeholder 3"/>
          <p:cNvSpPr>
            <a:spLocks noGrp="1"/>
          </p:cNvSpPr>
          <p:nvPr>
            <p:ph type="sldNum" sz="quarter" idx="10"/>
          </p:nvPr>
        </p:nvSpPr>
        <p:spPr/>
        <p:txBody>
          <a:bodyPr/>
          <a:lstStyle/>
          <a:p>
            <a:fld id="{4712EB95-F00F-204D-8085-815F43E4619E}" type="slidenum">
              <a:rPr lang="de-DE" altLang="en-US" smtClean="0"/>
              <a:pPr/>
              <a:t>58</a:t>
            </a:fld>
            <a:endParaRPr lang="de-DE" altLang="en-US" dirty="0"/>
          </a:p>
        </p:txBody>
      </p:sp>
      <p:sp>
        <p:nvSpPr>
          <p:cNvPr id="7" name="TextBox 6"/>
          <p:cNvSpPr txBox="1"/>
          <p:nvPr/>
        </p:nvSpPr>
        <p:spPr>
          <a:xfrm>
            <a:off x="716633" y="332656"/>
            <a:ext cx="7770142"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Healthcare Professions</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27654008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EAHP’s Stakeholder</a:t>
            </a:r>
            <a:endParaRPr lang="en-GB" dirty="0"/>
          </a:p>
        </p:txBody>
      </p:sp>
      <p:sp>
        <p:nvSpPr>
          <p:cNvPr id="4" name="Slide Number Placeholder 3"/>
          <p:cNvSpPr>
            <a:spLocks noGrp="1"/>
          </p:cNvSpPr>
          <p:nvPr>
            <p:ph type="sldNum" sz="quarter" idx="10"/>
          </p:nvPr>
        </p:nvSpPr>
        <p:spPr/>
        <p:txBody>
          <a:bodyPr/>
          <a:lstStyle/>
          <a:p>
            <a:fld id="{4712EB95-F00F-204D-8085-815F43E4619E}" type="slidenum">
              <a:rPr lang="de-DE" altLang="en-US" smtClean="0"/>
              <a:pPr/>
              <a:t>59</a:t>
            </a:fld>
            <a:endParaRPr lang="de-DE" altLang="en-US" dirty="0"/>
          </a:p>
        </p:txBody>
      </p:sp>
      <p:sp>
        <p:nvSpPr>
          <p:cNvPr id="7" name="TextBox 6"/>
          <p:cNvSpPr txBox="1"/>
          <p:nvPr/>
        </p:nvSpPr>
        <p:spPr>
          <a:xfrm>
            <a:off x="716633" y="332656"/>
            <a:ext cx="7770142"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Engagement with other organisations</a:t>
            </a:r>
            <a:endParaRPr lang="en-GB" dirty="0">
              <a:solidFill>
                <a:srgbClr val="69BE28"/>
              </a:solidFill>
              <a:latin typeface="Arial" charset="0"/>
              <a:ea typeface="Arial" charset="0"/>
              <a:cs typeface="Arial" charset="0"/>
            </a:endParaRPr>
          </a:p>
        </p:txBody>
      </p:sp>
      <p:sp>
        <p:nvSpPr>
          <p:cNvPr id="3" name="Content Placeholder 2"/>
          <p:cNvSpPr>
            <a:spLocks noGrp="1"/>
          </p:cNvSpPr>
          <p:nvPr>
            <p:ph idx="1"/>
          </p:nvPr>
        </p:nvSpPr>
        <p:spPr>
          <a:xfrm>
            <a:off x="716633" y="1239126"/>
            <a:ext cx="7677150" cy="4419600"/>
          </a:xfrm>
        </p:spPr>
        <p:txBody>
          <a:bodyPr/>
          <a:lstStyle/>
          <a:p>
            <a:pPr marL="0" indent="0">
              <a:buNone/>
            </a:pPr>
            <a:r>
              <a:rPr lang="en-GB" sz="2400" dirty="0"/>
              <a:t>Associations EAHP’s has </a:t>
            </a:r>
            <a:r>
              <a:rPr lang="en-GB" sz="2400" dirty="0" smtClean="0"/>
              <a:t>“joined”:</a:t>
            </a:r>
          </a:p>
          <a:p>
            <a:r>
              <a:rPr lang="en-GB" sz="2000" dirty="0" smtClean="0"/>
              <a:t>European </a:t>
            </a:r>
            <a:r>
              <a:rPr lang="en-GB" sz="2000" dirty="0"/>
              <a:t>Connected Health Alliance (ECH Alliance)</a:t>
            </a:r>
          </a:p>
          <a:p>
            <a:r>
              <a:rPr lang="en-GB" sz="2000" dirty="0" smtClean="0"/>
              <a:t>European </a:t>
            </a:r>
            <a:r>
              <a:rPr lang="en-GB" sz="2000" dirty="0"/>
              <a:t>Medicines Verification Organisation (EMVO)</a:t>
            </a:r>
          </a:p>
          <a:p>
            <a:r>
              <a:rPr lang="en-GB" sz="2000" dirty="0" smtClean="0"/>
              <a:t>European </a:t>
            </a:r>
            <a:r>
              <a:rPr lang="en-GB" sz="2000" dirty="0"/>
              <a:t>Public Health Alliance (EPHA)</a:t>
            </a:r>
          </a:p>
          <a:p>
            <a:r>
              <a:rPr lang="en-GB" sz="2000" dirty="0" smtClean="0"/>
              <a:t>International </a:t>
            </a:r>
            <a:r>
              <a:rPr lang="en-GB" sz="2000" dirty="0"/>
              <a:t>Pharmaceutical Federation (FIP)</a:t>
            </a:r>
          </a:p>
          <a:p>
            <a:r>
              <a:rPr lang="en-GB" sz="2000" dirty="0" smtClean="0"/>
              <a:t>All </a:t>
            </a:r>
            <a:r>
              <a:rPr lang="en-GB" sz="2000" dirty="0"/>
              <a:t>trials</a:t>
            </a:r>
          </a:p>
          <a:p>
            <a:r>
              <a:rPr lang="en-GB" sz="2000" dirty="0" smtClean="0"/>
              <a:t>Integrated </a:t>
            </a:r>
            <a:r>
              <a:rPr lang="en-GB" sz="2000" dirty="0"/>
              <a:t>Healthcare Enterprise (IHE</a:t>
            </a:r>
            <a:r>
              <a:rPr lang="en-GB" sz="2000" dirty="0" smtClean="0"/>
              <a:t>)</a:t>
            </a:r>
          </a:p>
          <a:p>
            <a:pPr marL="0" indent="0">
              <a:buNone/>
            </a:pPr>
            <a:endParaRPr lang="en-GB" sz="2000" dirty="0" smtClean="0"/>
          </a:p>
          <a:p>
            <a:pPr marL="0" indent="0">
              <a:buNone/>
            </a:pPr>
            <a:r>
              <a:rPr lang="en-GB" sz="2400" dirty="0" smtClean="0"/>
              <a:t>Associations that list EAHP as “partner”</a:t>
            </a:r>
            <a:endParaRPr lang="en-GB" sz="2400" dirty="0"/>
          </a:p>
          <a:p>
            <a:r>
              <a:rPr lang="en-GB" sz="2000" dirty="0" smtClean="0"/>
              <a:t>European </a:t>
            </a:r>
            <a:r>
              <a:rPr lang="en-GB" sz="2000" dirty="0"/>
              <a:t>Pharmaceutical Students’ Association (EPSA)</a:t>
            </a:r>
          </a:p>
          <a:p>
            <a:r>
              <a:rPr lang="en-GB" sz="2000" dirty="0" smtClean="0"/>
              <a:t>European </a:t>
            </a:r>
            <a:r>
              <a:rPr lang="en-GB" sz="2000" dirty="0"/>
              <a:t>Specialist Nurses Organisation (ESNO)</a:t>
            </a:r>
          </a:p>
        </p:txBody>
      </p:sp>
    </p:spTree>
    <p:extLst>
      <p:ext uri="{BB962C8B-B14F-4D97-AF65-F5344CB8AC3E}">
        <p14:creationId xmlns:p14="http://schemas.microsoft.com/office/powerpoint/2010/main" val="175176138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Part 3 </a:t>
            </a:r>
            <a:r>
              <a:rPr lang="mr-IN" dirty="0" smtClean="0"/>
              <a:t>–</a:t>
            </a:r>
            <a:r>
              <a:rPr lang="en-GB" dirty="0" smtClean="0"/>
              <a:t> Policy</a:t>
            </a:r>
            <a:endParaRPr lang="en-GB" dirty="0"/>
          </a:p>
        </p:txBody>
      </p:sp>
      <p:sp>
        <p:nvSpPr>
          <p:cNvPr id="6" name="Text Placeholder 5"/>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60</a:t>
            </a:fld>
            <a:endParaRPr lang="de-DE" altLang="en-US" dirty="0"/>
          </a:p>
        </p:txBody>
      </p:sp>
    </p:spTree>
    <p:extLst>
      <p:ext uri="{BB962C8B-B14F-4D97-AF65-F5344CB8AC3E}">
        <p14:creationId xmlns:p14="http://schemas.microsoft.com/office/powerpoint/2010/main" val="66860893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Part 3 - Policy</a:t>
            </a:r>
            <a:endParaRPr lang="en-GB"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31205523"/>
              </p:ext>
            </p:extLst>
          </p:nvPr>
        </p:nvGraphicFramePr>
        <p:xfrm>
          <a:off x="716633" y="980727"/>
          <a:ext cx="7677150" cy="42811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0"/>
          </p:nvPr>
        </p:nvSpPr>
        <p:spPr/>
        <p:txBody>
          <a:bodyPr/>
          <a:lstStyle/>
          <a:p>
            <a:fld id="{4712EB95-F00F-204D-8085-815F43E4619E}" type="slidenum">
              <a:rPr lang="de-DE" altLang="en-US" smtClean="0"/>
              <a:pPr/>
              <a:t>61</a:t>
            </a:fld>
            <a:endParaRPr lang="de-DE" altLang="en-US" dirty="0"/>
          </a:p>
        </p:txBody>
      </p:sp>
      <p:sp>
        <p:nvSpPr>
          <p:cNvPr id="7" name="TextBox 6"/>
          <p:cNvSpPr txBox="1"/>
          <p:nvPr/>
        </p:nvSpPr>
        <p:spPr>
          <a:xfrm>
            <a:off x="716633" y="332656"/>
            <a:ext cx="7770142"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EAHP’s main policy fields and projects</a:t>
            </a:r>
            <a:endParaRPr lang="en-GB" dirty="0">
              <a:solidFill>
                <a:srgbClr val="69BE28"/>
              </a:solidFill>
              <a:latin typeface="Arial" charset="0"/>
              <a:ea typeface="Arial" charset="0"/>
              <a:cs typeface="Arial" charset="0"/>
            </a:endParaRPr>
          </a:p>
        </p:txBody>
      </p:sp>
      <p:pic>
        <p:nvPicPr>
          <p:cNvPr id="11"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64288" y="4836622"/>
            <a:ext cx="1729336" cy="9372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1" descr="logo CTF 3.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0808" y="4221088"/>
            <a:ext cx="1529376" cy="1531440"/>
          </a:xfrm>
          <a:prstGeom prst="rect">
            <a:avLst/>
          </a:prstGeom>
        </p:spPr>
      </p:pic>
    </p:spTree>
    <p:extLst>
      <p:ext uri="{BB962C8B-B14F-4D97-AF65-F5344CB8AC3E}">
        <p14:creationId xmlns:p14="http://schemas.microsoft.com/office/powerpoint/2010/main" val="109021556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 3 - Policy</a:t>
            </a:r>
          </a:p>
        </p:txBody>
      </p:sp>
      <p:sp>
        <p:nvSpPr>
          <p:cNvPr id="3" name="Content Placeholder 2"/>
          <p:cNvSpPr>
            <a:spLocks noGrp="1"/>
          </p:cNvSpPr>
          <p:nvPr>
            <p:ph idx="1"/>
          </p:nvPr>
        </p:nvSpPr>
        <p:spPr>
          <a:xfrm>
            <a:off x="809625" y="1124744"/>
            <a:ext cx="7677150" cy="4419600"/>
          </a:xfrm>
        </p:spPr>
        <p:txBody>
          <a:bodyPr/>
          <a:lstStyle/>
          <a:p>
            <a:pPr marL="0" indent="0">
              <a:buNone/>
            </a:pPr>
            <a:r>
              <a:rPr lang="en-GB" dirty="0" smtClean="0"/>
              <a:t>Main messages of EAHP’s position paper:</a:t>
            </a:r>
          </a:p>
          <a:p>
            <a:r>
              <a:rPr lang="en-GB" dirty="0" smtClean="0"/>
              <a:t>Improving stewardship of antimicrobials through pharmacist management</a:t>
            </a:r>
          </a:p>
          <a:p>
            <a:r>
              <a:rPr lang="en-GB" dirty="0" smtClean="0"/>
              <a:t>Need for new incentives to develop antibiotics</a:t>
            </a:r>
          </a:p>
          <a:p>
            <a:r>
              <a:rPr lang="en-GB" dirty="0" smtClean="0"/>
              <a:t>Need to tackle misuse of antibiotics in the veterinary sector</a:t>
            </a:r>
            <a:endParaRPr lang="en-GB" dirty="0"/>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62</a:t>
            </a:fld>
            <a:endParaRPr lang="de-DE" altLang="en-US" dirty="0"/>
          </a:p>
        </p:txBody>
      </p:sp>
      <p:sp>
        <p:nvSpPr>
          <p:cNvPr id="5" name="TextBox 4"/>
          <p:cNvSpPr txBox="1"/>
          <p:nvPr/>
        </p:nvSpPr>
        <p:spPr>
          <a:xfrm>
            <a:off x="809625" y="338327"/>
            <a:ext cx="7677150"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Antimicrobial Resistance (AMR)</a:t>
            </a:r>
            <a:endParaRPr lang="en-GB" dirty="0">
              <a:solidFill>
                <a:srgbClr val="69BE28"/>
              </a:solidFill>
              <a:latin typeface="Arial" charset="0"/>
              <a:ea typeface="Arial" charset="0"/>
              <a:cs typeface="Arial" charset="0"/>
            </a:endParaRPr>
          </a:p>
        </p:txBody>
      </p:sp>
      <p:pic>
        <p:nvPicPr>
          <p:cNvPr id="7" name="Picture 6"/>
          <p:cNvPicPr>
            <a:picLocks noChangeAspect="1"/>
          </p:cNvPicPr>
          <p:nvPr/>
        </p:nvPicPr>
        <p:blipFill>
          <a:blip r:embed="rId2"/>
          <a:stretch>
            <a:fillRect/>
          </a:stretch>
        </p:blipFill>
        <p:spPr>
          <a:xfrm>
            <a:off x="5842631" y="3645024"/>
            <a:ext cx="2659112" cy="1984107"/>
          </a:xfrm>
          <a:prstGeom prst="rect">
            <a:avLst/>
          </a:prstGeom>
        </p:spPr>
      </p:pic>
    </p:spTree>
    <p:extLst>
      <p:ext uri="{BB962C8B-B14F-4D97-AF65-F5344CB8AC3E}">
        <p14:creationId xmlns:p14="http://schemas.microsoft.com/office/powerpoint/2010/main" val="52445241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 3 - Policy</a:t>
            </a:r>
          </a:p>
        </p:txBody>
      </p:sp>
      <p:sp>
        <p:nvSpPr>
          <p:cNvPr id="3" name="Content Placeholder 2"/>
          <p:cNvSpPr>
            <a:spLocks noGrp="1"/>
          </p:cNvSpPr>
          <p:nvPr>
            <p:ph idx="1"/>
          </p:nvPr>
        </p:nvSpPr>
        <p:spPr>
          <a:xfrm>
            <a:off x="809625" y="1124744"/>
            <a:ext cx="7677150" cy="4419600"/>
          </a:xfrm>
        </p:spPr>
        <p:txBody>
          <a:bodyPr/>
          <a:lstStyle/>
          <a:p>
            <a:pPr marL="0" indent="0">
              <a:buNone/>
            </a:pPr>
            <a:r>
              <a:rPr lang="en-GB" dirty="0" smtClean="0"/>
              <a:t>Actions EAHP was/is involved in:</a:t>
            </a:r>
            <a:endParaRPr lang="en-GB" dirty="0"/>
          </a:p>
          <a:p>
            <a:r>
              <a:rPr lang="en-GB" dirty="0" smtClean="0"/>
              <a:t>New </a:t>
            </a:r>
            <a:r>
              <a:rPr lang="en-GB" dirty="0"/>
              <a:t>EU Action </a:t>
            </a:r>
            <a:r>
              <a:rPr lang="en-GB" dirty="0" smtClean="0"/>
              <a:t>Plan</a:t>
            </a:r>
            <a:endParaRPr lang="en-GB" dirty="0"/>
          </a:p>
          <a:p>
            <a:r>
              <a:rPr lang="en-GB" dirty="0"/>
              <a:t>EU Guidelines on prudent use of antimicrobials </a:t>
            </a:r>
          </a:p>
          <a:p>
            <a:r>
              <a:rPr lang="en-GB" dirty="0"/>
              <a:t>Update of ECDC hospital </a:t>
            </a:r>
            <a:r>
              <a:rPr lang="en-GB" dirty="0" smtClean="0"/>
              <a:t>toolkit (to be published in October 2017)</a:t>
            </a:r>
          </a:p>
          <a:p>
            <a:r>
              <a:rPr lang="en-GB" dirty="0" smtClean="0"/>
              <a:t>European Antibiotic Awareness Day (EAAD)</a:t>
            </a:r>
            <a:endParaRPr lang="en-GB" dirty="0"/>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63</a:t>
            </a:fld>
            <a:endParaRPr lang="de-DE" altLang="en-US" dirty="0"/>
          </a:p>
        </p:txBody>
      </p:sp>
      <p:sp>
        <p:nvSpPr>
          <p:cNvPr id="5" name="TextBox 4"/>
          <p:cNvSpPr txBox="1"/>
          <p:nvPr/>
        </p:nvSpPr>
        <p:spPr>
          <a:xfrm>
            <a:off x="809625" y="338327"/>
            <a:ext cx="7677150"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Antimicrobial Resistance (AMR)</a:t>
            </a:r>
            <a:endParaRPr lang="en-GB" dirty="0">
              <a:solidFill>
                <a:srgbClr val="69BE28"/>
              </a:solidFill>
              <a:latin typeface="Arial" charset="0"/>
              <a:ea typeface="Arial" charset="0"/>
              <a:cs typeface="Arial" charset="0"/>
            </a:endParaRPr>
          </a:p>
        </p:txBody>
      </p:sp>
      <p:pic>
        <p:nvPicPr>
          <p:cNvPr id="6" name="Picture 5"/>
          <p:cNvPicPr>
            <a:picLocks noChangeAspect="1"/>
          </p:cNvPicPr>
          <p:nvPr/>
        </p:nvPicPr>
        <p:blipFill>
          <a:blip r:embed="rId2"/>
          <a:stretch>
            <a:fillRect/>
          </a:stretch>
        </p:blipFill>
        <p:spPr>
          <a:xfrm>
            <a:off x="4838700" y="3906935"/>
            <a:ext cx="3117676" cy="2067155"/>
          </a:xfrm>
          <a:prstGeom prst="rect">
            <a:avLst/>
          </a:prstGeom>
        </p:spPr>
      </p:pic>
    </p:spTree>
    <p:extLst>
      <p:ext uri="{BB962C8B-B14F-4D97-AF65-F5344CB8AC3E}">
        <p14:creationId xmlns:p14="http://schemas.microsoft.com/office/powerpoint/2010/main" val="64311530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 3 - Policy</a:t>
            </a:r>
          </a:p>
        </p:txBody>
      </p:sp>
      <p:sp>
        <p:nvSpPr>
          <p:cNvPr id="3" name="Content Placeholder 2"/>
          <p:cNvSpPr>
            <a:spLocks noGrp="1"/>
          </p:cNvSpPr>
          <p:nvPr>
            <p:ph idx="1"/>
          </p:nvPr>
        </p:nvSpPr>
        <p:spPr>
          <a:xfrm>
            <a:off x="809625" y="1124744"/>
            <a:ext cx="7677150" cy="4419600"/>
          </a:xfrm>
        </p:spPr>
        <p:txBody>
          <a:bodyPr/>
          <a:lstStyle/>
          <a:p>
            <a:pPr marL="0" indent="0">
              <a:buNone/>
            </a:pPr>
            <a:r>
              <a:rPr lang="en-GB" dirty="0" smtClean="0"/>
              <a:t>EAHP’s </a:t>
            </a:r>
            <a:r>
              <a:rPr lang="en-GB" dirty="0"/>
              <a:t>position paper:</a:t>
            </a:r>
          </a:p>
          <a:p>
            <a:r>
              <a:rPr lang="en-GB" dirty="0" smtClean="0"/>
              <a:t>Outlines the problem that medicines shortages pose</a:t>
            </a:r>
          </a:p>
          <a:p>
            <a:r>
              <a:rPr lang="en-GB" dirty="0" smtClean="0"/>
              <a:t>Calls for action in the supply chain (i.e. prescribers, hospital pharmacists, wholesalers and manufacturers)</a:t>
            </a:r>
          </a:p>
          <a:p>
            <a:r>
              <a:rPr lang="en-GB" dirty="0" smtClean="0"/>
              <a:t>Calls for action on national and international level that address the issue of medicine shortages</a:t>
            </a:r>
            <a:endParaRPr lang="en-GB" dirty="0"/>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64</a:t>
            </a:fld>
            <a:endParaRPr lang="de-DE" altLang="en-US" dirty="0"/>
          </a:p>
        </p:txBody>
      </p:sp>
      <p:sp>
        <p:nvSpPr>
          <p:cNvPr id="5" name="TextBox 4"/>
          <p:cNvSpPr txBox="1"/>
          <p:nvPr/>
        </p:nvSpPr>
        <p:spPr>
          <a:xfrm>
            <a:off x="809625" y="338327"/>
            <a:ext cx="7677150"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Medicines Shortages</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167343530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 3 - Policy</a:t>
            </a:r>
          </a:p>
        </p:txBody>
      </p:sp>
      <p:sp>
        <p:nvSpPr>
          <p:cNvPr id="3" name="Content Placeholder 2"/>
          <p:cNvSpPr>
            <a:spLocks noGrp="1"/>
          </p:cNvSpPr>
          <p:nvPr>
            <p:ph idx="1"/>
          </p:nvPr>
        </p:nvSpPr>
        <p:spPr>
          <a:xfrm>
            <a:off x="809625" y="1124744"/>
            <a:ext cx="7677150" cy="4419600"/>
          </a:xfrm>
        </p:spPr>
        <p:txBody>
          <a:bodyPr/>
          <a:lstStyle/>
          <a:p>
            <a:pPr marL="0" indent="0">
              <a:buNone/>
            </a:pPr>
            <a:r>
              <a:rPr lang="en-GB" dirty="0" smtClean="0"/>
              <a:t>Actions taken:</a:t>
            </a:r>
            <a:endParaRPr lang="en-GB" dirty="0"/>
          </a:p>
          <a:p>
            <a:r>
              <a:rPr lang="en-GB" dirty="0"/>
              <a:t>EAHP's 2014 survey </a:t>
            </a:r>
            <a:r>
              <a:rPr lang="en-GB" dirty="0" smtClean="0"/>
              <a:t>on </a:t>
            </a:r>
            <a:r>
              <a:rPr lang="en-GB" dirty="0"/>
              <a:t>medicines shortages in European </a:t>
            </a:r>
            <a:r>
              <a:rPr lang="en-GB" dirty="0" smtClean="0"/>
              <a:t>hospitals</a:t>
            </a:r>
          </a:p>
          <a:p>
            <a:r>
              <a:rPr lang="en-GB" dirty="0" smtClean="0"/>
              <a:t>Initiating the COST Action on medicine shortages</a:t>
            </a:r>
          </a:p>
          <a:p>
            <a:r>
              <a:rPr lang="en-GB" dirty="0" smtClean="0"/>
              <a:t>Joint statement of different supply chain actors</a:t>
            </a:r>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65</a:t>
            </a:fld>
            <a:endParaRPr lang="de-DE" altLang="en-US" dirty="0"/>
          </a:p>
        </p:txBody>
      </p:sp>
      <p:sp>
        <p:nvSpPr>
          <p:cNvPr id="5" name="TextBox 4"/>
          <p:cNvSpPr txBox="1"/>
          <p:nvPr/>
        </p:nvSpPr>
        <p:spPr>
          <a:xfrm>
            <a:off x="809625" y="338327"/>
            <a:ext cx="7677150"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Medicines Shortages</a:t>
            </a:r>
            <a:endParaRPr lang="en-GB" dirty="0">
              <a:solidFill>
                <a:srgbClr val="69BE28"/>
              </a:solidFill>
              <a:latin typeface="Arial" charset="0"/>
              <a:ea typeface="Arial" charset="0"/>
              <a:cs typeface="Arial" charset="0"/>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74140" y="4106733"/>
            <a:ext cx="1312635" cy="1700808"/>
          </a:xfrm>
          <a:prstGeom prst="rect">
            <a:avLst/>
          </a:prstGeom>
        </p:spPr>
      </p:pic>
    </p:spTree>
    <p:extLst>
      <p:ext uri="{BB962C8B-B14F-4D97-AF65-F5344CB8AC3E}">
        <p14:creationId xmlns:p14="http://schemas.microsoft.com/office/powerpoint/2010/main" val="192012761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 3 - Policy</a:t>
            </a:r>
          </a:p>
        </p:txBody>
      </p:sp>
      <p:sp>
        <p:nvSpPr>
          <p:cNvPr id="3" name="Content Placeholder 2"/>
          <p:cNvSpPr>
            <a:spLocks noGrp="1"/>
          </p:cNvSpPr>
          <p:nvPr>
            <p:ph idx="1"/>
          </p:nvPr>
        </p:nvSpPr>
        <p:spPr>
          <a:xfrm>
            <a:off x="809625" y="1124744"/>
            <a:ext cx="7677150" cy="4419600"/>
          </a:xfrm>
        </p:spPr>
        <p:txBody>
          <a:bodyPr/>
          <a:lstStyle/>
          <a:p>
            <a:pPr marL="0" indent="0">
              <a:buNone/>
            </a:pPr>
            <a:r>
              <a:rPr lang="en-GB" dirty="0"/>
              <a:t>Main messages of EAHP’s position paper:</a:t>
            </a:r>
          </a:p>
          <a:p>
            <a:r>
              <a:rPr lang="en-GB" sz="2400" dirty="0" smtClean="0"/>
              <a:t>Need to achieve universal use of electronic prescribing, administration and electronic medical records</a:t>
            </a:r>
          </a:p>
          <a:p>
            <a:r>
              <a:rPr lang="en-GB" sz="2400" dirty="0" smtClean="0"/>
              <a:t>Use of barcode scanning technology to promote patient safety</a:t>
            </a:r>
          </a:p>
          <a:p>
            <a:r>
              <a:rPr lang="en-GB" sz="2400" dirty="0" smtClean="0"/>
              <a:t>Opportunities from mHealth for improving patient empowerment and self-management</a:t>
            </a:r>
          </a:p>
          <a:p>
            <a:r>
              <a:rPr lang="en-GB" sz="2400" dirty="0" smtClean="0"/>
              <a:t>Appropriate training opportunities on eHealth/mHealth for healthcare professionals</a:t>
            </a:r>
          </a:p>
          <a:p>
            <a:r>
              <a:rPr lang="en-GB" sz="2400" dirty="0"/>
              <a:t>need to involve hospital pharmacists in hospital ICT design and specification</a:t>
            </a:r>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66</a:t>
            </a:fld>
            <a:endParaRPr lang="de-DE" altLang="en-US" dirty="0"/>
          </a:p>
        </p:txBody>
      </p:sp>
      <p:sp>
        <p:nvSpPr>
          <p:cNvPr id="5" name="TextBox 4"/>
          <p:cNvSpPr txBox="1"/>
          <p:nvPr/>
        </p:nvSpPr>
        <p:spPr>
          <a:xfrm>
            <a:off x="809625" y="338327"/>
            <a:ext cx="7677150"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eHealth and mHealth</a:t>
            </a:r>
            <a:endParaRPr lang="en-GB" dirty="0">
              <a:solidFill>
                <a:srgbClr val="69BE28"/>
              </a:solidFill>
              <a:latin typeface="Arial" charset="0"/>
              <a:ea typeface="Arial" charset="0"/>
              <a:cs typeface="Arial" charset="0"/>
            </a:endParaRP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37490" y="228301"/>
            <a:ext cx="1747681" cy="1248465"/>
          </a:xfrm>
          <a:prstGeom prst="rect">
            <a:avLst/>
          </a:prstGeom>
        </p:spPr>
      </p:pic>
    </p:spTree>
    <p:extLst>
      <p:ext uri="{BB962C8B-B14F-4D97-AF65-F5344CB8AC3E}">
        <p14:creationId xmlns:p14="http://schemas.microsoft.com/office/powerpoint/2010/main" val="51440061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 3 - Policy</a:t>
            </a:r>
          </a:p>
        </p:txBody>
      </p:sp>
      <p:sp>
        <p:nvSpPr>
          <p:cNvPr id="3" name="Content Placeholder 2"/>
          <p:cNvSpPr>
            <a:spLocks noGrp="1"/>
          </p:cNvSpPr>
          <p:nvPr>
            <p:ph idx="1"/>
          </p:nvPr>
        </p:nvSpPr>
        <p:spPr>
          <a:xfrm>
            <a:off x="809625" y="1124744"/>
            <a:ext cx="7677150" cy="4419600"/>
          </a:xfrm>
        </p:spPr>
        <p:txBody>
          <a:bodyPr/>
          <a:lstStyle/>
          <a:p>
            <a:pPr marL="0" indent="0">
              <a:buNone/>
            </a:pPr>
            <a:r>
              <a:rPr lang="en-GB" dirty="0" smtClean="0"/>
              <a:t>Concrete actions taken</a:t>
            </a:r>
            <a:endParaRPr lang="en-GB" dirty="0"/>
          </a:p>
          <a:p>
            <a:r>
              <a:rPr lang="en-GB" sz="2400" dirty="0" smtClean="0"/>
              <a:t>Involvement in different Commission networks (i.e. eHealth </a:t>
            </a:r>
            <a:r>
              <a:rPr lang="en-GB" sz="2400" dirty="0"/>
              <a:t>Stakeholder </a:t>
            </a:r>
            <a:r>
              <a:rPr lang="en-GB" sz="2400" dirty="0" smtClean="0"/>
              <a:t>Group and EC </a:t>
            </a:r>
            <a:r>
              <a:rPr lang="en-GB" sz="2400" dirty="0"/>
              <a:t>mHealth assessment guidelines working </a:t>
            </a:r>
            <a:r>
              <a:rPr lang="en-GB" sz="2400" dirty="0" smtClean="0"/>
              <a:t>group)</a:t>
            </a:r>
          </a:p>
          <a:p>
            <a:r>
              <a:rPr lang="en-GB" sz="2400" dirty="0" smtClean="0"/>
              <a:t>Participation in the topic group 'Digital </a:t>
            </a:r>
            <a:r>
              <a:rPr lang="en-GB" sz="2400" dirty="0"/>
              <a:t>Health' </a:t>
            </a:r>
            <a:r>
              <a:rPr lang="en-GB" sz="2400" dirty="0" smtClean="0"/>
              <a:t>set up by EMA</a:t>
            </a:r>
          </a:p>
          <a:p>
            <a:r>
              <a:rPr lang="en-GB" sz="2400" dirty="0" smtClean="0"/>
              <a:t>Active engagement in the EPHA </a:t>
            </a:r>
            <a:r>
              <a:rPr lang="en-GB" sz="2400" dirty="0"/>
              <a:t>eHealth Working Group</a:t>
            </a:r>
          </a:p>
          <a:p>
            <a:r>
              <a:rPr lang="en-GB" sz="2400" dirty="0"/>
              <a:t>Recognition and consultations in eHealth matters at EU </a:t>
            </a:r>
            <a:r>
              <a:rPr lang="en-GB" sz="2400" dirty="0" smtClean="0"/>
              <a:t>level (currently working on the </a:t>
            </a:r>
            <a:r>
              <a:rPr lang="en-GB" sz="2400" dirty="0" smtClean="0">
                <a:hlinkClick r:id="rId2"/>
              </a:rPr>
              <a:t>Digital Single Market Consultation on Health and Care</a:t>
            </a:r>
            <a:r>
              <a:rPr lang="en-GB" sz="2400" dirty="0" smtClean="0"/>
              <a:t>)</a:t>
            </a:r>
            <a:endParaRPr lang="en-GB" sz="2400" dirty="0"/>
          </a:p>
          <a:p>
            <a:endParaRPr lang="en-GB" sz="2400" dirty="0"/>
          </a:p>
          <a:p>
            <a:endParaRPr lang="en-GB" sz="2400" dirty="0"/>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67</a:t>
            </a:fld>
            <a:endParaRPr lang="de-DE" altLang="en-US" dirty="0"/>
          </a:p>
        </p:txBody>
      </p:sp>
      <p:sp>
        <p:nvSpPr>
          <p:cNvPr id="5" name="TextBox 4"/>
          <p:cNvSpPr txBox="1"/>
          <p:nvPr/>
        </p:nvSpPr>
        <p:spPr>
          <a:xfrm>
            <a:off x="809625" y="338327"/>
            <a:ext cx="7677150"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eHealth and mHealth</a:t>
            </a:r>
            <a:endParaRPr lang="en-GB" dirty="0">
              <a:solidFill>
                <a:srgbClr val="69BE28"/>
              </a:solidFill>
              <a:latin typeface="Arial" charset="0"/>
              <a:ea typeface="Arial" charset="0"/>
              <a:cs typeface="Arial" charset="0"/>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24328" y="128270"/>
            <a:ext cx="1512168" cy="1517493"/>
          </a:xfrm>
          <a:prstGeom prst="rect">
            <a:avLst/>
          </a:prstGeom>
        </p:spPr>
      </p:pic>
    </p:spTree>
    <p:extLst>
      <p:ext uri="{BB962C8B-B14F-4D97-AF65-F5344CB8AC3E}">
        <p14:creationId xmlns:p14="http://schemas.microsoft.com/office/powerpoint/2010/main" val="92719876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 3 - Policy</a:t>
            </a:r>
          </a:p>
        </p:txBody>
      </p:sp>
      <p:sp>
        <p:nvSpPr>
          <p:cNvPr id="3" name="Content Placeholder 2"/>
          <p:cNvSpPr>
            <a:spLocks noGrp="1"/>
          </p:cNvSpPr>
          <p:nvPr>
            <p:ph idx="1"/>
          </p:nvPr>
        </p:nvSpPr>
        <p:spPr>
          <a:xfrm>
            <a:off x="809625" y="1124744"/>
            <a:ext cx="7677150" cy="4419600"/>
          </a:xfrm>
        </p:spPr>
        <p:txBody>
          <a:bodyPr/>
          <a:lstStyle/>
          <a:p>
            <a:pPr marL="0" indent="0">
              <a:buNone/>
            </a:pPr>
            <a:r>
              <a:rPr lang="en-GB" dirty="0" smtClean="0"/>
              <a:t>Main areas covered by the position paper:</a:t>
            </a:r>
          </a:p>
          <a:p>
            <a:r>
              <a:rPr lang="en-GB" dirty="0" smtClean="0"/>
              <a:t>Naming of biosimilar medicines</a:t>
            </a:r>
          </a:p>
          <a:p>
            <a:r>
              <a:rPr lang="en-GB" dirty="0" smtClean="0"/>
              <a:t>Extrapolation of indications</a:t>
            </a:r>
          </a:p>
          <a:p>
            <a:r>
              <a:rPr lang="en-GB" dirty="0" smtClean="0"/>
              <a:t>Interchangeability, switching and substitution</a:t>
            </a:r>
          </a:p>
          <a:p>
            <a:r>
              <a:rPr lang="en-GB" dirty="0" smtClean="0"/>
              <a:t>Information about biosimilar medicines</a:t>
            </a:r>
          </a:p>
          <a:p>
            <a:r>
              <a:rPr lang="en-GB" dirty="0" smtClean="0"/>
              <a:t>Role of the hospital pharmacists</a:t>
            </a:r>
          </a:p>
          <a:p>
            <a:endParaRPr lang="en-GB" dirty="0" smtClean="0"/>
          </a:p>
          <a:p>
            <a:pPr marL="0" indent="0">
              <a:buNone/>
            </a:pPr>
            <a:r>
              <a:rPr lang="en-GB" dirty="0" smtClean="0"/>
              <a:t>No concrete actions apart from participation in the organisation of the yearly Commission Biosimilar event</a:t>
            </a:r>
            <a:endParaRPr lang="en-GB" dirty="0"/>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68</a:t>
            </a:fld>
            <a:endParaRPr lang="de-DE" altLang="en-US" dirty="0"/>
          </a:p>
        </p:txBody>
      </p:sp>
      <p:sp>
        <p:nvSpPr>
          <p:cNvPr id="5" name="TextBox 4"/>
          <p:cNvSpPr txBox="1"/>
          <p:nvPr/>
        </p:nvSpPr>
        <p:spPr>
          <a:xfrm>
            <a:off x="809625" y="338327"/>
            <a:ext cx="7677150"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Biosimilar Medicines</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204071443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 3 - Policy</a:t>
            </a:r>
          </a:p>
        </p:txBody>
      </p:sp>
      <p:sp>
        <p:nvSpPr>
          <p:cNvPr id="3" name="Content Placeholder 2"/>
          <p:cNvSpPr>
            <a:spLocks noGrp="1"/>
          </p:cNvSpPr>
          <p:nvPr>
            <p:ph idx="1"/>
          </p:nvPr>
        </p:nvSpPr>
        <p:spPr>
          <a:xfrm>
            <a:off x="809625" y="1124744"/>
            <a:ext cx="7677150" cy="4419600"/>
          </a:xfrm>
        </p:spPr>
        <p:txBody>
          <a:bodyPr/>
          <a:lstStyle/>
          <a:p>
            <a:pPr marL="0" indent="0">
              <a:buNone/>
            </a:pPr>
            <a:r>
              <a:rPr lang="en-GB" dirty="0" smtClean="0"/>
              <a:t>FMD and the Delegated Regulation (DR) form the legislative framework in accordance with which the safeguards for combatting falsified medicines need to be implemented.</a:t>
            </a:r>
          </a:p>
          <a:p>
            <a:pPr marL="0" indent="0">
              <a:buNone/>
            </a:pPr>
            <a:endParaRPr lang="en-GB" dirty="0"/>
          </a:p>
          <a:p>
            <a:r>
              <a:rPr lang="en-GB" dirty="0" smtClean="0"/>
              <a:t>EMVO is in the body tasked with the implementation</a:t>
            </a:r>
          </a:p>
          <a:p>
            <a:r>
              <a:rPr lang="en-GB" dirty="0" smtClean="0"/>
              <a:t>EAHP affiliate member of EMVO</a:t>
            </a:r>
          </a:p>
          <a:p>
            <a:r>
              <a:rPr lang="en-GB" dirty="0" smtClean="0"/>
              <a:t>EAHP is currently setting up a “task force” </a:t>
            </a:r>
            <a:r>
              <a:rPr lang="mr-IN" dirty="0" smtClean="0"/>
              <a:t>–</a:t>
            </a:r>
            <a:r>
              <a:rPr lang="en-GB" dirty="0" smtClean="0"/>
              <a:t> the so-called “hospital platform” </a:t>
            </a:r>
            <a:r>
              <a:rPr lang="mr-IN" dirty="0" smtClean="0"/>
              <a:t>–</a:t>
            </a:r>
            <a:r>
              <a:rPr lang="en-GB" dirty="0" smtClean="0"/>
              <a:t> with HOPE</a:t>
            </a:r>
          </a:p>
          <a:p>
            <a:endParaRPr lang="en-GB" dirty="0"/>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69</a:t>
            </a:fld>
            <a:endParaRPr lang="de-DE" altLang="en-US" dirty="0"/>
          </a:p>
        </p:txBody>
      </p:sp>
      <p:sp>
        <p:nvSpPr>
          <p:cNvPr id="5" name="TextBox 4"/>
          <p:cNvSpPr txBox="1"/>
          <p:nvPr/>
        </p:nvSpPr>
        <p:spPr>
          <a:xfrm>
            <a:off x="809625" y="338327"/>
            <a:ext cx="7677150"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Falsified Medicines Directive (FMD)</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197594756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 3 - Policy</a:t>
            </a:r>
          </a:p>
        </p:txBody>
      </p:sp>
      <p:sp>
        <p:nvSpPr>
          <p:cNvPr id="3" name="Content Placeholder 2"/>
          <p:cNvSpPr>
            <a:spLocks noGrp="1"/>
          </p:cNvSpPr>
          <p:nvPr>
            <p:ph idx="1"/>
          </p:nvPr>
        </p:nvSpPr>
        <p:spPr>
          <a:xfrm>
            <a:off x="809625" y="1124744"/>
            <a:ext cx="7677150" cy="4419600"/>
          </a:xfrm>
        </p:spPr>
        <p:txBody>
          <a:bodyPr/>
          <a:lstStyle/>
          <a:p>
            <a:pPr marL="0" indent="0">
              <a:buNone/>
            </a:pPr>
            <a:r>
              <a:rPr lang="en-GB" sz="2400" dirty="0" smtClean="0"/>
              <a:t>EAHP’s reasons for supporting barcoding:</a:t>
            </a:r>
          </a:p>
          <a:p>
            <a:r>
              <a:rPr lang="en-GB" sz="2400" dirty="0" smtClean="0"/>
              <a:t>Enables significant improvements for patient safety to be achieved</a:t>
            </a:r>
          </a:p>
          <a:p>
            <a:r>
              <a:rPr lang="en-GB" sz="2400" dirty="0" smtClean="0"/>
              <a:t>Assists in the comprehensive management of medicines recalls and alerts</a:t>
            </a:r>
          </a:p>
          <a:p>
            <a:r>
              <a:rPr lang="en-GB" sz="2400" dirty="0" smtClean="0"/>
              <a:t>Provides further assurance against potential counterfeit medicines intrusion</a:t>
            </a:r>
          </a:p>
          <a:p>
            <a:r>
              <a:rPr lang="en-GB" sz="2400" dirty="0" smtClean="0"/>
              <a:t>Supports comprehensive management of medicines information</a:t>
            </a:r>
          </a:p>
          <a:p>
            <a:r>
              <a:rPr lang="en-GB" sz="2400" dirty="0" smtClean="0"/>
              <a:t>Helps to prepare health systems for an aging society</a:t>
            </a:r>
            <a:endParaRPr lang="en-GB" sz="2400" dirty="0"/>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70</a:t>
            </a:fld>
            <a:endParaRPr lang="de-DE" altLang="en-US" dirty="0"/>
          </a:p>
        </p:txBody>
      </p:sp>
      <p:sp>
        <p:nvSpPr>
          <p:cNvPr id="5" name="TextBox 4"/>
          <p:cNvSpPr txBox="1"/>
          <p:nvPr/>
        </p:nvSpPr>
        <p:spPr>
          <a:xfrm>
            <a:off x="809625" y="338327"/>
            <a:ext cx="7677150"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Barcoding medicines to the single unit</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48804521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 3 - Policy</a:t>
            </a:r>
          </a:p>
        </p:txBody>
      </p:sp>
      <p:sp>
        <p:nvSpPr>
          <p:cNvPr id="3" name="Content Placeholder 2"/>
          <p:cNvSpPr>
            <a:spLocks noGrp="1"/>
          </p:cNvSpPr>
          <p:nvPr>
            <p:ph idx="1"/>
          </p:nvPr>
        </p:nvSpPr>
        <p:spPr>
          <a:xfrm>
            <a:off x="809625" y="1124744"/>
            <a:ext cx="7677150" cy="4419600"/>
          </a:xfrm>
        </p:spPr>
        <p:txBody>
          <a:bodyPr/>
          <a:lstStyle/>
          <a:p>
            <a:pPr marL="0" indent="0">
              <a:buNone/>
            </a:pPr>
            <a:r>
              <a:rPr lang="en-GB" dirty="0"/>
              <a:t>Actions EAHP was/is involved </a:t>
            </a:r>
            <a:r>
              <a:rPr lang="en-GB" dirty="0" smtClean="0"/>
              <a:t>in</a:t>
            </a:r>
          </a:p>
          <a:p>
            <a:r>
              <a:rPr lang="en-GB" dirty="0" smtClean="0"/>
              <a:t>Meeting in Leuven on bedside scanning</a:t>
            </a:r>
          </a:p>
          <a:p>
            <a:r>
              <a:rPr lang="en-GB" dirty="0" smtClean="0"/>
              <a:t>Joint Statement with GS1 on barcoding to the single unit</a:t>
            </a:r>
          </a:p>
          <a:p>
            <a:r>
              <a:rPr lang="en-GB" dirty="0" smtClean="0"/>
              <a:t>Awareness raising via GS1</a:t>
            </a:r>
          </a:p>
          <a:p>
            <a:r>
              <a:rPr lang="en-GB" dirty="0" smtClean="0"/>
              <a:t>Mailing campaign targeting CEOs of pharmaceutical companies</a:t>
            </a:r>
            <a:endParaRPr lang="en-GB" dirty="0"/>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71</a:t>
            </a:fld>
            <a:endParaRPr lang="de-DE" altLang="en-US" dirty="0"/>
          </a:p>
        </p:txBody>
      </p:sp>
      <p:sp>
        <p:nvSpPr>
          <p:cNvPr id="5" name="TextBox 4"/>
          <p:cNvSpPr txBox="1"/>
          <p:nvPr/>
        </p:nvSpPr>
        <p:spPr>
          <a:xfrm>
            <a:off x="809625" y="338327"/>
            <a:ext cx="7677150"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Barcoding medicines to the single unit</a:t>
            </a:r>
            <a:endParaRPr lang="en-GB" dirty="0">
              <a:solidFill>
                <a:srgbClr val="69BE28"/>
              </a:solidFill>
              <a:latin typeface="Arial" charset="0"/>
              <a:ea typeface="Arial" charset="0"/>
              <a:cs typeface="Arial" charset="0"/>
            </a:endParaRPr>
          </a:p>
        </p:txBody>
      </p:sp>
      <p:pic>
        <p:nvPicPr>
          <p:cNvPr id="6" name="Picture 5" descr="Screen Shot 2016-06-04 at 13.34.36.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60778" y="4509120"/>
            <a:ext cx="1823220" cy="1202549"/>
          </a:xfrm>
          <a:prstGeom prst="rect">
            <a:avLst/>
          </a:prstGeom>
        </p:spPr>
      </p:pic>
    </p:spTree>
    <p:extLst>
      <p:ext uri="{BB962C8B-B14F-4D97-AF65-F5344CB8AC3E}">
        <p14:creationId xmlns:p14="http://schemas.microsoft.com/office/powerpoint/2010/main" val="80902375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 3 - Policy</a:t>
            </a:r>
          </a:p>
        </p:txBody>
      </p:sp>
      <p:sp>
        <p:nvSpPr>
          <p:cNvPr id="3" name="Content Placeholder 2"/>
          <p:cNvSpPr>
            <a:spLocks noGrp="1"/>
          </p:cNvSpPr>
          <p:nvPr>
            <p:ph idx="1"/>
          </p:nvPr>
        </p:nvSpPr>
        <p:spPr>
          <a:xfrm>
            <a:off x="809625" y="1124744"/>
            <a:ext cx="7677150" cy="4419600"/>
          </a:xfrm>
        </p:spPr>
        <p:txBody>
          <a:bodyPr/>
          <a:lstStyle/>
          <a:p>
            <a:pPr marL="0" indent="0">
              <a:spcAft>
                <a:spcPts val="0"/>
              </a:spcAft>
              <a:buNone/>
              <a:defRPr/>
            </a:pPr>
            <a:endParaRPr lang="en-US" sz="2800" dirty="0" smtClean="0"/>
          </a:p>
          <a:p>
            <a:pPr>
              <a:spcAft>
                <a:spcPts val="0"/>
              </a:spcAft>
              <a:defRPr/>
            </a:pPr>
            <a:r>
              <a:rPr lang="en-US" sz="2800" dirty="0" smtClean="0"/>
              <a:t>Clinical </a:t>
            </a:r>
            <a:r>
              <a:rPr lang="en-US" sz="2800" dirty="0"/>
              <a:t>Trial </a:t>
            </a:r>
            <a:r>
              <a:rPr lang="en-US" sz="2800" dirty="0" smtClean="0"/>
              <a:t>Regulation</a:t>
            </a:r>
          </a:p>
          <a:p>
            <a:pPr>
              <a:spcAft>
                <a:spcPts val="0"/>
              </a:spcAft>
              <a:defRPr/>
            </a:pPr>
            <a:r>
              <a:rPr lang="en-US" sz="2800" dirty="0"/>
              <a:t>P</a:t>
            </a:r>
            <a:r>
              <a:rPr lang="en-US" sz="2800" dirty="0" smtClean="0"/>
              <a:t>ublic </a:t>
            </a:r>
            <a:r>
              <a:rPr lang="en-US" sz="2800" dirty="0"/>
              <a:t>spending </a:t>
            </a:r>
            <a:r>
              <a:rPr lang="en-US" sz="2800" dirty="0" smtClean="0"/>
              <a:t>austerity</a:t>
            </a:r>
          </a:p>
          <a:p>
            <a:pPr>
              <a:spcAft>
                <a:spcPts val="0"/>
              </a:spcAft>
              <a:defRPr/>
            </a:pPr>
            <a:r>
              <a:rPr lang="en-US" sz="2800" dirty="0" smtClean="0"/>
              <a:t>Medical </a:t>
            </a:r>
            <a:r>
              <a:rPr lang="en-US" sz="2800" dirty="0"/>
              <a:t>Device </a:t>
            </a:r>
            <a:r>
              <a:rPr lang="en-US" sz="2800" dirty="0" smtClean="0"/>
              <a:t>Regulation</a:t>
            </a:r>
          </a:p>
          <a:p>
            <a:pPr>
              <a:spcAft>
                <a:spcPts val="0"/>
              </a:spcAft>
              <a:defRPr/>
            </a:pPr>
            <a:r>
              <a:rPr lang="en-US" sz="2800" dirty="0"/>
              <a:t>A</a:t>
            </a:r>
            <a:r>
              <a:rPr lang="en-US" sz="2800" dirty="0" smtClean="0"/>
              <a:t>ccess </a:t>
            </a:r>
            <a:r>
              <a:rPr lang="en-US" sz="2800" dirty="0"/>
              <a:t>to </a:t>
            </a:r>
            <a:r>
              <a:rPr lang="en-US" sz="2800" dirty="0" smtClean="0"/>
              <a:t>medicines</a:t>
            </a:r>
          </a:p>
          <a:p>
            <a:pPr>
              <a:spcAft>
                <a:spcPts val="0"/>
              </a:spcAft>
              <a:defRPr/>
            </a:pPr>
            <a:r>
              <a:rPr lang="en-US" sz="2800" dirty="0"/>
              <a:t>P</a:t>
            </a:r>
            <a:r>
              <a:rPr lang="en-US" sz="2800" dirty="0" smtClean="0"/>
              <a:t>atient safety</a:t>
            </a:r>
          </a:p>
          <a:p>
            <a:pPr>
              <a:spcAft>
                <a:spcPts val="0"/>
              </a:spcAft>
              <a:defRPr/>
            </a:pPr>
            <a:r>
              <a:rPr lang="en-US" sz="2800" dirty="0"/>
              <a:t>A</a:t>
            </a:r>
            <a:r>
              <a:rPr lang="en-US" sz="2800" dirty="0" smtClean="0"/>
              <a:t>geing </a:t>
            </a:r>
            <a:r>
              <a:rPr lang="en-US" sz="2800" dirty="0"/>
              <a:t>society </a:t>
            </a:r>
            <a:endParaRPr lang="en-US" sz="2800" dirty="0" smtClean="0"/>
          </a:p>
          <a:p>
            <a:pPr>
              <a:spcAft>
                <a:spcPts val="0"/>
              </a:spcAft>
              <a:defRPr/>
            </a:pPr>
            <a:endParaRPr lang="en-GB" sz="2800" dirty="0"/>
          </a:p>
          <a:p>
            <a:pPr>
              <a:spcAft>
                <a:spcPts val="0"/>
              </a:spcAft>
              <a:defRPr/>
            </a:pPr>
            <a:endParaRPr lang="en-US" sz="2800" dirty="0"/>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72</a:t>
            </a:fld>
            <a:endParaRPr lang="de-DE" altLang="en-US" dirty="0"/>
          </a:p>
        </p:txBody>
      </p:sp>
      <p:sp>
        <p:nvSpPr>
          <p:cNvPr id="5" name="TextBox 4"/>
          <p:cNvSpPr txBox="1"/>
          <p:nvPr/>
        </p:nvSpPr>
        <p:spPr>
          <a:xfrm>
            <a:off x="809625" y="338327"/>
            <a:ext cx="7677150"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Other Policy Areas</a:t>
            </a:r>
            <a:endParaRPr lang="en-GB" dirty="0">
              <a:solidFill>
                <a:srgbClr val="69BE28"/>
              </a:solidFill>
              <a:latin typeface="Arial" charset="0"/>
              <a:ea typeface="Arial" charset="0"/>
              <a:cs typeface="Arial" charset="0"/>
            </a:endParaRPr>
          </a:p>
        </p:txBody>
      </p:sp>
      <p:pic>
        <p:nvPicPr>
          <p:cNvPr id="6" name="Picture 5"/>
          <p:cNvPicPr>
            <a:picLocks noChangeAspect="1"/>
          </p:cNvPicPr>
          <p:nvPr/>
        </p:nvPicPr>
        <p:blipFill>
          <a:blip r:embed="rId2"/>
          <a:stretch>
            <a:fillRect/>
          </a:stretch>
        </p:blipFill>
        <p:spPr>
          <a:xfrm>
            <a:off x="5220072" y="3339615"/>
            <a:ext cx="3505200" cy="2324100"/>
          </a:xfrm>
          <a:prstGeom prst="rect">
            <a:avLst/>
          </a:prstGeom>
        </p:spPr>
      </p:pic>
    </p:spTree>
    <p:extLst>
      <p:ext uri="{BB962C8B-B14F-4D97-AF65-F5344CB8AC3E}">
        <p14:creationId xmlns:p14="http://schemas.microsoft.com/office/powerpoint/2010/main" val="185300323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 3 - </a:t>
            </a:r>
            <a:r>
              <a:rPr lang="en-GB" dirty="0" smtClean="0"/>
              <a:t>Policy</a:t>
            </a:r>
            <a:endParaRPr lang="en-GB" dirty="0"/>
          </a:p>
        </p:txBody>
      </p:sp>
      <p:sp>
        <p:nvSpPr>
          <p:cNvPr id="3" name="Content Placeholder 2"/>
          <p:cNvSpPr>
            <a:spLocks noGrp="1"/>
          </p:cNvSpPr>
          <p:nvPr>
            <p:ph idx="1"/>
          </p:nvPr>
        </p:nvSpPr>
        <p:spPr>
          <a:xfrm>
            <a:off x="539552" y="1124744"/>
            <a:ext cx="7947223" cy="4419600"/>
          </a:xfrm>
        </p:spPr>
        <p:txBody>
          <a:bodyPr/>
          <a:lstStyle/>
          <a:p>
            <a:pPr marL="0" indent="0">
              <a:spcAft>
                <a:spcPts val="0"/>
              </a:spcAft>
              <a:buNone/>
              <a:defRPr/>
            </a:pPr>
            <a:r>
              <a:rPr lang="en-US" sz="2400" dirty="0" smtClean="0"/>
              <a:t>Both statements are calling for the improvement of the Clinical Trial and the Medical Devices Regulations</a:t>
            </a:r>
          </a:p>
          <a:p>
            <a:pPr marL="0" indent="0">
              <a:spcAft>
                <a:spcPts val="0"/>
              </a:spcAft>
              <a:buNone/>
              <a:defRPr/>
            </a:pPr>
            <a:endParaRPr lang="en-US" sz="2400" dirty="0" smtClean="0"/>
          </a:p>
          <a:p>
            <a:pPr>
              <a:spcAft>
                <a:spcPts val="0"/>
              </a:spcAft>
              <a:defRPr/>
            </a:pPr>
            <a:r>
              <a:rPr lang="en-US" sz="2400" dirty="0" smtClean="0"/>
              <a:t>Update of Medical Devices adopted in May 2017</a:t>
            </a:r>
          </a:p>
          <a:p>
            <a:pPr>
              <a:spcAft>
                <a:spcPts val="0"/>
              </a:spcAft>
              <a:defRPr/>
            </a:pPr>
            <a:r>
              <a:rPr lang="en-US" sz="2400" dirty="0" smtClean="0"/>
              <a:t>Update of Clinical Trial legislation adopted in April 2014</a:t>
            </a:r>
          </a:p>
          <a:p>
            <a:pPr>
              <a:spcAft>
                <a:spcPts val="0"/>
              </a:spcAft>
              <a:defRPr/>
            </a:pPr>
            <a:endParaRPr lang="en-US" sz="2400" dirty="0"/>
          </a:p>
          <a:p>
            <a:pPr marL="0" indent="0">
              <a:spcAft>
                <a:spcPts val="0"/>
              </a:spcAft>
              <a:buNone/>
              <a:defRPr/>
            </a:pPr>
            <a:r>
              <a:rPr lang="en-US" sz="2400" dirty="0" smtClean="0"/>
              <a:t>Both of EAHP’s statements were adopted prior to the amendment of the legislation concerning clinical trials and medical devices</a:t>
            </a:r>
            <a:endParaRPr lang="en-US" sz="2400" dirty="0"/>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73</a:t>
            </a:fld>
            <a:endParaRPr lang="de-DE" altLang="en-US" dirty="0"/>
          </a:p>
        </p:txBody>
      </p:sp>
      <p:sp>
        <p:nvSpPr>
          <p:cNvPr id="5" name="TextBox 4"/>
          <p:cNvSpPr txBox="1"/>
          <p:nvPr/>
        </p:nvSpPr>
        <p:spPr>
          <a:xfrm>
            <a:off x="179512" y="338327"/>
            <a:ext cx="8640960"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Clinical Trial Regulation + Medical Device Regulation</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42785418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 3 - Policy</a:t>
            </a:r>
          </a:p>
        </p:txBody>
      </p:sp>
      <p:sp>
        <p:nvSpPr>
          <p:cNvPr id="3" name="Content Placeholder 2"/>
          <p:cNvSpPr>
            <a:spLocks noGrp="1"/>
          </p:cNvSpPr>
          <p:nvPr>
            <p:ph idx="1"/>
          </p:nvPr>
        </p:nvSpPr>
        <p:spPr>
          <a:xfrm>
            <a:off x="809625" y="1124744"/>
            <a:ext cx="7677150" cy="4419600"/>
          </a:xfrm>
        </p:spPr>
        <p:txBody>
          <a:bodyPr/>
          <a:lstStyle/>
          <a:p>
            <a:pPr marL="0" indent="0">
              <a:spcAft>
                <a:spcPts val="0"/>
              </a:spcAft>
              <a:buNone/>
              <a:defRPr/>
            </a:pPr>
            <a:r>
              <a:rPr lang="en-US" sz="2400" dirty="0" smtClean="0"/>
              <a:t>Concerns relating to </a:t>
            </a:r>
            <a:r>
              <a:rPr lang="en-US" sz="2400" b="1" dirty="0" smtClean="0"/>
              <a:t>public spending austerity </a:t>
            </a:r>
            <a:r>
              <a:rPr lang="en-US" sz="2400" dirty="0" smtClean="0"/>
              <a:t>raised in EAHPs position</a:t>
            </a:r>
            <a:endParaRPr lang="en-US" sz="2400" b="1" dirty="0" smtClean="0"/>
          </a:p>
          <a:p>
            <a:pPr>
              <a:spcAft>
                <a:spcPts val="0"/>
              </a:spcAft>
              <a:defRPr/>
            </a:pPr>
            <a:r>
              <a:rPr lang="en-US" sz="1800" dirty="0"/>
              <a:t>increasing expectancy placed upon patients to meet the up-front costs of their </a:t>
            </a:r>
            <a:r>
              <a:rPr lang="en-US" sz="1800" dirty="0" smtClean="0"/>
              <a:t>medicines</a:t>
            </a:r>
          </a:p>
          <a:p>
            <a:pPr>
              <a:spcAft>
                <a:spcPts val="0"/>
              </a:spcAft>
              <a:defRPr/>
            </a:pPr>
            <a:r>
              <a:rPr lang="en-US" sz="1800" dirty="0" smtClean="0"/>
              <a:t>the </a:t>
            </a:r>
            <a:r>
              <a:rPr lang="en-US" sz="1800" dirty="0"/>
              <a:t>unintended impacts national cost-cutting measures are having in respect of medicines </a:t>
            </a:r>
            <a:r>
              <a:rPr lang="en-US" sz="1800" dirty="0" smtClean="0"/>
              <a:t>shortage</a:t>
            </a:r>
          </a:p>
          <a:p>
            <a:pPr>
              <a:spcAft>
                <a:spcPts val="0"/>
              </a:spcAft>
              <a:defRPr/>
            </a:pPr>
            <a:r>
              <a:rPr lang="en-US" sz="1800" dirty="0" smtClean="0"/>
              <a:t>short-staffing </a:t>
            </a:r>
            <a:r>
              <a:rPr lang="en-US" sz="1800" dirty="0"/>
              <a:t>in </a:t>
            </a:r>
            <a:r>
              <a:rPr lang="en-US" sz="1800" dirty="0" smtClean="0"/>
              <a:t>hospitals</a:t>
            </a:r>
          </a:p>
          <a:p>
            <a:pPr>
              <a:spcAft>
                <a:spcPts val="0"/>
              </a:spcAft>
              <a:defRPr/>
            </a:pPr>
            <a:r>
              <a:rPr lang="en-US" sz="1800" dirty="0" smtClean="0"/>
              <a:t>diminished </a:t>
            </a:r>
            <a:r>
              <a:rPr lang="en-US" sz="1800" dirty="0"/>
              <a:t>opportunities for healthcare professional training and </a:t>
            </a:r>
            <a:r>
              <a:rPr lang="en-US" sz="1800" dirty="0" smtClean="0"/>
              <a:t>development</a:t>
            </a:r>
          </a:p>
          <a:p>
            <a:pPr>
              <a:spcAft>
                <a:spcPts val="0"/>
              </a:spcAft>
              <a:defRPr/>
            </a:pPr>
            <a:r>
              <a:rPr lang="en-US" sz="1800" dirty="0" smtClean="0"/>
              <a:t>shrinking </a:t>
            </a:r>
            <a:r>
              <a:rPr lang="en-US" sz="1800" dirty="0"/>
              <a:t>investment in areas of patient safety </a:t>
            </a:r>
            <a:r>
              <a:rPr lang="en-US" sz="1800" dirty="0" smtClean="0"/>
              <a:t>enhancement</a:t>
            </a:r>
            <a:endParaRPr lang="en-US" sz="2400" dirty="0" smtClean="0"/>
          </a:p>
          <a:p>
            <a:pPr marL="0" indent="0">
              <a:spcAft>
                <a:spcPts val="0"/>
              </a:spcAft>
              <a:buNone/>
              <a:defRPr/>
            </a:pPr>
            <a:endParaRPr lang="en-US" sz="1800" dirty="0" smtClean="0"/>
          </a:p>
          <a:p>
            <a:pPr marL="0" indent="0">
              <a:spcAft>
                <a:spcPts val="0"/>
              </a:spcAft>
              <a:buNone/>
              <a:defRPr/>
            </a:pPr>
            <a:r>
              <a:rPr lang="en-US" sz="1800" dirty="0" smtClean="0"/>
              <a:t>Position </a:t>
            </a:r>
            <a:r>
              <a:rPr lang="en-US" sz="1800" dirty="0"/>
              <a:t>includes European Commission review into the potential for greater joint level cooperation between governments in terms of reducing the detrimental health impacts of austerity measure</a:t>
            </a:r>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74</a:t>
            </a:fld>
            <a:endParaRPr lang="de-DE" altLang="en-US" dirty="0"/>
          </a:p>
        </p:txBody>
      </p:sp>
      <p:sp>
        <p:nvSpPr>
          <p:cNvPr id="5" name="TextBox 4"/>
          <p:cNvSpPr txBox="1"/>
          <p:nvPr/>
        </p:nvSpPr>
        <p:spPr>
          <a:xfrm>
            <a:off x="179512" y="338327"/>
            <a:ext cx="8640960"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Public spending austerity</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59598752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 3 - Policy</a:t>
            </a:r>
          </a:p>
        </p:txBody>
      </p:sp>
      <p:sp>
        <p:nvSpPr>
          <p:cNvPr id="3" name="Content Placeholder 2"/>
          <p:cNvSpPr>
            <a:spLocks noGrp="1"/>
          </p:cNvSpPr>
          <p:nvPr>
            <p:ph idx="1"/>
          </p:nvPr>
        </p:nvSpPr>
        <p:spPr>
          <a:xfrm>
            <a:off x="179512" y="1124744"/>
            <a:ext cx="8307263" cy="4419600"/>
          </a:xfrm>
        </p:spPr>
        <p:txBody>
          <a:bodyPr/>
          <a:lstStyle/>
          <a:p>
            <a:pPr marL="0" indent="0">
              <a:spcAft>
                <a:spcPts val="0"/>
              </a:spcAft>
              <a:buNone/>
              <a:defRPr/>
            </a:pPr>
            <a:r>
              <a:rPr lang="en-US" sz="2800" dirty="0" smtClean="0"/>
              <a:t>EAHP’s statement outlines the current trends in medicines pricing and access</a:t>
            </a:r>
          </a:p>
          <a:p>
            <a:pPr>
              <a:spcAft>
                <a:spcPts val="0"/>
              </a:spcAft>
              <a:defRPr/>
            </a:pPr>
            <a:r>
              <a:rPr lang="en-GB" sz="2400" dirty="0" smtClean="0"/>
              <a:t>Austerity and emergency measures related to medicines pricing</a:t>
            </a:r>
          </a:p>
          <a:p>
            <a:pPr>
              <a:spcAft>
                <a:spcPts val="0"/>
              </a:spcAft>
              <a:defRPr/>
            </a:pPr>
            <a:r>
              <a:rPr lang="en-GB" sz="2400" dirty="0" smtClean="0"/>
              <a:t>Operation of external reference pricing</a:t>
            </a:r>
          </a:p>
          <a:p>
            <a:pPr>
              <a:spcAft>
                <a:spcPts val="0"/>
              </a:spcAft>
              <a:defRPr/>
            </a:pPr>
            <a:r>
              <a:rPr lang="en-GB" sz="2400" dirty="0" smtClean="0"/>
              <a:t>Health Technology Assessment (HTA), value based pricing and other innovations</a:t>
            </a:r>
          </a:p>
          <a:p>
            <a:pPr>
              <a:spcAft>
                <a:spcPts val="0"/>
              </a:spcAft>
              <a:defRPr/>
            </a:pPr>
            <a:r>
              <a:rPr lang="en-GB" sz="2400" dirty="0" smtClean="0"/>
              <a:t>Transparency of orphan drug pricing models</a:t>
            </a:r>
          </a:p>
          <a:p>
            <a:pPr>
              <a:spcAft>
                <a:spcPts val="0"/>
              </a:spcAft>
              <a:defRPr/>
            </a:pPr>
            <a:r>
              <a:rPr lang="en-GB" sz="2400" dirty="0" smtClean="0"/>
              <a:t>Generic tendering</a:t>
            </a:r>
            <a:endParaRPr lang="en-GB" sz="2400" dirty="0"/>
          </a:p>
          <a:p>
            <a:pPr>
              <a:spcAft>
                <a:spcPts val="0"/>
              </a:spcAft>
              <a:defRPr/>
            </a:pPr>
            <a:endParaRPr lang="en-US" sz="2800" dirty="0"/>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75</a:t>
            </a:fld>
            <a:endParaRPr lang="de-DE" altLang="en-US" dirty="0"/>
          </a:p>
        </p:txBody>
      </p:sp>
      <p:sp>
        <p:nvSpPr>
          <p:cNvPr id="5" name="TextBox 4"/>
          <p:cNvSpPr txBox="1"/>
          <p:nvPr/>
        </p:nvSpPr>
        <p:spPr>
          <a:xfrm>
            <a:off x="179512" y="338327"/>
            <a:ext cx="8640960"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Access to medicines</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21990045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 3 - Policy</a:t>
            </a:r>
          </a:p>
        </p:txBody>
      </p:sp>
      <p:sp>
        <p:nvSpPr>
          <p:cNvPr id="3" name="Content Placeholder 2"/>
          <p:cNvSpPr>
            <a:spLocks noGrp="1"/>
          </p:cNvSpPr>
          <p:nvPr>
            <p:ph idx="1"/>
          </p:nvPr>
        </p:nvSpPr>
        <p:spPr>
          <a:xfrm>
            <a:off x="809625" y="1124744"/>
            <a:ext cx="7677150" cy="4419600"/>
          </a:xfrm>
        </p:spPr>
        <p:txBody>
          <a:bodyPr/>
          <a:lstStyle/>
          <a:p>
            <a:pPr marL="0" indent="0">
              <a:spcAft>
                <a:spcPts val="0"/>
              </a:spcAft>
              <a:buNone/>
              <a:defRPr/>
            </a:pPr>
            <a:r>
              <a:rPr lang="en-US" sz="2800" dirty="0" smtClean="0"/>
              <a:t>Patient safety</a:t>
            </a:r>
          </a:p>
          <a:p>
            <a:pPr>
              <a:spcAft>
                <a:spcPts val="0"/>
              </a:spcAft>
              <a:defRPr/>
            </a:pPr>
            <a:r>
              <a:rPr lang="en-US" sz="2400" dirty="0" smtClean="0"/>
              <a:t>Adoption of statement in 2011 outlining how hospital pharmacists safeguard patient safety</a:t>
            </a:r>
          </a:p>
          <a:p>
            <a:pPr marL="0" indent="0">
              <a:spcAft>
                <a:spcPts val="0"/>
              </a:spcAft>
              <a:buNone/>
              <a:defRPr/>
            </a:pPr>
            <a:r>
              <a:rPr lang="en-US" sz="2800" dirty="0" smtClean="0"/>
              <a:t>Aging society</a:t>
            </a:r>
          </a:p>
          <a:p>
            <a:pPr>
              <a:spcAft>
                <a:spcPts val="0"/>
              </a:spcAft>
              <a:defRPr/>
            </a:pPr>
            <a:r>
              <a:rPr lang="en-US" sz="2400" dirty="0" smtClean="0"/>
              <a:t>Adoption of position in 2016 addressing the value of medicines reconciliation; need to train healthcare professionals; review of the clinical trial rules for older patients; aging workforce as well as inter-sector communication and multidisciplinary approaches</a:t>
            </a:r>
            <a:endParaRPr lang="en-GB" sz="2800" dirty="0"/>
          </a:p>
          <a:p>
            <a:pPr>
              <a:spcAft>
                <a:spcPts val="0"/>
              </a:spcAft>
              <a:defRPr/>
            </a:pPr>
            <a:endParaRPr lang="en-US" sz="2800" dirty="0"/>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76</a:t>
            </a:fld>
            <a:endParaRPr lang="de-DE" altLang="en-US" dirty="0"/>
          </a:p>
        </p:txBody>
      </p:sp>
      <p:sp>
        <p:nvSpPr>
          <p:cNvPr id="5" name="TextBox 4"/>
          <p:cNvSpPr txBox="1"/>
          <p:nvPr/>
        </p:nvSpPr>
        <p:spPr>
          <a:xfrm>
            <a:off x="179512" y="338327"/>
            <a:ext cx="8640960" cy="523220"/>
          </a:xfrm>
          <a:prstGeom prst="rect">
            <a:avLst/>
          </a:prstGeom>
          <a:noFill/>
        </p:spPr>
        <p:txBody>
          <a:bodyPr wrap="square" rtlCol="0">
            <a:spAutoFit/>
          </a:bodyPr>
          <a:lstStyle/>
          <a:p>
            <a:r>
              <a:rPr lang="en-GB" dirty="0" smtClean="0">
                <a:solidFill>
                  <a:srgbClr val="69BE28"/>
                </a:solidFill>
                <a:latin typeface="Arial" charset="0"/>
                <a:ea typeface="Arial" charset="0"/>
                <a:cs typeface="Arial" charset="0"/>
              </a:rPr>
              <a:t>Patient safety + Aging society</a:t>
            </a:r>
            <a:endParaRPr lang="en-GB" dirty="0">
              <a:solidFill>
                <a:srgbClr val="69BE28"/>
              </a:solidFill>
              <a:latin typeface="Arial" charset="0"/>
              <a:ea typeface="Arial" charset="0"/>
              <a:cs typeface="Arial" charset="0"/>
            </a:endParaRPr>
          </a:p>
        </p:txBody>
      </p:sp>
    </p:spTree>
    <p:extLst>
      <p:ext uri="{BB962C8B-B14F-4D97-AF65-F5344CB8AC3E}">
        <p14:creationId xmlns:p14="http://schemas.microsoft.com/office/powerpoint/2010/main" val="1420813426"/>
      </p:ext>
    </p:extLst>
  </p:cSld>
  <p:clrMapOvr>
    <a:masterClrMapping/>
  </p:clrMapOvr>
  <p:timing>
    <p:tnLst>
      <p:par>
        <p:cTn id="1" dur="indefinite" restart="never" nodeType="tmRoot"/>
      </p:par>
    </p:tnLst>
  </p:timing>
</p:sld>
</file>

<file path=ppt/theme/theme1.xml><?xml version="1.0" encoding="utf-8"?>
<a:theme xmlns:a="http://schemas.openxmlformats.org/drawingml/2006/main" name="110523_Powerpoint_Template">
  <a:themeElements>
    <a:clrScheme name="Powerpointvorl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owerpointvorlag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de-DE" sz="2800" b="0" i="0" u="none" strike="noStrike" cap="none" normalizeH="0" baseline="0">
            <a:ln>
              <a:noFill/>
            </a:ln>
            <a:solidFill>
              <a:schemeClr val="tx1"/>
            </a:solidFill>
            <a:effectLst/>
            <a:latin typeface="Garamond"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de-DE" sz="2800" b="0" i="0" u="none" strike="noStrike" cap="none" normalizeH="0" baseline="0">
            <a:ln>
              <a:noFill/>
            </a:ln>
            <a:solidFill>
              <a:schemeClr val="tx1"/>
            </a:solidFill>
            <a:effectLst/>
            <a:latin typeface="Garamond" charset="0"/>
          </a:defRPr>
        </a:defPPr>
      </a:lstStyle>
    </a:lnDef>
  </a:objectDefaults>
  <a:extraClrSchemeLst>
    <a:extraClrScheme>
      <a:clrScheme name="Powerpointvorl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owerpointvorla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owerpointvorla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owerpointvorla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owerpointvorla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owerpointvorla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owerpointvorla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owerpointvorla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owerpointvorla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owerpointvorla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owerpointvorla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owerpointvorla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120223_eahp_powerpoint_slogan_new[1]</Template>
  <TotalTime>11849</TotalTime>
  <Words>4062</Words>
  <Application>Microsoft Macintosh PowerPoint</Application>
  <PresentationFormat>On-screen Show (4:3)</PresentationFormat>
  <Paragraphs>880</Paragraphs>
  <Slides>76</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76</vt:i4>
      </vt:variant>
    </vt:vector>
  </HeadingPairs>
  <TitlesOfParts>
    <vt:vector size="87" baseType="lpstr">
      <vt:lpstr>Calibri</vt:lpstr>
      <vt:lpstr>Cambria</vt:lpstr>
      <vt:lpstr>DIN_euro</vt:lpstr>
      <vt:lpstr>DIN-Regular</vt:lpstr>
      <vt:lpstr>Garamond</vt:lpstr>
      <vt:lpstr>MS PGothic</vt:lpstr>
      <vt:lpstr>ＭＳ Ｐゴシック</vt:lpstr>
      <vt:lpstr>ＭＳ 明朝</vt:lpstr>
      <vt:lpstr>Times New Roman</vt:lpstr>
      <vt:lpstr>Arial</vt:lpstr>
      <vt:lpstr>110523_Powerpoint_Template</vt:lpstr>
      <vt:lpstr>PowerPoint Presentation</vt:lpstr>
      <vt:lpstr>Agenda Introduction Day for new EAHP Board Members</vt:lpstr>
      <vt:lpstr>Part 1 – the European Union</vt:lpstr>
      <vt:lpstr>Part 1 – European Institutions</vt:lpstr>
      <vt:lpstr>Part 1 – European Institutions</vt:lpstr>
      <vt:lpstr>Part 1 – European Institutions</vt:lpstr>
      <vt:lpstr>Part 1 – European Institutions</vt:lpstr>
      <vt:lpstr>Part 1 – European Institutions</vt:lpstr>
      <vt:lpstr>Part 1 – European Institutions</vt:lpstr>
      <vt:lpstr>Part 1 – European Institutions</vt:lpstr>
      <vt:lpstr>Part 1 – European Institutions</vt:lpstr>
      <vt:lpstr>Part 1 – European Institutions</vt:lpstr>
      <vt:lpstr>Key Committees of the European Parliament</vt:lpstr>
      <vt:lpstr>Part 1 – European Institutions</vt:lpstr>
      <vt:lpstr>PowerPoint Presentation</vt:lpstr>
      <vt:lpstr>Part 1 – European Institutions</vt:lpstr>
      <vt:lpstr>Part 1 – European Institutions</vt:lpstr>
      <vt:lpstr>Part 1 – European Institutions</vt:lpstr>
      <vt:lpstr>Part 1 – European Institutions</vt:lpstr>
      <vt:lpstr>Part 1 – European Institutions</vt:lpstr>
      <vt:lpstr>Part 1 – European Institutions</vt:lpstr>
      <vt:lpstr>Part 1 – European Institutions</vt:lpstr>
      <vt:lpstr>Part 1 – European Institutions</vt:lpstr>
      <vt:lpstr>Part 1 – European Institutions</vt:lpstr>
      <vt:lpstr>Part 1 – European Institutions</vt:lpstr>
      <vt:lpstr>Part 1 – European Institutions</vt:lpstr>
      <vt:lpstr>Part 1 – European Institutions</vt:lpstr>
      <vt:lpstr>Part 1 – European Institutions</vt:lpstr>
      <vt:lpstr>Part 1 – European Institutions</vt:lpstr>
      <vt:lpstr>Part 1 – European Institutions</vt:lpstr>
      <vt:lpstr>Part 1 – European Institutions</vt:lpstr>
      <vt:lpstr>Part 1 – European Institutions</vt:lpstr>
      <vt:lpstr>Part 1 – European Institutions</vt:lpstr>
      <vt:lpstr>Part 1 – European Institutions</vt:lpstr>
      <vt:lpstr>Part 1 – European Institutions</vt:lpstr>
      <vt:lpstr>PowerPoint Presentation</vt:lpstr>
      <vt:lpstr>PowerPoint Presentation</vt:lpstr>
      <vt:lpstr>Part 1 – European Institutions</vt:lpstr>
      <vt:lpstr>Legal basis of the European Union: Article 168</vt:lpstr>
      <vt:lpstr>Part 1 – European Institutions</vt:lpstr>
      <vt:lpstr>PowerPoint Presentation</vt:lpstr>
      <vt:lpstr>Part 2 – EAHP’s Stakeholder</vt:lpstr>
      <vt:lpstr>EAHP’s Stakeholder</vt:lpstr>
      <vt:lpstr>EAHP’s Stakeholder</vt:lpstr>
      <vt:lpstr>EAHP’s Stakeholder</vt:lpstr>
      <vt:lpstr>EAHP’s Stakeholder</vt:lpstr>
      <vt:lpstr>EAHP’s Stakeholder</vt:lpstr>
      <vt:lpstr>EAHP’s Stakeholder</vt:lpstr>
      <vt:lpstr>EAHP’s Stakeholder</vt:lpstr>
      <vt:lpstr>EAHP’s Stakeholder</vt:lpstr>
      <vt:lpstr>EAHP’s Stakeholder</vt:lpstr>
      <vt:lpstr>EAHP’s Stakeholder</vt:lpstr>
      <vt:lpstr>EAHP’s Stakeholder</vt:lpstr>
      <vt:lpstr>EAHP’s Stakeholder</vt:lpstr>
      <vt:lpstr>EAHP’s Stakeholder</vt:lpstr>
      <vt:lpstr>EAHP’s Stakeholder</vt:lpstr>
      <vt:lpstr>EAHP’s Stakeholder</vt:lpstr>
      <vt:lpstr>EAHP’s Stakeholder</vt:lpstr>
      <vt:lpstr>EAHP’s Stakeholder</vt:lpstr>
      <vt:lpstr>Part 3 – Policy</vt:lpstr>
      <vt:lpstr>Part 3 - Policy</vt:lpstr>
      <vt:lpstr>Part 3 - Policy</vt:lpstr>
      <vt:lpstr>Part 3 - Policy</vt:lpstr>
      <vt:lpstr>Part 3 - Policy</vt:lpstr>
      <vt:lpstr>Part 3 - Policy</vt:lpstr>
      <vt:lpstr>Part 3 - Policy</vt:lpstr>
      <vt:lpstr>Part 3 - Policy</vt:lpstr>
      <vt:lpstr>Part 3 - Policy</vt:lpstr>
      <vt:lpstr>Part 3 - Policy</vt:lpstr>
      <vt:lpstr>Part 3 - Policy</vt:lpstr>
      <vt:lpstr>Part 3 - Policy</vt:lpstr>
      <vt:lpstr>Part 3 - Policy</vt:lpstr>
      <vt:lpstr>Part 3 - Policy</vt:lpstr>
      <vt:lpstr>Part 3 - Policy</vt:lpstr>
      <vt:lpstr>Part 3 - Policy</vt:lpstr>
      <vt:lpstr>Part 3 - Policy</vt:lpstr>
    </vt:vector>
  </TitlesOfParts>
  <Company/>
  <LinksUpToDate>false</LinksUpToDate>
  <SharedDoc>false</SharedDoc>
  <HyperlinksChanged>false</HyperlinksChanged>
  <AppVersion>15.0031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Stephanie Kohl</cp:lastModifiedBy>
  <cp:revision>362</cp:revision>
  <cp:lastPrinted>2016-10-14T07:47:53Z</cp:lastPrinted>
  <dcterms:created xsi:type="dcterms:W3CDTF">2016-09-14T10:28:02Z</dcterms:created>
  <dcterms:modified xsi:type="dcterms:W3CDTF">2017-09-18T13:30:28Z</dcterms:modified>
</cp:coreProperties>
</file>