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</p:sldMasterIdLst>
  <p:notesMasterIdLst>
    <p:notesMasterId r:id="rId21"/>
  </p:notesMasterIdLst>
  <p:sldIdLst>
    <p:sldId id="256" r:id="rId2"/>
    <p:sldId id="260" r:id="rId3"/>
    <p:sldId id="293" r:id="rId4"/>
    <p:sldId id="261" r:id="rId5"/>
    <p:sldId id="257" r:id="rId6"/>
    <p:sldId id="285" r:id="rId7"/>
    <p:sldId id="298" r:id="rId8"/>
    <p:sldId id="291" r:id="rId9"/>
    <p:sldId id="306" r:id="rId10"/>
    <p:sldId id="300" r:id="rId11"/>
    <p:sldId id="284" r:id="rId12"/>
    <p:sldId id="304" r:id="rId13"/>
    <p:sldId id="307" r:id="rId14"/>
    <p:sldId id="302" r:id="rId15"/>
    <p:sldId id="267" r:id="rId16"/>
    <p:sldId id="294" r:id="rId17"/>
    <p:sldId id="295" r:id="rId18"/>
    <p:sldId id="296" r:id="rId19"/>
    <p:sldId id="30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5788"/>
    <a:srgbClr val="63CECA"/>
    <a:srgbClr val="6357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86"/>
    <p:restoredTop sz="83911"/>
  </p:normalViewPr>
  <p:slideViewPr>
    <p:cSldViewPr snapToGrid="0" snapToObjects="1">
      <p:cViewPr>
        <p:scale>
          <a:sx n="80" d="100"/>
          <a:sy n="80" d="100"/>
        </p:scale>
        <p:origin x="2360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66FFE6-7F25-A946-B5A6-4A3881C58F8E}" type="doc">
      <dgm:prSet loTypeId="urn:microsoft.com/office/officeart/2009/3/layout/RandomtoResult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0779A50-281D-FD4C-89F4-77916AE1CB29}">
      <dgm:prSet phldrT="[Text]"/>
      <dgm:spPr/>
      <dgm:t>
        <a:bodyPr/>
        <a:lstStyle/>
        <a:p>
          <a:r>
            <a:rPr lang="en-GB" noProof="0" dirty="0" smtClean="0">
              <a:latin typeface="+mj-lt"/>
            </a:rPr>
            <a:t>Low FMD awareness / lack of implementation progress throughout Europe </a:t>
          </a:r>
          <a:endParaRPr lang="en-GB" noProof="0" dirty="0">
            <a:latin typeface="+mj-lt"/>
          </a:endParaRPr>
        </a:p>
      </dgm:t>
    </dgm:pt>
    <dgm:pt modelId="{5FF319C2-DE52-3146-9BFE-48BEFA03A91C}" type="parTrans" cxnId="{AF779AF3-FC74-FE47-A695-C1DA01886C35}">
      <dgm:prSet/>
      <dgm:spPr/>
      <dgm:t>
        <a:bodyPr/>
        <a:lstStyle/>
        <a:p>
          <a:endParaRPr lang="en-GB"/>
        </a:p>
      </dgm:t>
    </dgm:pt>
    <dgm:pt modelId="{9B321889-1B77-0448-B049-265833108B8A}" type="sibTrans" cxnId="{AF779AF3-FC74-FE47-A695-C1DA01886C35}">
      <dgm:prSet/>
      <dgm:spPr/>
      <dgm:t>
        <a:bodyPr/>
        <a:lstStyle/>
        <a:p>
          <a:endParaRPr lang="en-GB"/>
        </a:p>
      </dgm:t>
    </dgm:pt>
    <dgm:pt modelId="{74D6E73C-7E64-B849-938C-BAE67DE1110E}">
      <dgm:prSet phldrT="[Text]"/>
      <dgm:spPr>
        <a:solidFill>
          <a:srgbClr val="165788"/>
        </a:solidFill>
      </dgm:spPr>
      <dgm:t>
        <a:bodyPr/>
        <a:lstStyle/>
        <a:p>
          <a:r>
            <a:rPr lang="en-GB" dirty="0" smtClean="0"/>
            <a:t>Hospital platform </a:t>
          </a:r>
          <a:endParaRPr lang="en-GB" dirty="0"/>
        </a:p>
      </dgm:t>
    </dgm:pt>
    <dgm:pt modelId="{BDA30DBD-B765-DB4B-BEB7-AB95DCE73A27}" type="parTrans" cxnId="{07D0660E-30DF-6D45-BAAF-2F12E0DEE686}">
      <dgm:prSet/>
      <dgm:spPr/>
      <dgm:t>
        <a:bodyPr/>
        <a:lstStyle/>
        <a:p>
          <a:endParaRPr lang="en-GB"/>
        </a:p>
      </dgm:t>
    </dgm:pt>
    <dgm:pt modelId="{316D5024-3E1B-2844-883C-FD4CC94A43BD}" type="sibTrans" cxnId="{07D0660E-30DF-6D45-BAAF-2F12E0DEE686}">
      <dgm:prSet/>
      <dgm:spPr/>
      <dgm:t>
        <a:bodyPr/>
        <a:lstStyle/>
        <a:p>
          <a:endParaRPr lang="en-GB"/>
        </a:p>
      </dgm:t>
    </dgm:pt>
    <dgm:pt modelId="{6B6C1178-08C3-D549-990D-68F8876817BA}">
      <dgm:prSet phldrT="[Text]"/>
      <dgm:spPr/>
      <dgm:t>
        <a:bodyPr/>
        <a:lstStyle/>
        <a:p>
          <a:r>
            <a:rPr lang="en-GB" noProof="0" dirty="0" smtClean="0">
              <a:latin typeface="+mj-lt"/>
            </a:rPr>
            <a:t>Increase </a:t>
          </a:r>
          <a:r>
            <a:rPr lang="en-GB" noProof="0" dirty="0" smtClean="0">
              <a:latin typeface="+mj-lt"/>
            </a:rPr>
            <a:t>awareness </a:t>
          </a:r>
          <a:r>
            <a:rPr lang="en-GB" noProof="0" dirty="0" smtClean="0">
              <a:latin typeface="+mj-lt"/>
            </a:rPr>
            <a:t>to help make the hospital sector ready for implementation by Feb 2019</a:t>
          </a:r>
          <a:endParaRPr lang="en-GB" noProof="0" dirty="0">
            <a:latin typeface="+mj-lt"/>
          </a:endParaRPr>
        </a:p>
      </dgm:t>
    </dgm:pt>
    <dgm:pt modelId="{0F2B7539-6BE2-B24D-9514-0812521C6BC8}" type="parTrans" cxnId="{70AC6D3E-E86E-B54A-9F88-24505BFF289F}">
      <dgm:prSet/>
      <dgm:spPr/>
      <dgm:t>
        <a:bodyPr/>
        <a:lstStyle/>
        <a:p>
          <a:endParaRPr lang="en-GB"/>
        </a:p>
      </dgm:t>
    </dgm:pt>
    <dgm:pt modelId="{555B246B-8F67-0141-B080-8371D0C4838A}" type="sibTrans" cxnId="{70AC6D3E-E86E-B54A-9F88-24505BFF289F}">
      <dgm:prSet/>
      <dgm:spPr/>
      <dgm:t>
        <a:bodyPr/>
        <a:lstStyle/>
        <a:p>
          <a:endParaRPr lang="en-GB"/>
        </a:p>
      </dgm:t>
    </dgm:pt>
    <dgm:pt modelId="{DCCD9B72-6A99-E14E-88AD-430CD372249E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Individual approaches</a:t>
          </a:r>
          <a:endParaRPr lang="en-GB" dirty="0">
            <a:solidFill>
              <a:schemeClr val="bg1"/>
            </a:solidFill>
          </a:endParaRPr>
        </a:p>
      </dgm:t>
    </dgm:pt>
    <dgm:pt modelId="{4A15339A-F874-184C-AE7A-F57F7EC4C8BD}" type="sibTrans" cxnId="{64DA8404-B65A-314A-B49D-1DC8F618DC77}">
      <dgm:prSet/>
      <dgm:spPr/>
      <dgm:t>
        <a:bodyPr/>
        <a:lstStyle/>
        <a:p>
          <a:endParaRPr lang="en-GB"/>
        </a:p>
      </dgm:t>
    </dgm:pt>
    <dgm:pt modelId="{865BB79D-796D-FF44-93D7-2BB6532D8DEB}" type="parTrans" cxnId="{64DA8404-B65A-314A-B49D-1DC8F618DC77}">
      <dgm:prSet/>
      <dgm:spPr/>
      <dgm:t>
        <a:bodyPr/>
        <a:lstStyle/>
        <a:p>
          <a:endParaRPr lang="en-GB"/>
        </a:p>
      </dgm:t>
    </dgm:pt>
    <dgm:pt modelId="{19D079F2-F4B7-9643-BEEA-60C67D035D00}" type="pres">
      <dgm:prSet presAssocID="{2566FFE6-7F25-A946-B5A6-4A3881C58F8E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1F20604-9933-5A46-BDE1-557A1F778BB0}" type="pres">
      <dgm:prSet presAssocID="{DCCD9B72-6A99-E14E-88AD-430CD372249E}" presName="chaos" presStyleCnt="0"/>
      <dgm:spPr/>
    </dgm:pt>
    <dgm:pt modelId="{1CB89146-5D92-1140-A5F9-E11EF6AFE7A7}" type="pres">
      <dgm:prSet presAssocID="{DCCD9B72-6A99-E14E-88AD-430CD372249E}" presName="parTx1" presStyleLbl="revTx" presStyleIdx="0" presStyleCnt="3"/>
      <dgm:spPr/>
      <dgm:t>
        <a:bodyPr/>
        <a:lstStyle/>
        <a:p>
          <a:endParaRPr lang="en-GB"/>
        </a:p>
      </dgm:t>
    </dgm:pt>
    <dgm:pt modelId="{69CC9E86-9A3D-344F-86BA-FAC10D8883A9}" type="pres">
      <dgm:prSet presAssocID="{DCCD9B72-6A99-E14E-88AD-430CD372249E}" presName="desTx1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3882B7-8F5D-194D-9E25-361162AD8DCC}" type="pres">
      <dgm:prSet presAssocID="{DCCD9B72-6A99-E14E-88AD-430CD372249E}" presName="c1" presStyleLbl="node1" presStyleIdx="0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B673BA2F-4156-234E-9DC9-86E963641DA6}" type="pres">
      <dgm:prSet presAssocID="{DCCD9B72-6A99-E14E-88AD-430CD372249E}" presName="c2" presStyleLbl="node1" presStyleIdx="1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96C5D474-8930-0E43-9FF0-55EE4B65C623}" type="pres">
      <dgm:prSet presAssocID="{DCCD9B72-6A99-E14E-88AD-430CD372249E}" presName="c3" presStyleLbl="node1" presStyleIdx="2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C3FAFE0C-9F23-374C-B89B-B24B18B22F74}" type="pres">
      <dgm:prSet presAssocID="{DCCD9B72-6A99-E14E-88AD-430CD372249E}" presName="c4" presStyleLbl="node1" presStyleIdx="3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CDD13F6C-32A9-CC48-BCFE-875EDA0794BE}" type="pres">
      <dgm:prSet presAssocID="{DCCD9B72-6A99-E14E-88AD-430CD372249E}" presName="c5" presStyleLbl="node1" presStyleIdx="4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DFB5A32C-2B63-644C-9225-6FC9000A4EFE}" type="pres">
      <dgm:prSet presAssocID="{DCCD9B72-6A99-E14E-88AD-430CD372249E}" presName="c6" presStyleLbl="node1" presStyleIdx="5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EAC36630-171A-FD4D-97AA-381F1D3F49B2}" type="pres">
      <dgm:prSet presAssocID="{DCCD9B72-6A99-E14E-88AD-430CD372249E}" presName="c7" presStyleLbl="node1" presStyleIdx="6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A14F849E-9939-2B43-BDF7-E83961AC9216}" type="pres">
      <dgm:prSet presAssocID="{DCCD9B72-6A99-E14E-88AD-430CD372249E}" presName="c8" presStyleLbl="node1" presStyleIdx="7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12A93D06-2307-754F-9A20-D215515793B9}" type="pres">
      <dgm:prSet presAssocID="{DCCD9B72-6A99-E14E-88AD-430CD372249E}" presName="c9" presStyleLbl="node1" presStyleIdx="8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C08948DC-131B-8B49-8C12-10389FA4EA83}" type="pres">
      <dgm:prSet presAssocID="{DCCD9B72-6A99-E14E-88AD-430CD372249E}" presName="c10" presStyleLbl="node1" presStyleIdx="9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8B82E97E-D971-5646-AD5E-8D4FE9C4E89D}" type="pres">
      <dgm:prSet presAssocID="{DCCD9B72-6A99-E14E-88AD-430CD372249E}" presName="c11" presStyleLbl="node1" presStyleIdx="10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35BEE750-C1E4-754D-961B-6444DD7788F4}" type="pres">
      <dgm:prSet presAssocID="{DCCD9B72-6A99-E14E-88AD-430CD372249E}" presName="c12" presStyleLbl="node1" presStyleIdx="11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743D64CD-88FC-6C4E-9038-11AACA2149CF}" type="pres">
      <dgm:prSet presAssocID="{DCCD9B72-6A99-E14E-88AD-430CD372249E}" presName="c13" presStyleLbl="node1" presStyleIdx="12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5D184EF0-AA53-F146-99CD-72AF29CA1650}" type="pres">
      <dgm:prSet presAssocID="{DCCD9B72-6A99-E14E-88AD-430CD372249E}" presName="c14" presStyleLbl="node1" presStyleIdx="13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23A399F8-7A33-3E4A-A7F0-8F616D36CE99}" type="pres">
      <dgm:prSet presAssocID="{DCCD9B72-6A99-E14E-88AD-430CD372249E}" presName="c15" presStyleLbl="node1" presStyleIdx="14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C66E783B-EC23-B947-8857-706706D56D9F}" type="pres">
      <dgm:prSet presAssocID="{DCCD9B72-6A99-E14E-88AD-430CD372249E}" presName="c16" presStyleLbl="node1" presStyleIdx="15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81F3100F-4B94-D445-8E10-CB60F8B5F5ED}" type="pres">
      <dgm:prSet presAssocID="{DCCD9B72-6A99-E14E-88AD-430CD372249E}" presName="c17" presStyleLbl="node1" presStyleIdx="16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CC67B048-D4D4-9A40-AB39-0F49D2A66CD2}" type="pres">
      <dgm:prSet presAssocID="{DCCD9B72-6A99-E14E-88AD-430CD372249E}" presName="c18" presStyleLbl="node1" presStyleIdx="17" presStyleCnt="19"/>
      <dgm:spPr>
        <a:solidFill>
          <a:srgbClr val="165788"/>
        </a:solidFill>
      </dgm:spPr>
      <dgm:t>
        <a:bodyPr/>
        <a:lstStyle/>
        <a:p>
          <a:endParaRPr lang="en-GB"/>
        </a:p>
      </dgm:t>
    </dgm:pt>
    <dgm:pt modelId="{CDE2AB63-5429-9540-8084-6C7677C820FC}" type="pres">
      <dgm:prSet presAssocID="{4A15339A-F874-184C-AE7A-F57F7EC4C8BD}" presName="chevronComposite1" presStyleCnt="0"/>
      <dgm:spPr/>
    </dgm:pt>
    <dgm:pt modelId="{6648A708-5064-FE4B-9DB0-5D5051B7658B}" type="pres">
      <dgm:prSet presAssocID="{4A15339A-F874-184C-AE7A-F57F7EC4C8BD}" presName="chevron1" presStyleLbl="sibTrans2D1" presStyleIdx="0" presStyleCnt="2"/>
      <dgm:spPr>
        <a:solidFill>
          <a:srgbClr val="63CECA"/>
        </a:solidFill>
      </dgm:spPr>
      <dgm:t>
        <a:bodyPr/>
        <a:lstStyle/>
        <a:p>
          <a:endParaRPr lang="en-GB"/>
        </a:p>
      </dgm:t>
    </dgm:pt>
    <dgm:pt modelId="{6B8EB3D8-C2A5-7641-B2BF-30F759807170}" type="pres">
      <dgm:prSet presAssocID="{4A15339A-F874-184C-AE7A-F57F7EC4C8BD}" presName="spChevron1" presStyleCnt="0"/>
      <dgm:spPr/>
    </dgm:pt>
    <dgm:pt modelId="{56A413AE-6012-8A48-9B48-241C1749BEA3}" type="pres">
      <dgm:prSet presAssocID="{4A15339A-F874-184C-AE7A-F57F7EC4C8BD}" presName="overlap" presStyleCnt="0"/>
      <dgm:spPr/>
    </dgm:pt>
    <dgm:pt modelId="{2862EA46-FAFA-C340-8D5D-AF081880E1FA}" type="pres">
      <dgm:prSet presAssocID="{4A15339A-F874-184C-AE7A-F57F7EC4C8BD}" presName="chevronComposite2" presStyleCnt="0"/>
      <dgm:spPr/>
    </dgm:pt>
    <dgm:pt modelId="{70B72EEA-3837-2D46-A69C-3D1E63156469}" type="pres">
      <dgm:prSet presAssocID="{4A15339A-F874-184C-AE7A-F57F7EC4C8BD}" presName="chevron2" presStyleLbl="sibTrans2D1" presStyleIdx="1" presStyleCnt="2"/>
      <dgm:spPr>
        <a:solidFill>
          <a:srgbClr val="63CECA"/>
        </a:solidFill>
      </dgm:spPr>
      <dgm:t>
        <a:bodyPr/>
        <a:lstStyle/>
        <a:p>
          <a:endParaRPr lang="en-GB"/>
        </a:p>
      </dgm:t>
    </dgm:pt>
    <dgm:pt modelId="{6A5BD0E0-F0F4-604C-8FBB-322028F3B023}" type="pres">
      <dgm:prSet presAssocID="{4A15339A-F874-184C-AE7A-F57F7EC4C8BD}" presName="spChevron2" presStyleCnt="0"/>
      <dgm:spPr/>
    </dgm:pt>
    <dgm:pt modelId="{E8A60466-2F48-BB46-A70B-5E44AB242D3E}" type="pres">
      <dgm:prSet presAssocID="{74D6E73C-7E64-B849-938C-BAE67DE1110E}" presName="last" presStyleCnt="0"/>
      <dgm:spPr/>
    </dgm:pt>
    <dgm:pt modelId="{6B96DAB5-E97E-5048-91B3-D7A0D01B33C7}" type="pres">
      <dgm:prSet presAssocID="{74D6E73C-7E64-B849-938C-BAE67DE1110E}" presName="circleTx" presStyleLbl="node1" presStyleIdx="18" presStyleCnt="19"/>
      <dgm:spPr/>
      <dgm:t>
        <a:bodyPr/>
        <a:lstStyle/>
        <a:p>
          <a:endParaRPr lang="en-GB"/>
        </a:p>
      </dgm:t>
    </dgm:pt>
    <dgm:pt modelId="{EA2D78FB-49E2-A741-A316-A8CE25D5421B}" type="pres">
      <dgm:prSet presAssocID="{74D6E73C-7E64-B849-938C-BAE67DE1110E}" presName="desTxN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5EBE24-E5BC-F643-B9D1-768EFA16C456}" type="pres">
      <dgm:prSet presAssocID="{74D6E73C-7E64-B849-938C-BAE67DE1110E}" presName="spN" presStyleCnt="0"/>
      <dgm:spPr/>
    </dgm:pt>
  </dgm:ptLst>
  <dgm:cxnLst>
    <dgm:cxn modelId="{70AC6D3E-E86E-B54A-9F88-24505BFF289F}" srcId="{74D6E73C-7E64-B849-938C-BAE67DE1110E}" destId="{6B6C1178-08C3-D549-990D-68F8876817BA}" srcOrd="0" destOrd="0" parTransId="{0F2B7539-6BE2-B24D-9514-0812521C6BC8}" sibTransId="{555B246B-8F67-0141-B080-8371D0C4838A}"/>
    <dgm:cxn modelId="{F15C12E8-B8E6-504B-A6C4-C3A84D2A620B}" type="presOf" srcId="{2566FFE6-7F25-A946-B5A6-4A3881C58F8E}" destId="{19D079F2-F4B7-9643-BEEA-60C67D035D00}" srcOrd="0" destOrd="0" presId="urn:microsoft.com/office/officeart/2009/3/layout/RandomtoResultProcess"/>
    <dgm:cxn modelId="{FC6371DF-23EA-1944-B699-4265464E7708}" type="presOf" srcId="{C0779A50-281D-FD4C-89F4-77916AE1CB29}" destId="{69CC9E86-9A3D-344F-86BA-FAC10D8883A9}" srcOrd="0" destOrd="0" presId="urn:microsoft.com/office/officeart/2009/3/layout/RandomtoResultProcess"/>
    <dgm:cxn modelId="{AF779AF3-FC74-FE47-A695-C1DA01886C35}" srcId="{DCCD9B72-6A99-E14E-88AD-430CD372249E}" destId="{C0779A50-281D-FD4C-89F4-77916AE1CB29}" srcOrd="0" destOrd="0" parTransId="{5FF319C2-DE52-3146-9BFE-48BEFA03A91C}" sibTransId="{9B321889-1B77-0448-B049-265833108B8A}"/>
    <dgm:cxn modelId="{BCA61A32-3921-EC47-B6DD-57C1A15EFE2A}" type="presOf" srcId="{6B6C1178-08C3-D549-990D-68F8876817BA}" destId="{EA2D78FB-49E2-A741-A316-A8CE25D5421B}" srcOrd="0" destOrd="0" presId="urn:microsoft.com/office/officeart/2009/3/layout/RandomtoResultProcess"/>
    <dgm:cxn modelId="{64DA8404-B65A-314A-B49D-1DC8F618DC77}" srcId="{2566FFE6-7F25-A946-B5A6-4A3881C58F8E}" destId="{DCCD9B72-6A99-E14E-88AD-430CD372249E}" srcOrd="0" destOrd="0" parTransId="{865BB79D-796D-FF44-93D7-2BB6532D8DEB}" sibTransId="{4A15339A-F874-184C-AE7A-F57F7EC4C8BD}"/>
    <dgm:cxn modelId="{07D0660E-30DF-6D45-BAAF-2F12E0DEE686}" srcId="{2566FFE6-7F25-A946-B5A6-4A3881C58F8E}" destId="{74D6E73C-7E64-B849-938C-BAE67DE1110E}" srcOrd="1" destOrd="0" parTransId="{BDA30DBD-B765-DB4B-BEB7-AB95DCE73A27}" sibTransId="{316D5024-3E1B-2844-883C-FD4CC94A43BD}"/>
    <dgm:cxn modelId="{DC573920-7B54-5D44-B75E-45E146F56612}" type="presOf" srcId="{DCCD9B72-6A99-E14E-88AD-430CD372249E}" destId="{1CB89146-5D92-1140-A5F9-E11EF6AFE7A7}" srcOrd="0" destOrd="0" presId="urn:microsoft.com/office/officeart/2009/3/layout/RandomtoResultProcess"/>
    <dgm:cxn modelId="{6646AD10-21DA-CC4A-BB40-B8CB4EF455D8}" type="presOf" srcId="{74D6E73C-7E64-B849-938C-BAE67DE1110E}" destId="{6B96DAB5-E97E-5048-91B3-D7A0D01B33C7}" srcOrd="0" destOrd="0" presId="urn:microsoft.com/office/officeart/2009/3/layout/RandomtoResultProcess"/>
    <dgm:cxn modelId="{075585DB-9337-1543-B787-6F74D3270218}" type="presParOf" srcId="{19D079F2-F4B7-9643-BEEA-60C67D035D00}" destId="{E1F20604-9933-5A46-BDE1-557A1F778BB0}" srcOrd="0" destOrd="0" presId="urn:microsoft.com/office/officeart/2009/3/layout/RandomtoResultProcess"/>
    <dgm:cxn modelId="{61D45989-86F6-FC4A-BD02-1DE7E7788EAC}" type="presParOf" srcId="{E1F20604-9933-5A46-BDE1-557A1F778BB0}" destId="{1CB89146-5D92-1140-A5F9-E11EF6AFE7A7}" srcOrd="0" destOrd="0" presId="urn:microsoft.com/office/officeart/2009/3/layout/RandomtoResultProcess"/>
    <dgm:cxn modelId="{336302B9-CBDD-3F49-A19A-F7011BC8E015}" type="presParOf" srcId="{E1F20604-9933-5A46-BDE1-557A1F778BB0}" destId="{69CC9E86-9A3D-344F-86BA-FAC10D8883A9}" srcOrd="1" destOrd="0" presId="urn:microsoft.com/office/officeart/2009/3/layout/RandomtoResultProcess"/>
    <dgm:cxn modelId="{D3BB315D-A524-EE4B-85D9-4BC4153772A7}" type="presParOf" srcId="{E1F20604-9933-5A46-BDE1-557A1F778BB0}" destId="{E63882B7-8F5D-194D-9E25-361162AD8DCC}" srcOrd="2" destOrd="0" presId="urn:microsoft.com/office/officeart/2009/3/layout/RandomtoResultProcess"/>
    <dgm:cxn modelId="{71C1A8C4-4D96-A345-B0B9-0CB2894DE8A8}" type="presParOf" srcId="{E1F20604-9933-5A46-BDE1-557A1F778BB0}" destId="{B673BA2F-4156-234E-9DC9-86E963641DA6}" srcOrd="3" destOrd="0" presId="urn:microsoft.com/office/officeart/2009/3/layout/RandomtoResultProcess"/>
    <dgm:cxn modelId="{9A5FE681-843C-F24D-B8EF-545F862D8B73}" type="presParOf" srcId="{E1F20604-9933-5A46-BDE1-557A1F778BB0}" destId="{96C5D474-8930-0E43-9FF0-55EE4B65C623}" srcOrd="4" destOrd="0" presId="urn:microsoft.com/office/officeart/2009/3/layout/RandomtoResultProcess"/>
    <dgm:cxn modelId="{047CB103-8725-8E40-A7AC-4E0956AAE775}" type="presParOf" srcId="{E1F20604-9933-5A46-BDE1-557A1F778BB0}" destId="{C3FAFE0C-9F23-374C-B89B-B24B18B22F74}" srcOrd="5" destOrd="0" presId="urn:microsoft.com/office/officeart/2009/3/layout/RandomtoResultProcess"/>
    <dgm:cxn modelId="{0D0D1C13-0CB0-1E44-A517-0C3B2C8A14A5}" type="presParOf" srcId="{E1F20604-9933-5A46-BDE1-557A1F778BB0}" destId="{CDD13F6C-32A9-CC48-BCFE-875EDA0794BE}" srcOrd="6" destOrd="0" presId="urn:microsoft.com/office/officeart/2009/3/layout/RandomtoResultProcess"/>
    <dgm:cxn modelId="{18806591-74E6-8E48-BF27-3AEF6CC049FB}" type="presParOf" srcId="{E1F20604-9933-5A46-BDE1-557A1F778BB0}" destId="{DFB5A32C-2B63-644C-9225-6FC9000A4EFE}" srcOrd="7" destOrd="0" presId="urn:microsoft.com/office/officeart/2009/3/layout/RandomtoResultProcess"/>
    <dgm:cxn modelId="{4D6D72B4-C8BA-8D40-A008-A1B935AF2591}" type="presParOf" srcId="{E1F20604-9933-5A46-BDE1-557A1F778BB0}" destId="{EAC36630-171A-FD4D-97AA-381F1D3F49B2}" srcOrd="8" destOrd="0" presId="urn:microsoft.com/office/officeart/2009/3/layout/RandomtoResultProcess"/>
    <dgm:cxn modelId="{142CE333-6D8D-0148-ADE5-7D198B2F4502}" type="presParOf" srcId="{E1F20604-9933-5A46-BDE1-557A1F778BB0}" destId="{A14F849E-9939-2B43-BDF7-E83961AC9216}" srcOrd="9" destOrd="0" presId="urn:microsoft.com/office/officeart/2009/3/layout/RandomtoResultProcess"/>
    <dgm:cxn modelId="{FBD97D63-FD62-534E-A494-339C0013D8A4}" type="presParOf" srcId="{E1F20604-9933-5A46-BDE1-557A1F778BB0}" destId="{12A93D06-2307-754F-9A20-D215515793B9}" srcOrd="10" destOrd="0" presId="urn:microsoft.com/office/officeart/2009/3/layout/RandomtoResultProcess"/>
    <dgm:cxn modelId="{633EC314-E3C2-2243-A936-8C835813FD8E}" type="presParOf" srcId="{E1F20604-9933-5A46-BDE1-557A1F778BB0}" destId="{C08948DC-131B-8B49-8C12-10389FA4EA83}" srcOrd="11" destOrd="0" presId="urn:microsoft.com/office/officeart/2009/3/layout/RandomtoResultProcess"/>
    <dgm:cxn modelId="{68E90D9C-8BE7-3B47-B0CC-44A0A3789447}" type="presParOf" srcId="{E1F20604-9933-5A46-BDE1-557A1F778BB0}" destId="{8B82E97E-D971-5646-AD5E-8D4FE9C4E89D}" srcOrd="12" destOrd="0" presId="urn:microsoft.com/office/officeart/2009/3/layout/RandomtoResultProcess"/>
    <dgm:cxn modelId="{1DA91C73-EFF8-7C4D-B5AA-E49B00D02A26}" type="presParOf" srcId="{E1F20604-9933-5A46-BDE1-557A1F778BB0}" destId="{35BEE750-C1E4-754D-961B-6444DD7788F4}" srcOrd="13" destOrd="0" presId="urn:microsoft.com/office/officeart/2009/3/layout/RandomtoResultProcess"/>
    <dgm:cxn modelId="{9F322742-A876-6F47-B506-88B1A889C839}" type="presParOf" srcId="{E1F20604-9933-5A46-BDE1-557A1F778BB0}" destId="{743D64CD-88FC-6C4E-9038-11AACA2149CF}" srcOrd="14" destOrd="0" presId="urn:microsoft.com/office/officeart/2009/3/layout/RandomtoResultProcess"/>
    <dgm:cxn modelId="{823E9997-3945-C447-A36F-68430A799C52}" type="presParOf" srcId="{E1F20604-9933-5A46-BDE1-557A1F778BB0}" destId="{5D184EF0-AA53-F146-99CD-72AF29CA1650}" srcOrd="15" destOrd="0" presId="urn:microsoft.com/office/officeart/2009/3/layout/RandomtoResultProcess"/>
    <dgm:cxn modelId="{3FA5D1CA-6D7B-DE40-A20B-D9B32EB3D940}" type="presParOf" srcId="{E1F20604-9933-5A46-BDE1-557A1F778BB0}" destId="{23A399F8-7A33-3E4A-A7F0-8F616D36CE99}" srcOrd="16" destOrd="0" presId="urn:microsoft.com/office/officeart/2009/3/layout/RandomtoResultProcess"/>
    <dgm:cxn modelId="{5D0BA53B-C185-7643-98AA-F2BB6D4A38C3}" type="presParOf" srcId="{E1F20604-9933-5A46-BDE1-557A1F778BB0}" destId="{C66E783B-EC23-B947-8857-706706D56D9F}" srcOrd="17" destOrd="0" presId="urn:microsoft.com/office/officeart/2009/3/layout/RandomtoResultProcess"/>
    <dgm:cxn modelId="{C164F97A-894E-8D44-81F3-ED8D700B80BC}" type="presParOf" srcId="{E1F20604-9933-5A46-BDE1-557A1F778BB0}" destId="{81F3100F-4B94-D445-8E10-CB60F8B5F5ED}" srcOrd="18" destOrd="0" presId="urn:microsoft.com/office/officeart/2009/3/layout/RandomtoResultProcess"/>
    <dgm:cxn modelId="{AD96EE26-C20D-3845-85BD-345233731CFA}" type="presParOf" srcId="{E1F20604-9933-5A46-BDE1-557A1F778BB0}" destId="{CC67B048-D4D4-9A40-AB39-0F49D2A66CD2}" srcOrd="19" destOrd="0" presId="urn:microsoft.com/office/officeart/2009/3/layout/RandomtoResultProcess"/>
    <dgm:cxn modelId="{13070625-BC2F-3B4D-BE7C-28B54624F895}" type="presParOf" srcId="{19D079F2-F4B7-9643-BEEA-60C67D035D00}" destId="{CDE2AB63-5429-9540-8084-6C7677C820FC}" srcOrd="1" destOrd="0" presId="urn:microsoft.com/office/officeart/2009/3/layout/RandomtoResultProcess"/>
    <dgm:cxn modelId="{25C4CEA5-9FB2-4E4E-995A-BB8E513E9D46}" type="presParOf" srcId="{CDE2AB63-5429-9540-8084-6C7677C820FC}" destId="{6648A708-5064-FE4B-9DB0-5D5051B7658B}" srcOrd="0" destOrd="0" presId="urn:microsoft.com/office/officeart/2009/3/layout/RandomtoResultProcess"/>
    <dgm:cxn modelId="{0BB3BF74-C198-5C41-830B-BEF9EBA0DCF4}" type="presParOf" srcId="{CDE2AB63-5429-9540-8084-6C7677C820FC}" destId="{6B8EB3D8-C2A5-7641-B2BF-30F759807170}" srcOrd="1" destOrd="0" presId="urn:microsoft.com/office/officeart/2009/3/layout/RandomtoResultProcess"/>
    <dgm:cxn modelId="{ADB89A21-0BAE-D846-8788-4F5D0BFAEC5F}" type="presParOf" srcId="{19D079F2-F4B7-9643-BEEA-60C67D035D00}" destId="{56A413AE-6012-8A48-9B48-241C1749BEA3}" srcOrd="2" destOrd="0" presId="urn:microsoft.com/office/officeart/2009/3/layout/RandomtoResultProcess"/>
    <dgm:cxn modelId="{73DA2EAC-F7A0-FF42-9DF1-1C574F390381}" type="presParOf" srcId="{19D079F2-F4B7-9643-BEEA-60C67D035D00}" destId="{2862EA46-FAFA-C340-8D5D-AF081880E1FA}" srcOrd="3" destOrd="0" presId="urn:microsoft.com/office/officeart/2009/3/layout/RandomtoResultProcess"/>
    <dgm:cxn modelId="{9CC5D41F-059B-E34A-9A8E-DEAF9C9C1B12}" type="presParOf" srcId="{2862EA46-FAFA-C340-8D5D-AF081880E1FA}" destId="{70B72EEA-3837-2D46-A69C-3D1E63156469}" srcOrd="0" destOrd="0" presId="urn:microsoft.com/office/officeart/2009/3/layout/RandomtoResultProcess"/>
    <dgm:cxn modelId="{E4C3FC1D-12AB-6048-9E02-1933696D06E4}" type="presParOf" srcId="{2862EA46-FAFA-C340-8D5D-AF081880E1FA}" destId="{6A5BD0E0-F0F4-604C-8FBB-322028F3B023}" srcOrd="1" destOrd="0" presId="urn:microsoft.com/office/officeart/2009/3/layout/RandomtoResultProcess"/>
    <dgm:cxn modelId="{EE27570D-8BFC-A040-AE3C-FE4DA6D1D53C}" type="presParOf" srcId="{19D079F2-F4B7-9643-BEEA-60C67D035D00}" destId="{E8A60466-2F48-BB46-A70B-5E44AB242D3E}" srcOrd="4" destOrd="0" presId="urn:microsoft.com/office/officeart/2009/3/layout/RandomtoResultProcess"/>
    <dgm:cxn modelId="{215FED98-7E50-7548-976B-FD32C37A2B59}" type="presParOf" srcId="{E8A60466-2F48-BB46-A70B-5E44AB242D3E}" destId="{6B96DAB5-E97E-5048-91B3-D7A0D01B33C7}" srcOrd="0" destOrd="0" presId="urn:microsoft.com/office/officeart/2009/3/layout/RandomtoResultProcess"/>
    <dgm:cxn modelId="{0DB7F20E-36E4-2044-9C66-3CEB1D84A66E}" type="presParOf" srcId="{E8A60466-2F48-BB46-A70B-5E44AB242D3E}" destId="{EA2D78FB-49E2-A741-A316-A8CE25D5421B}" srcOrd="1" destOrd="0" presId="urn:microsoft.com/office/officeart/2009/3/layout/RandomtoResultProcess"/>
    <dgm:cxn modelId="{9070891B-051D-2743-B480-02EF7D77906C}" type="presParOf" srcId="{E8A60466-2F48-BB46-A70B-5E44AB242D3E}" destId="{695EBE24-E5BC-F643-B9D1-768EFA16C456}" srcOrd="2" destOrd="0" presId="urn:microsoft.com/office/officeart/2009/3/layout/RandomtoResult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D9D65F-ED0D-184D-A711-334474DA51DF}" type="doc">
      <dgm:prSet loTypeId="urn:microsoft.com/office/officeart/2008/layout/HexagonCluster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324F08D-767C-504D-8508-0E675A9C142F}">
      <dgm:prSet phldrT="[Text]"/>
      <dgm:spPr>
        <a:solidFill>
          <a:srgbClr val="165788"/>
        </a:solidFill>
        <a:ln>
          <a:solidFill>
            <a:srgbClr val="165788"/>
          </a:solidFill>
        </a:ln>
      </dgm:spPr>
      <dgm:t>
        <a:bodyPr/>
        <a:lstStyle/>
        <a:p>
          <a:r>
            <a:rPr lang="en-GB" dirty="0" smtClean="0"/>
            <a:t>Good scanning procedures</a:t>
          </a:r>
          <a:endParaRPr lang="en-GB" dirty="0"/>
        </a:p>
      </dgm:t>
    </dgm:pt>
    <dgm:pt modelId="{0FEF19E7-3059-7F4C-A14E-6F46288188B7}" type="parTrans" cxnId="{FAC5728A-5C25-2441-B18B-E24840B57C03}">
      <dgm:prSet/>
      <dgm:spPr/>
      <dgm:t>
        <a:bodyPr/>
        <a:lstStyle/>
        <a:p>
          <a:endParaRPr lang="en-GB"/>
        </a:p>
      </dgm:t>
    </dgm:pt>
    <dgm:pt modelId="{9BB8EFC5-3EFE-8547-B7D4-AB87BB87661B}" type="sibTrans" cxnId="{FAC5728A-5C25-2441-B18B-E24840B57C03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solidFill>
            <a:srgbClr val="165788"/>
          </a:solidFill>
        </a:ln>
      </dgm:spPr>
      <dgm:t>
        <a:bodyPr/>
        <a:lstStyle/>
        <a:p>
          <a:endParaRPr lang="en-GB"/>
        </a:p>
      </dgm:t>
    </dgm:pt>
    <dgm:pt modelId="{9CF48112-54F5-5842-9B4A-AC6E6438C1F8}">
      <dgm:prSet phldrT="[Text]"/>
      <dgm:spPr>
        <a:solidFill>
          <a:srgbClr val="165788"/>
        </a:solidFill>
        <a:ln>
          <a:solidFill>
            <a:srgbClr val="165788"/>
          </a:solidFill>
        </a:ln>
      </dgm:spPr>
      <dgm:t>
        <a:bodyPr/>
        <a:lstStyle/>
        <a:p>
          <a:r>
            <a:rPr lang="en-GB" dirty="0" smtClean="0"/>
            <a:t>Suggestions</a:t>
          </a:r>
          <a:endParaRPr lang="en-GB" dirty="0"/>
        </a:p>
      </dgm:t>
    </dgm:pt>
    <dgm:pt modelId="{B62A6B39-B4F5-1A40-B5DE-1D9F1266CE61}" type="parTrans" cxnId="{192CE520-2BD0-1243-BAB0-B2F944FCE839}">
      <dgm:prSet/>
      <dgm:spPr/>
      <dgm:t>
        <a:bodyPr/>
        <a:lstStyle/>
        <a:p>
          <a:endParaRPr lang="en-GB"/>
        </a:p>
      </dgm:t>
    </dgm:pt>
    <dgm:pt modelId="{66E2F508-5C09-1C4B-8513-A83D89F39DCD}" type="sibTrans" cxnId="{192CE520-2BD0-1243-BAB0-B2F944FCE839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solidFill>
            <a:srgbClr val="165788"/>
          </a:solidFill>
        </a:ln>
      </dgm:spPr>
      <dgm:t>
        <a:bodyPr/>
        <a:lstStyle/>
        <a:p>
          <a:endParaRPr lang="en-GB"/>
        </a:p>
      </dgm:t>
    </dgm:pt>
    <dgm:pt modelId="{F87A47E0-5165-514C-B2E5-6041F38A96BA}">
      <dgm:prSet phldrT="[Text]"/>
      <dgm:spPr>
        <a:solidFill>
          <a:srgbClr val="165788"/>
        </a:solidFill>
        <a:ln>
          <a:solidFill>
            <a:srgbClr val="165788"/>
          </a:solidFill>
        </a:ln>
      </dgm:spPr>
      <dgm:t>
        <a:bodyPr/>
        <a:lstStyle/>
        <a:p>
          <a:r>
            <a:rPr lang="en-GB" dirty="0" smtClean="0"/>
            <a:t>Concerns</a:t>
          </a:r>
          <a:endParaRPr lang="en-GB" dirty="0"/>
        </a:p>
      </dgm:t>
    </dgm:pt>
    <dgm:pt modelId="{D9C23593-4B6A-5B41-94D4-EDDC888D782F}" type="parTrans" cxnId="{ACC63CCC-6D39-9446-9EDA-DEAA6FEEF5A3}">
      <dgm:prSet/>
      <dgm:spPr/>
      <dgm:t>
        <a:bodyPr/>
        <a:lstStyle/>
        <a:p>
          <a:endParaRPr lang="en-GB"/>
        </a:p>
      </dgm:t>
    </dgm:pt>
    <dgm:pt modelId="{07DA8820-CE21-9541-A579-216C654D9B92}" type="sibTrans" cxnId="{ACC63CCC-6D39-9446-9EDA-DEAA6FEEF5A3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solidFill>
            <a:srgbClr val="165788"/>
          </a:solidFill>
        </a:ln>
      </dgm:spPr>
      <dgm:t>
        <a:bodyPr/>
        <a:lstStyle/>
        <a:p>
          <a:endParaRPr lang="en-GB"/>
        </a:p>
      </dgm:t>
    </dgm:pt>
    <dgm:pt modelId="{042016CE-E13B-7349-A5E5-175C7D679A4E}" type="pres">
      <dgm:prSet presAssocID="{F0D9D65F-ED0D-184D-A711-334474DA51DF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324D5085-83E0-C244-8930-BD3EF137698B}" type="pres">
      <dgm:prSet presAssocID="{3324F08D-767C-504D-8508-0E675A9C142F}" presName="text1" presStyleCnt="0"/>
      <dgm:spPr/>
    </dgm:pt>
    <dgm:pt modelId="{12891FCA-CC0C-0F44-A3FC-22312E06C0B1}" type="pres">
      <dgm:prSet presAssocID="{3324F08D-767C-504D-8508-0E675A9C142F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4D3B1E-DB27-944E-8027-FFE7AD6C92B3}" type="pres">
      <dgm:prSet presAssocID="{3324F08D-767C-504D-8508-0E675A9C142F}" presName="textaccent1" presStyleCnt="0"/>
      <dgm:spPr/>
    </dgm:pt>
    <dgm:pt modelId="{89F0C18F-ACB9-0D48-8CB8-CBF1C09E9158}" type="pres">
      <dgm:prSet presAssocID="{3324F08D-767C-504D-8508-0E675A9C142F}" presName="accentRepeatNode" presStyleLbl="solidAlignAcc1" presStyleIdx="0" presStyleCnt="6"/>
      <dgm:spPr>
        <a:ln>
          <a:solidFill>
            <a:srgbClr val="165788"/>
          </a:solidFill>
        </a:ln>
      </dgm:spPr>
      <dgm:t>
        <a:bodyPr/>
        <a:lstStyle/>
        <a:p>
          <a:endParaRPr lang="en-GB"/>
        </a:p>
      </dgm:t>
    </dgm:pt>
    <dgm:pt modelId="{82E3064C-156B-DB41-AFBF-D1778BBBC177}" type="pres">
      <dgm:prSet presAssocID="{9BB8EFC5-3EFE-8547-B7D4-AB87BB87661B}" presName="image1" presStyleCnt="0"/>
      <dgm:spPr/>
    </dgm:pt>
    <dgm:pt modelId="{6093C38F-0CBD-1546-9C28-4D565B58D576}" type="pres">
      <dgm:prSet presAssocID="{9BB8EFC5-3EFE-8547-B7D4-AB87BB87661B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BC136EA6-E207-AF45-8F62-E0829693B5E3}" type="pres">
      <dgm:prSet presAssocID="{9BB8EFC5-3EFE-8547-B7D4-AB87BB87661B}" presName="imageaccent1" presStyleCnt="0"/>
      <dgm:spPr/>
    </dgm:pt>
    <dgm:pt modelId="{E5C322AC-5703-1849-B6B4-8F90DEE0805D}" type="pres">
      <dgm:prSet presAssocID="{9BB8EFC5-3EFE-8547-B7D4-AB87BB87661B}" presName="accentRepeatNode" presStyleLbl="solidAlignAcc1" presStyleIdx="1" presStyleCnt="6"/>
      <dgm:spPr>
        <a:ln>
          <a:solidFill>
            <a:srgbClr val="165788"/>
          </a:solidFill>
        </a:ln>
      </dgm:spPr>
      <dgm:t>
        <a:bodyPr/>
        <a:lstStyle/>
        <a:p>
          <a:endParaRPr lang="en-GB"/>
        </a:p>
      </dgm:t>
    </dgm:pt>
    <dgm:pt modelId="{DA328AB4-5AD1-2C4C-9AAA-09DF4F807C3C}" type="pres">
      <dgm:prSet presAssocID="{9CF48112-54F5-5842-9B4A-AC6E6438C1F8}" presName="text2" presStyleCnt="0"/>
      <dgm:spPr/>
    </dgm:pt>
    <dgm:pt modelId="{9456573C-07B1-BF49-8AEC-06CD6476B0C5}" type="pres">
      <dgm:prSet presAssocID="{9CF48112-54F5-5842-9B4A-AC6E6438C1F8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291FCA-48E9-6240-B103-3496891E01E8}" type="pres">
      <dgm:prSet presAssocID="{9CF48112-54F5-5842-9B4A-AC6E6438C1F8}" presName="textaccent2" presStyleCnt="0"/>
      <dgm:spPr/>
    </dgm:pt>
    <dgm:pt modelId="{6B07AFBC-4FF9-1A49-A56D-5643D80A2A1A}" type="pres">
      <dgm:prSet presAssocID="{9CF48112-54F5-5842-9B4A-AC6E6438C1F8}" presName="accentRepeatNode" presStyleLbl="solidAlignAcc1" presStyleIdx="2" presStyleCnt="6"/>
      <dgm:spPr>
        <a:ln>
          <a:solidFill>
            <a:srgbClr val="165788"/>
          </a:solidFill>
        </a:ln>
      </dgm:spPr>
      <dgm:t>
        <a:bodyPr/>
        <a:lstStyle/>
        <a:p>
          <a:endParaRPr lang="en-GB"/>
        </a:p>
      </dgm:t>
    </dgm:pt>
    <dgm:pt modelId="{C367B708-A83E-434E-819B-108BE6D40915}" type="pres">
      <dgm:prSet presAssocID="{66E2F508-5C09-1C4B-8513-A83D89F39DCD}" presName="image2" presStyleCnt="0"/>
      <dgm:spPr/>
    </dgm:pt>
    <dgm:pt modelId="{EEE6C0BB-2ADD-DD47-81F7-3BF4EFAE158B}" type="pres">
      <dgm:prSet presAssocID="{66E2F508-5C09-1C4B-8513-A83D89F39DCD}" presName="imageRepeatNode" presStyleLbl="alignAcc1" presStyleIdx="1" presStyleCnt="3"/>
      <dgm:spPr/>
      <dgm:t>
        <a:bodyPr/>
        <a:lstStyle/>
        <a:p>
          <a:endParaRPr lang="en-US"/>
        </a:p>
      </dgm:t>
    </dgm:pt>
    <dgm:pt modelId="{3E5DE294-4FE8-E646-B1F3-948CE4331EE5}" type="pres">
      <dgm:prSet presAssocID="{66E2F508-5C09-1C4B-8513-A83D89F39DCD}" presName="imageaccent2" presStyleCnt="0"/>
      <dgm:spPr/>
    </dgm:pt>
    <dgm:pt modelId="{B0F59CBC-DDA6-9445-98AB-09EC45CBF7D0}" type="pres">
      <dgm:prSet presAssocID="{66E2F508-5C09-1C4B-8513-A83D89F39DCD}" presName="accentRepeatNode" presStyleLbl="solidAlignAcc1" presStyleIdx="3" presStyleCnt="6"/>
      <dgm:spPr>
        <a:ln>
          <a:solidFill>
            <a:srgbClr val="165788"/>
          </a:solidFill>
        </a:ln>
      </dgm:spPr>
      <dgm:t>
        <a:bodyPr/>
        <a:lstStyle/>
        <a:p>
          <a:endParaRPr lang="en-GB"/>
        </a:p>
      </dgm:t>
    </dgm:pt>
    <dgm:pt modelId="{AA3DF218-66B3-7543-9AB7-913825E76439}" type="pres">
      <dgm:prSet presAssocID="{F87A47E0-5165-514C-B2E5-6041F38A96BA}" presName="text3" presStyleCnt="0"/>
      <dgm:spPr/>
    </dgm:pt>
    <dgm:pt modelId="{125E29A8-6CBA-C342-BE4F-CBC1E406E479}" type="pres">
      <dgm:prSet presAssocID="{F87A47E0-5165-514C-B2E5-6041F38A96BA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C17280-B00C-F740-94CD-3828AADD6C03}" type="pres">
      <dgm:prSet presAssocID="{F87A47E0-5165-514C-B2E5-6041F38A96BA}" presName="textaccent3" presStyleCnt="0"/>
      <dgm:spPr/>
    </dgm:pt>
    <dgm:pt modelId="{E5C4E14F-A79B-034F-822C-02B6585300F7}" type="pres">
      <dgm:prSet presAssocID="{F87A47E0-5165-514C-B2E5-6041F38A96BA}" presName="accentRepeatNode" presStyleLbl="solidAlignAcc1" presStyleIdx="4" presStyleCnt="6"/>
      <dgm:spPr>
        <a:ln>
          <a:solidFill>
            <a:srgbClr val="165788"/>
          </a:solidFill>
        </a:ln>
      </dgm:spPr>
      <dgm:t>
        <a:bodyPr/>
        <a:lstStyle/>
        <a:p>
          <a:endParaRPr lang="en-GB"/>
        </a:p>
      </dgm:t>
    </dgm:pt>
    <dgm:pt modelId="{F09A4A3E-78AC-0049-9FBE-BD69BC927D2D}" type="pres">
      <dgm:prSet presAssocID="{07DA8820-CE21-9541-A579-216C654D9B92}" presName="image3" presStyleCnt="0"/>
      <dgm:spPr/>
    </dgm:pt>
    <dgm:pt modelId="{A321DE1D-FB4E-8041-A192-9871FFA672E4}" type="pres">
      <dgm:prSet presAssocID="{07DA8820-CE21-9541-A579-216C654D9B92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ED1D736E-C36C-7543-911A-979418B7F0BE}" type="pres">
      <dgm:prSet presAssocID="{07DA8820-CE21-9541-A579-216C654D9B92}" presName="imageaccent3" presStyleCnt="0"/>
      <dgm:spPr/>
    </dgm:pt>
    <dgm:pt modelId="{F0986DEF-8978-AB49-AF1E-443768DC514C}" type="pres">
      <dgm:prSet presAssocID="{07DA8820-CE21-9541-A579-216C654D9B92}" presName="accentRepeatNode" presStyleLbl="solidAlignAcc1" presStyleIdx="5" presStyleCnt="6"/>
      <dgm:spPr>
        <a:ln>
          <a:solidFill>
            <a:srgbClr val="165788"/>
          </a:solidFill>
        </a:ln>
      </dgm:spPr>
      <dgm:t>
        <a:bodyPr/>
        <a:lstStyle/>
        <a:p>
          <a:endParaRPr lang="en-GB"/>
        </a:p>
      </dgm:t>
    </dgm:pt>
  </dgm:ptLst>
  <dgm:cxnLst>
    <dgm:cxn modelId="{1203F7CB-C627-E84C-9E59-798593C8B4DD}" type="presOf" srcId="{F87A47E0-5165-514C-B2E5-6041F38A96BA}" destId="{125E29A8-6CBA-C342-BE4F-CBC1E406E479}" srcOrd="0" destOrd="0" presId="urn:microsoft.com/office/officeart/2008/layout/HexagonCluster"/>
    <dgm:cxn modelId="{8AD5F43B-6C87-5143-886E-A6421F656444}" type="presOf" srcId="{66E2F508-5C09-1C4B-8513-A83D89F39DCD}" destId="{EEE6C0BB-2ADD-DD47-81F7-3BF4EFAE158B}" srcOrd="0" destOrd="0" presId="urn:microsoft.com/office/officeart/2008/layout/HexagonCluster"/>
    <dgm:cxn modelId="{CB45D7C3-0A20-D344-8D10-B3397CD59ADD}" type="presOf" srcId="{9BB8EFC5-3EFE-8547-B7D4-AB87BB87661B}" destId="{6093C38F-0CBD-1546-9C28-4D565B58D576}" srcOrd="0" destOrd="0" presId="urn:microsoft.com/office/officeart/2008/layout/HexagonCluster"/>
    <dgm:cxn modelId="{56A22F94-5C6B-524F-9E42-78843FB19FC6}" type="presOf" srcId="{9CF48112-54F5-5842-9B4A-AC6E6438C1F8}" destId="{9456573C-07B1-BF49-8AEC-06CD6476B0C5}" srcOrd="0" destOrd="0" presId="urn:microsoft.com/office/officeart/2008/layout/HexagonCluster"/>
    <dgm:cxn modelId="{ACC63CCC-6D39-9446-9EDA-DEAA6FEEF5A3}" srcId="{F0D9D65F-ED0D-184D-A711-334474DA51DF}" destId="{F87A47E0-5165-514C-B2E5-6041F38A96BA}" srcOrd="2" destOrd="0" parTransId="{D9C23593-4B6A-5B41-94D4-EDDC888D782F}" sibTransId="{07DA8820-CE21-9541-A579-216C654D9B92}"/>
    <dgm:cxn modelId="{736527E6-BF5C-3D4B-8627-BF1AF1B969EA}" type="presOf" srcId="{3324F08D-767C-504D-8508-0E675A9C142F}" destId="{12891FCA-CC0C-0F44-A3FC-22312E06C0B1}" srcOrd="0" destOrd="0" presId="urn:microsoft.com/office/officeart/2008/layout/HexagonCluster"/>
    <dgm:cxn modelId="{192CE520-2BD0-1243-BAB0-B2F944FCE839}" srcId="{F0D9D65F-ED0D-184D-A711-334474DA51DF}" destId="{9CF48112-54F5-5842-9B4A-AC6E6438C1F8}" srcOrd="1" destOrd="0" parTransId="{B62A6B39-B4F5-1A40-B5DE-1D9F1266CE61}" sibTransId="{66E2F508-5C09-1C4B-8513-A83D89F39DCD}"/>
    <dgm:cxn modelId="{D03ADE38-736A-4840-8A66-754A9046653D}" type="presOf" srcId="{07DA8820-CE21-9541-A579-216C654D9B92}" destId="{A321DE1D-FB4E-8041-A192-9871FFA672E4}" srcOrd="0" destOrd="0" presId="urn:microsoft.com/office/officeart/2008/layout/HexagonCluster"/>
    <dgm:cxn modelId="{FAC5728A-5C25-2441-B18B-E24840B57C03}" srcId="{F0D9D65F-ED0D-184D-A711-334474DA51DF}" destId="{3324F08D-767C-504D-8508-0E675A9C142F}" srcOrd="0" destOrd="0" parTransId="{0FEF19E7-3059-7F4C-A14E-6F46288188B7}" sibTransId="{9BB8EFC5-3EFE-8547-B7D4-AB87BB87661B}"/>
    <dgm:cxn modelId="{D1F258E5-5630-8F4C-A66D-2F77C4A9DDD3}" type="presOf" srcId="{F0D9D65F-ED0D-184D-A711-334474DA51DF}" destId="{042016CE-E13B-7349-A5E5-175C7D679A4E}" srcOrd="0" destOrd="0" presId="urn:microsoft.com/office/officeart/2008/layout/HexagonCluster"/>
    <dgm:cxn modelId="{17D5E0BC-DD6C-F148-9BDD-4061D8FF6466}" type="presParOf" srcId="{042016CE-E13B-7349-A5E5-175C7D679A4E}" destId="{324D5085-83E0-C244-8930-BD3EF137698B}" srcOrd="0" destOrd="0" presId="urn:microsoft.com/office/officeart/2008/layout/HexagonCluster"/>
    <dgm:cxn modelId="{252CAEAF-A20C-1A4B-8538-03B78D4A3419}" type="presParOf" srcId="{324D5085-83E0-C244-8930-BD3EF137698B}" destId="{12891FCA-CC0C-0F44-A3FC-22312E06C0B1}" srcOrd="0" destOrd="0" presId="urn:microsoft.com/office/officeart/2008/layout/HexagonCluster"/>
    <dgm:cxn modelId="{06C5D543-F5CF-5A49-AE56-482700F4AD30}" type="presParOf" srcId="{042016CE-E13B-7349-A5E5-175C7D679A4E}" destId="{C94D3B1E-DB27-944E-8027-FFE7AD6C92B3}" srcOrd="1" destOrd="0" presId="urn:microsoft.com/office/officeart/2008/layout/HexagonCluster"/>
    <dgm:cxn modelId="{1FF0185F-BD21-F140-9CA8-6DB35991AA90}" type="presParOf" srcId="{C94D3B1E-DB27-944E-8027-FFE7AD6C92B3}" destId="{89F0C18F-ACB9-0D48-8CB8-CBF1C09E9158}" srcOrd="0" destOrd="0" presId="urn:microsoft.com/office/officeart/2008/layout/HexagonCluster"/>
    <dgm:cxn modelId="{8F7BF87E-604E-5C47-8C4E-DBBA0632EAF3}" type="presParOf" srcId="{042016CE-E13B-7349-A5E5-175C7D679A4E}" destId="{82E3064C-156B-DB41-AFBF-D1778BBBC177}" srcOrd="2" destOrd="0" presId="urn:microsoft.com/office/officeart/2008/layout/HexagonCluster"/>
    <dgm:cxn modelId="{862C0EA7-C05A-AD4A-939C-051E4EA0A98C}" type="presParOf" srcId="{82E3064C-156B-DB41-AFBF-D1778BBBC177}" destId="{6093C38F-0CBD-1546-9C28-4D565B58D576}" srcOrd="0" destOrd="0" presId="urn:microsoft.com/office/officeart/2008/layout/HexagonCluster"/>
    <dgm:cxn modelId="{BBB4FE56-D671-DC42-BC9F-1DFDC76BF1C4}" type="presParOf" srcId="{042016CE-E13B-7349-A5E5-175C7D679A4E}" destId="{BC136EA6-E207-AF45-8F62-E0829693B5E3}" srcOrd="3" destOrd="0" presId="urn:microsoft.com/office/officeart/2008/layout/HexagonCluster"/>
    <dgm:cxn modelId="{8D2723B6-33AD-0547-8C1A-658ACEBC0AC6}" type="presParOf" srcId="{BC136EA6-E207-AF45-8F62-E0829693B5E3}" destId="{E5C322AC-5703-1849-B6B4-8F90DEE0805D}" srcOrd="0" destOrd="0" presId="urn:microsoft.com/office/officeart/2008/layout/HexagonCluster"/>
    <dgm:cxn modelId="{67C847F5-1CEF-9048-8E93-EF09856B376A}" type="presParOf" srcId="{042016CE-E13B-7349-A5E5-175C7D679A4E}" destId="{DA328AB4-5AD1-2C4C-9AAA-09DF4F807C3C}" srcOrd="4" destOrd="0" presId="urn:microsoft.com/office/officeart/2008/layout/HexagonCluster"/>
    <dgm:cxn modelId="{24CE6F93-32F3-8942-884D-68BEE222E301}" type="presParOf" srcId="{DA328AB4-5AD1-2C4C-9AAA-09DF4F807C3C}" destId="{9456573C-07B1-BF49-8AEC-06CD6476B0C5}" srcOrd="0" destOrd="0" presId="urn:microsoft.com/office/officeart/2008/layout/HexagonCluster"/>
    <dgm:cxn modelId="{0F5B752D-DB21-8E45-BFD5-4CAA783841F5}" type="presParOf" srcId="{042016CE-E13B-7349-A5E5-175C7D679A4E}" destId="{68291FCA-48E9-6240-B103-3496891E01E8}" srcOrd="5" destOrd="0" presId="urn:microsoft.com/office/officeart/2008/layout/HexagonCluster"/>
    <dgm:cxn modelId="{EFB7071C-C629-734F-B99B-AC9E33449946}" type="presParOf" srcId="{68291FCA-48E9-6240-B103-3496891E01E8}" destId="{6B07AFBC-4FF9-1A49-A56D-5643D80A2A1A}" srcOrd="0" destOrd="0" presId="urn:microsoft.com/office/officeart/2008/layout/HexagonCluster"/>
    <dgm:cxn modelId="{96D01734-6EC9-AE44-83BD-8C5EC835FC57}" type="presParOf" srcId="{042016CE-E13B-7349-A5E5-175C7D679A4E}" destId="{C367B708-A83E-434E-819B-108BE6D40915}" srcOrd="6" destOrd="0" presId="urn:microsoft.com/office/officeart/2008/layout/HexagonCluster"/>
    <dgm:cxn modelId="{06632C1C-318C-3E4E-9015-4F9F4AB815F3}" type="presParOf" srcId="{C367B708-A83E-434E-819B-108BE6D40915}" destId="{EEE6C0BB-2ADD-DD47-81F7-3BF4EFAE158B}" srcOrd="0" destOrd="0" presId="urn:microsoft.com/office/officeart/2008/layout/HexagonCluster"/>
    <dgm:cxn modelId="{6E772BD3-3E68-E24B-89B6-AEB0EBB42F69}" type="presParOf" srcId="{042016CE-E13B-7349-A5E5-175C7D679A4E}" destId="{3E5DE294-4FE8-E646-B1F3-948CE4331EE5}" srcOrd="7" destOrd="0" presId="urn:microsoft.com/office/officeart/2008/layout/HexagonCluster"/>
    <dgm:cxn modelId="{793BEBDB-7EAF-764E-B678-5A4E542D6EF8}" type="presParOf" srcId="{3E5DE294-4FE8-E646-B1F3-948CE4331EE5}" destId="{B0F59CBC-DDA6-9445-98AB-09EC45CBF7D0}" srcOrd="0" destOrd="0" presId="urn:microsoft.com/office/officeart/2008/layout/HexagonCluster"/>
    <dgm:cxn modelId="{6EBE0104-0FF9-A441-B82D-8F512C40897C}" type="presParOf" srcId="{042016CE-E13B-7349-A5E5-175C7D679A4E}" destId="{AA3DF218-66B3-7543-9AB7-913825E76439}" srcOrd="8" destOrd="0" presId="urn:microsoft.com/office/officeart/2008/layout/HexagonCluster"/>
    <dgm:cxn modelId="{94D8ED5D-BA39-9D48-B760-1995BA82FC81}" type="presParOf" srcId="{AA3DF218-66B3-7543-9AB7-913825E76439}" destId="{125E29A8-6CBA-C342-BE4F-CBC1E406E479}" srcOrd="0" destOrd="0" presId="urn:microsoft.com/office/officeart/2008/layout/HexagonCluster"/>
    <dgm:cxn modelId="{972C9976-8B0F-1844-B9C3-DCF7323831B7}" type="presParOf" srcId="{042016CE-E13B-7349-A5E5-175C7D679A4E}" destId="{58C17280-B00C-F740-94CD-3828AADD6C03}" srcOrd="9" destOrd="0" presId="urn:microsoft.com/office/officeart/2008/layout/HexagonCluster"/>
    <dgm:cxn modelId="{BF151891-F443-1B4C-8A3C-9C60CA87BDE1}" type="presParOf" srcId="{58C17280-B00C-F740-94CD-3828AADD6C03}" destId="{E5C4E14F-A79B-034F-822C-02B6585300F7}" srcOrd="0" destOrd="0" presId="urn:microsoft.com/office/officeart/2008/layout/HexagonCluster"/>
    <dgm:cxn modelId="{C090564B-7AC3-464B-A0D2-B3DC6E7E1576}" type="presParOf" srcId="{042016CE-E13B-7349-A5E5-175C7D679A4E}" destId="{F09A4A3E-78AC-0049-9FBE-BD69BC927D2D}" srcOrd="10" destOrd="0" presId="urn:microsoft.com/office/officeart/2008/layout/HexagonCluster"/>
    <dgm:cxn modelId="{66EBEAD6-8F7A-804F-AD33-F1D68BD7691C}" type="presParOf" srcId="{F09A4A3E-78AC-0049-9FBE-BD69BC927D2D}" destId="{A321DE1D-FB4E-8041-A192-9871FFA672E4}" srcOrd="0" destOrd="0" presId="urn:microsoft.com/office/officeart/2008/layout/HexagonCluster"/>
    <dgm:cxn modelId="{7CB5BEA8-0309-214A-85CD-39A32D6C704C}" type="presParOf" srcId="{042016CE-E13B-7349-A5E5-175C7D679A4E}" destId="{ED1D736E-C36C-7543-911A-979418B7F0BE}" srcOrd="11" destOrd="0" presId="urn:microsoft.com/office/officeart/2008/layout/HexagonCluster"/>
    <dgm:cxn modelId="{E118C5AE-F8B9-CE41-9E6A-719ED03614B1}" type="presParOf" srcId="{ED1D736E-C36C-7543-911A-979418B7F0BE}" destId="{F0986DEF-8978-AB49-AF1E-443768DC514C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89146-5D92-1140-A5F9-E11EF6AFE7A7}">
      <dsp:nvSpPr>
        <dsp:cNvPr id="0" name=""/>
        <dsp:cNvSpPr/>
      </dsp:nvSpPr>
      <dsp:spPr>
        <a:xfrm>
          <a:off x="1804076" y="929278"/>
          <a:ext cx="2607669" cy="859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solidFill>
                <a:schemeClr val="bg1"/>
              </a:solidFill>
            </a:rPr>
            <a:t>Individual approaches</a:t>
          </a:r>
          <a:endParaRPr lang="en-GB" sz="2800" kern="1200" dirty="0">
            <a:solidFill>
              <a:schemeClr val="bg1"/>
            </a:solidFill>
          </a:endParaRPr>
        </a:p>
      </dsp:txBody>
      <dsp:txXfrm>
        <a:off x="1804076" y="929278"/>
        <a:ext cx="2607669" cy="859345"/>
      </dsp:txXfrm>
    </dsp:sp>
    <dsp:sp modelId="{69CC9E86-9A3D-344F-86BA-FAC10D8883A9}">
      <dsp:nvSpPr>
        <dsp:cNvPr id="0" name=""/>
        <dsp:cNvSpPr/>
      </dsp:nvSpPr>
      <dsp:spPr>
        <a:xfrm>
          <a:off x="1804076" y="2741342"/>
          <a:ext cx="2607669" cy="1609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>
              <a:latin typeface="+mj-lt"/>
            </a:rPr>
            <a:t>Low FMD awareness / lack of implementation progress throughout Europe </a:t>
          </a:r>
          <a:endParaRPr lang="en-GB" sz="2200" kern="1200" noProof="0" dirty="0">
            <a:latin typeface="+mj-lt"/>
          </a:endParaRPr>
        </a:p>
      </dsp:txBody>
      <dsp:txXfrm>
        <a:off x="1804076" y="2741342"/>
        <a:ext cx="2607669" cy="1609995"/>
      </dsp:txXfrm>
    </dsp:sp>
    <dsp:sp modelId="{E63882B7-8F5D-194D-9E25-361162AD8DCC}">
      <dsp:nvSpPr>
        <dsp:cNvPr id="0" name=""/>
        <dsp:cNvSpPr/>
      </dsp:nvSpPr>
      <dsp:spPr>
        <a:xfrm>
          <a:off x="1801113" y="667919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73BA2F-4156-234E-9DC9-86E963641DA6}">
      <dsp:nvSpPr>
        <dsp:cNvPr id="0" name=""/>
        <dsp:cNvSpPr/>
      </dsp:nvSpPr>
      <dsp:spPr>
        <a:xfrm>
          <a:off x="1946312" y="377519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C5D474-8930-0E43-9FF0-55EE4B65C623}">
      <dsp:nvSpPr>
        <dsp:cNvPr id="0" name=""/>
        <dsp:cNvSpPr/>
      </dsp:nvSpPr>
      <dsp:spPr>
        <a:xfrm>
          <a:off x="2294792" y="435599"/>
          <a:ext cx="325958" cy="32595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FAFE0C-9F23-374C-B89B-B24B18B22F74}">
      <dsp:nvSpPr>
        <dsp:cNvPr id="0" name=""/>
        <dsp:cNvSpPr/>
      </dsp:nvSpPr>
      <dsp:spPr>
        <a:xfrm>
          <a:off x="2585192" y="116159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D13F6C-32A9-CC48-BCFE-875EDA0794BE}">
      <dsp:nvSpPr>
        <dsp:cNvPr id="0" name=""/>
        <dsp:cNvSpPr/>
      </dsp:nvSpPr>
      <dsp:spPr>
        <a:xfrm>
          <a:off x="2962711" y="0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B5A32C-2B63-644C-9225-6FC9000A4EFE}">
      <dsp:nvSpPr>
        <dsp:cNvPr id="0" name=""/>
        <dsp:cNvSpPr/>
      </dsp:nvSpPr>
      <dsp:spPr>
        <a:xfrm>
          <a:off x="3427350" y="203279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C36630-171A-FD4D-97AA-381F1D3F49B2}">
      <dsp:nvSpPr>
        <dsp:cNvPr id="0" name=""/>
        <dsp:cNvSpPr/>
      </dsp:nvSpPr>
      <dsp:spPr>
        <a:xfrm>
          <a:off x="3717750" y="348479"/>
          <a:ext cx="325958" cy="32595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4F849E-9939-2B43-BDF7-E83961AC9216}">
      <dsp:nvSpPr>
        <dsp:cNvPr id="0" name=""/>
        <dsp:cNvSpPr/>
      </dsp:nvSpPr>
      <dsp:spPr>
        <a:xfrm>
          <a:off x="4124309" y="667919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A93D06-2307-754F-9A20-D215515793B9}">
      <dsp:nvSpPr>
        <dsp:cNvPr id="0" name=""/>
        <dsp:cNvSpPr/>
      </dsp:nvSpPr>
      <dsp:spPr>
        <a:xfrm>
          <a:off x="4298549" y="987358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8948DC-131B-8B49-8C12-10389FA4EA83}">
      <dsp:nvSpPr>
        <dsp:cNvPr id="0" name=""/>
        <dsp:cNvSpPr/>
      </dsp:nvSpPr>
      <dsp:spPr>
        <a:xfrm>
          <a:off x="2788471" y="377519"/>
          <a:ext cx="533387" cy="533387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82E97E-D971-5646-AD5E-8D4FE9C4E89D}">
      <dsp:nvSpPr>
        <dsp:cNvPr id="0" name=""/>
        <dsp:cNvSpPr/>
      </dsp:nvSpPr>
      <dsp:spPr>
        <a:xfrm>
          <a:off x="1655913" y="1481037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BEE750-C1E4-754D-961B-6444DD7788F4}">
      <dsp:nvSpPr>
        <dsp:cNvPr id="0" name=""/>
        <dsp:cNvSpPr/>
      </dsp:nvSpPr>
      <dsp:spPr>
        <a:xfrm>
          <a:off x="1830153" y="1742397"/>
          <a:ext cx="325958" cy="32595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3D64CD-88FC-6C4E-9038-11AACA2149CF}">
      <dsp:nvSpPr>
        <dsp:cNvPr id="0" name=""/>
        <dsp:cNvSpPr/>
      </dsp:nvSpPr>
      <dsp:spPr>
        <a:xfrm>
          <a:off x="2265752" y="1974717"/>
          <a:ext cx="474121" cy="474121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184EF0-AA53-F146-99CD-72AF29CA1650}">
      <dsp:nvSpPr>
        <dsp:cNvPr id="0" name=""/>
        <dsp:cNvSpPr/>
      </dsp:nvSpPr>
      <dsp:spPr>
        <a:xfrm>
          <a:off x="2875591" y="2352236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A399F8-7A33-3E4A-A7F0-8F616D36CE99}">
      <dsp:nvSpPr>
        <dsp:cNvPr id="0" name=""/>
        <dsp:cNvSpPr/>
      </dsp:nvSpPr>
      <dsp:spPr>
        <a:xfrm>
          <a:off x="2991751" y="1974717"/>
          <a:ext cx="325958" cy="32595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6E783B-EC23-B947-8857-706706D56D9F}">
      <dsp:nvSpPr>
        <dsp:cNvPr id="0" name=""/>
        <dsp:cNvSpPr/>
      </dsp:nvSpPr>
      <dsp:spPr>
        <a:xfrm>
          <a:off x="3282151" y="2381276"/>
          <a:ext cx="207428" cy="20742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F3100F-4B94-D445-8E10-CB60F8B5F5ED}">
      <dsp:nvSpPr>
        <dsp:cNvPr id="0" name=""/>
        <dsp:cNvSpPr/>
      </dsp:nvSpPr>
      <dsp:spPr>
        <a:xfrm>
          <a:off x="3543510" y="1916637"/>
          <a:ext cx="474121" cy="474121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7B048-D4D4-9A40-AB39-0F49D2A66CD2}">
      <dsp:nvSpPr>
        <dsp:cNvPr id="0" name=""/>
        <dsp:cNvSpPr/>
      </dsp:nvSpPr>
      <dsp:spPr>
        <a:xfrm>
          <a:off x="4182389" y="1800477"/>
          <a:ext cx="325958" cy="325958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48A708-5064-FE4B-9DB0-5D5051B7658B}">
      <dsp:nvSpPr>
        <dsp:cNvPr id="0" name=""/>
        <dsp:cNvSpPr/>
      </dsp:nvSpPr>
      <dsp:spPr>
        <a:xfrm>
          <a:off x="4508348" y="435116"/>
          <a:ext cx="957294" cy="1827579"/>
        </a:xfrm>
        <a:prstGeom prst="chevron">
          <a:avLst>
            <a:gd name="adj" fmla="val 62310"/>
          </a:avLst>
        </a:prstGeom>
        <a:solidFill>
          <a:srgbClr val="63CECA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B72EEA-3837-2D46-A69C-3D1E63156469}">
      <dsp:nvSpPr>
        <dsp:cNvPr id="0" name=""/>
        <dsp:cNvSpPr/>
      </dsp:nvSpPr>
      <dsp:spPr>
        <a:xfrm>
          <a:off x="5291589" y="435116"/>
          <a:ext cx="957294" cy="1827579"/>
        </a:xfrm>
        <a:prstGeom prst="chevron">
          <a:avLst>
            <a:gd name="adj" fmla="val 62310"/>
          </a:avLst>
        </a:prstGeom>
        <a:solidFill>
          <a:srgbClr val="63CECA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96DAB5-E97E-5048-91B3-D7A0D01B33C7}">
      <dsp:nvSpPr>
        <dsp:cNvPr id="0" name=""/>
        <dsp:cNvSpPr/>
      </dsp:nvSpPr>
      <dsp:spPr>
        <a:xfrm>
          <a:off x="6444694" y="305463"/>
          <a:ext cx="2219182" cy="2219182"/>
        </a:xfrm>
        <a:prstGeom prst="ellipse">
          <a:avLst/>
        </a:prstGeom>
        <a:solidFill>
          <a:srgbClr val="165788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Hospital platform </a:t>
          </a:r>
          <a:endParaRPr lang="en-GB" sz="2800" kern="1200" dirty="0"/>
        </a:p>
      </dsp:txBody>
      <dsp:txXfrm>
        <a:off x="6769686" y="630455"/>
        <a:ext cx="1569198" cy="1569198"/>
      </dsp:txXfrm>
    </dsp:sp>
    <dsp:sp modelId="{EA2D78FB-49E2-A741-A316-A8CE25D5421B}">
      <dsp:nvSpPr>
        <dsp:cNvPr id="0" name=""/>
        <dsp:cNvSpPr/>
      </dsp:nvSpPr>
      <dsp:spPr>
        <a:xfrm>
          <a:off x="6248883" y="2741342"/>
          <a:ext cx="2610802" cy="1609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>
              <a:latin typeface="+mj-lt"/>
            </a:rPr>
            <a:t>Increase </a:t>
          </a:r>
          <a:r>
            <a:rPr lang="en-GB" sz="2200" kern="1200" noProof="0" dirty="0" smtClean="0">
              <a:latin typeface="+mj-lt"/>
            </a:rPr>
            <a:t>awareness </a:t>
          </a:r>
          <a:r>
            <a:rPr lang="en-GB" sz="2200" kern="1200" noProof="0" dirty="0" smtClean="0">
              <a:latin typeface="+mj-lt"/>
            </a:rPr>
            <a:t>to help make the hospital sector ready for implementation by Feb 2019</a:t>
          </a:r>
          <a:endParaRPr lang="en-GB" sz="2200" kern="1200" noProof="0" dirty="0">
            <a:latin typeface="+mj-lt"/>
          </a:endParaRPr>
        </a:p>
      </dsp:txBody>
      <dsp:txXfrm>
        <a:off x="6248883" y="2741342"/>
        <a:ext cx="2610802" cy="16099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91FCA-CC0C-0F44-A3FC-22312E06C0B1}">
      <dsp:nvSpPr>
        <dsp:cNvPr id="0" name=""/>
        <dsp:cNvSpPr/>
      </dsp:nvSpPr>
      <dsp:spPr>
        <a:xfrm>
          <a:off x="1952345" y="3341447"/>
          <a:ext cx="2283968" cy="1969178"/>
        </a:xfrm>
        <a:prstGeom prst="hexagon">
          <a:avLst>
            <a:gd name="adj" fmla="val 25000"/>
            <a:gd name="vf" fmla="val 115470"/>
          </a:avLst>
        </a:prstGeom>
        <a:solidFill>
          <a:srgbClr val="165788"/>
        </a:solidFill>
        <a:ln w="12700" cap="flat" cmpd="sng" algn="ctr">
          <a:solidFill>
            <a:srgbClr val="165788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Good scanning procedures</a:t>
          </a:r>
          <a:endParaRPr lang="en-GB" sz="2500" kern="1200" dirty="0"/>
        </a:p>
      </dsp:txBody>
      <dsp:txXfrm>
        <a:off x="2306774" y="3647026"/>
        <a:ext cx="1575110" cy="1358020"/>
      </dsp:txXfrm>
    </dsp:sp>
    <dsp:sp modelId="{89F0C18F-ACB9-0D48-8CB8-CBF1C09E9158}">
      <dsp:nvSpPr>
        <dsp:cNvPr id="0" name=""/>
        <dsp:cNvSpPr/>
      </dsp:nvSpPr>
      <dsp:spPr>
        <a:xfrm>
          <a:off x="2011680" y="4210799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6578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93C38F-0CBD-1546-9C28-4D565B58D576}">
      <dsp:nvSpPr>
        <dsp:cNvPr id="0" name=""/>
        <dsp:cNvSpPr/>
      </dsp:nvSpPr>
      <dsp:spPr>
        <a:xfrm>
          <a:off x="0" y="2283761"/>
          <a:ext cx="2283968" cy="19691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rgbClr val="16578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C322AC-5703-1849-B6B4-8F90DEE0805D}">
      <dsp:nvSpPr>
        <dsp:cNvPr id="0" name=""/>
        <dsp:cNvSpPr/>
      </dsp:nvSpPr>
      <dsp:spPr>
        <a:xfrm>
          <a:off x="1554886" y="3992811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6578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56573C-07B1-BF49-8AEC-06CD6476B0C5}">
      <dsp:nvSpPr>
        <dsp:cNvPr id="0" name=""/>
        <dsp:cNvSpPr/>
      </dsp:nvSpPr>
      <dsp:spPr>
        <a:xfrm>
          <a:off x="3898188" y="2260350"/>
          <a:ext cx="2283968" cy="1969178"/>
        </a:xfrm>
        <a:prstGeom prst="hexagon">
          <a:avLst>
            <a:gd name="adj" fmla="val 25000"/>
            <a:gd name="vf" fmla="val 115470"/>
          </a:avLst>
        </a:prstGeom>
        <a:solidFill>
          <a:srgbClr val="165788"/>
        </a:solidFill>
        <a:ln w="12700" cap="flat" cmpd="sng" algn="ctr">
          <a:solidFill>
            <a:srgbClr val="165788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Suggestions</a:t>
          </a:r>
          <a:endParaRPr lang="en-GB" sz="2500" kern="1200" dirty="0"/>
        </a:p>
      </dsp:txBody>
      <dsp:txXfrm>
        <a:off x="4252617" y="2565929"/>
        <a:ext cx="1575110" cy="1358020"/>
      </dsp:txXfrm>
    </dsp:sp>
    <dsp:sp modelId="{6B07AFBC-4FF9-1A49-A56D-5643D80A2A1A}">
      <dsp:nvSpPr>
        <dsp:cNvPr id="0" name=""/>
        <dsp:cNvSpPr/>
      </dsp:nvSpPr>
      <dsp:spPr>
        <a:xfrm>
          <a:off x="5459577" y="3967318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6578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6C0BB-2ADD-DD47-81F7-3BF4EFAE158B}">
      <dsp:nvSpPr>
        <dsp:cNvPr id="0" name=""/>
        <dsp:cNvSpPr/>
      </dsp:nvSpPr>
      <dsp:spPr>
        <a:xfrm>
          <a:off x="5844032" y="3341447"/>
          <a:ext cx="2283968" cy="19691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rgbClr val="16578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F59CBC-DDA6-9445-98AB-09EC45CBF7D0}">
      <dsp:nvSpPr>
        <dsp:cNvPr id="0" name=""/>
        <dsp:cNvSpPr/>
      </dsp:nvSpPr>
      <dsp:spPr>
        <a:xfrm>
          <a:off x="5903366" y="4210799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6578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E29A8-6CBA-C342-BE4F-CBC1E406E479}">
      <dsp:nvSpPr>
        <dsp:cNvPr id="0" name=""/>
        <dsp:cNvSpPr/>
      </dsp:nvSpPr>
      <dsp:spPr>
        <a:xfrm>
          <a:off x="1952345" y="1183935"/>
          <a:ext cx="2283968" cy="1969178"/>
        </a:xfrm>
        <a:prstGeom prst="hexagon">
          <a:avLst>
            <a:gd name="adj" fmla="val 25000"/>
            <a:gd name="vf" fmla="val 115470"/>
          </a:avLst>
        </a:prstGeom>
        <a:solidFill>
          <a:srgbClr val="165788"/>
        </a:solidFill>
        <a:ln w="12700" cap="flat" cmpd="sng" algn="ctr">
          <a:solidFill>
            <a:srgbClr val="165788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Concerns</a:t>
          </a:r>
          <a:endParaRPr lang="en-GB" sz="2500" kern="1200" dirty="0"/>
        </a:p>
      </dsp:txBody>
      <dsp:txXfrm>
        <a:off x="2306774" y="1489514"/>
        <a:ext cx="1575110" cy="1358020"/>
      </dsp:txXfrm>
    </dsp:sp>
    <dsp:sp modelId="{E5C4E14F-A79B-034F-822C-02B6585300F7}">
      <dsp:nvSpPr>
        <dsp:cNvPr id="0" name=""/>
        <dsp:cNvSpPr/>
      </dsp:nvSpPr>
      <dsp:spPr>
        <a:xfrm>
          <a:off x="3500729" y="1226596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6578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1DE1D-FB4E-8041-A192-9871FFA672E4}">
      <dsp:nvSpPr>
        <dsp:cNvPr id="0" name=""/>
        <dsp:cNvSpPr/>
      </dsp:nvSpPr>
      <dsp:spPr>
        <a:xfrm>
          <a:off x="3898188" y="108040"/>
          <a:ext cx="2283968" cy="19691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2700" cap="flat" cmpd="sng" algn="ctr">
          <a:solidFill>
            <a:srgbClr val="16578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86DEF-8978-AB49-AF1E-443768DC514C}">
      <dsp:nvSpPr>
        <dsp:cNvPr id="0" name=""/>
        <dsp:cNvSpPr/>
      </dsp:nvSpPr>
      <dsp:spPr>
        <a:xfrm>
          <a:off x="3965651" y="972710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6578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C34E4-1F13-E045-BF3D-EF45CF612BC8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B5247-BAF1-334C-B3F7-67FFCEB890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1833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653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196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1344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4767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7172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280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3214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F5156B1-C06E-2F49-8236-EB34929465B4}" type="datetimeFigureOut">
              <a:rPr lang="en-GB" smtClean="0"/>
              <a:t>17/01/2018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27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Launch of </a:t>
            </a:r>
            <a:r>
              <a:rPr lang="en-US" dirty="0" smtClean="0"/>
              <a:t>the</a:t>
            </a:r>
            <a:br>
              <a:rPr lang="en-US" dirty="0" smtClean="0"/>
            </a:br>
            <a:r>
              <a:rPr lang="en-US" dirty="0" smtClean="0"/>
              <a:t>HOPE</a:t>
            </a:r>
            <a:r>
              <a:rPr lang="en-US" dirty="0"/>
              <a:t>/ EAHP/ EMVO Hospital Platform</a:t>
            </a:r>
            <a:r>
              <a:rPr lang="en-GB" dirty="0"/>
              <a:t>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EFPIA – Medicines for Europe ‘FMD </a:t>
            </a:r>
            <a:r>
              <a:rPr lang="en-US" b="1" dirty="0" smtClean="0"/>
              <a:t>Implementation</a:t>
            </a:r>
            <a:r>
              <a:rPr lang="en-US" b="1" dirty="0"/>
              <a:t>’ workshop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GB" dirty="0" smtClean="0"/>
              <a:t>18 January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956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33704085"/>
              </p:ext>
            </p:extLst>
          </p:nvPr>
        </p:nvGraphicFramePr>
        <p:xfrm>
          <a:off x="838200" y="194314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4324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Awareness activities in the past 10 month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1201487"/>
              </p:ext>
            </p:extLst>
          </p:nvPr>
        </p:nvGraphicFramePr>
        <p:xfrm>
          <a:off x="868680" y="2466976"/>
          <a:ext cx="10515600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EMVO</a:t>
                      </a:r>
                      <a:endParaRPr lang="en-GB" noProof="0" dirty="0"/>
                    </a:p>
                  </a:txBody>
                  <a:tcPr>
                    <a:solidFill>
                      <a:srgbClr val="16578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EAHP</a:t>
                      </a:r>
                      <a:endParaRPr lang="en-GB" noProof="0" dirty="0"/>
                    </a:p>
                  </a:txBody>
                  <a:tcPr>
                    <a:solidFill>
                      <a:srgbClr val="16578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HOPE</a:t>
                      </a:r>
                      <a:endParaRPr lang="en-GB" noProof="0" dirty="0"/>
                    </a:p>
                  </a:txBody>
                  <a:tcPr>
                    <a:solidFill>
                      <a:srgbClr val="16578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Letter to NCAs</a:t>
                      </a:r>
                      <a:r>
                        <a:rPr lang="en-GB" baseline="0" noProof="0" dirty="0" smtClean="0">
                          <a:latin typeface="+mj-lt"/>
                        </a:rPr>
                        <a:t> (July 2017)</a:t>
                      </a:r>
                      <a:endParaRPr lang="en-GB" noProof="0" dirty="0" smtClean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FMD meeting with members (March 2017)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FMD</a:t>
                      </a:r>
                      <a:r>
                        <a:rPr lang="en-GB" baseline="0" noProof="0" dirty="0" smtClean="0">
                          <a:latin typeface="+mj-lt"/>
                        </a:rPr>
                        <a:t> update during Board of Governors (13 June 2017) </a:t>
                      </a:r>
                      <a:endParaRPr lang="en-GB" noProof="0" dirty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Tallinn Conference</a:t>
                      </a:r>
                      <a:r>
                        <a:rPr lang="en-GB" baseline="0" noProof="0" dirty="0" smtClean="0">
                          <a:latin typeface="+mj-lt"/>
                        </a:rPr>
                        <a:t> – request for more active engagement of NCAs/ involvement of hospital sector by NMVOs</a:t>
                      </a:r>
                      <a:endParaRPr lang="en-GB" noProof="0" dirty="0" smtClean="0">
                        <a:latin typeface="+mj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FMD members mailing (May, July, December 2017 and January 2018)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FMD updates during Liaison officers meeting</a:t>
                      </a:r>
                      <a:r>
                        <a:rPr lang="en-GB" baseline="0" noProof="0" dirty="0" smtClean="0">
                          <a:latin typeface="+mj-lt"/>
                        </a:rPr>
                        <a:t> (26 April and 24 November)</a:t>
                      </a:r>
                      <a:endParaRPr lang="en-GB" noProof="0" dirty="0">
                        <a:latin typeface="+mj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Letter to NMVOs</a:t>
                      </a:r>
                      <a:r>
                        <a:rPr lang="en-GB" baseline="0" noProof="0" dirty="0" smtClean="0">
                          <a:latin typeface="+mj-lt"/>
                        </a:rPr>
                        <a:t> to be distributed to NCAs (December 2017)</a:t>
                      </a:r>
                      <a:endParaRPr lang="en-GB" noProof="0" dirty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FMD update during General Assembly (June 2017)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Monthly</a:t>
                      </a:r>
                      <a:r>
                        <a:rPr lang="en-GB" baseline="0" noProof="0" dirty="0" smtClean="0">
                          <a:latin typeface="+mj-lt"/>
                        </a:rPr>
                        <a:t> report </a:t>
                      </a:r>
                      <a:r>
                        <a:rPr lang="en-GB" noProof="0" dirty="0" smtClean="0">
                          <a:latin typeface="+mj-lt"/>
                        </a:rPr>
                        <a:t>to Liaison officers and experts identified by members</a:t>
                      </a:r>
                      <a:endParaRPr lang="en-GB" noProof="0" dirty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66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Examples of specific awareness activities by national member associations</a:t>
            </a:r>
            <a:endParaRPr lang="en-GB" sz="4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2940852"/>
              </p:ext>
            </p:extLst>
          </p:nvPr>
        </p:nvGraphicFramePr>
        <p:xfrm>
          <a:off x="838200" y="2130425"/>
          <a:ext cx="10515600" cy="330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National member associations of EAHP</a:t>
                      </a:r>
                      <a:endParaRPr lang="en-GB" noProof="0" dirty="0"/>
                    </a:p>
                  </a:txBody>
                  <a:tcPr>
                    <a:solidFill>
                      <a:srgbClr val="16578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National member associations of HOPE</a:t>
                      </a:r>
                      <a:endParaRPr lang="en-GB" noProof="0" dirty="0"/>
                    </a:p>
                  </a:txBody>
                  <a:tcPr>
                    <a:solidFill>
                      <a:srgbClr val="16578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latin typeface="+mj-lt"/>
                        </a:rPr>
                        <a:t>Awareness raising</a:t>
                      </a:r>
                      <a:r>
                        <a:rPr lang="en-GB" baseline="0" noProof="0" dirty="0" smtClean="0">
                          <a:latin typeface="+mj-lt"/>
                        </a:rPr>
                        <a:t> campaigns (members meetings; national congress; newsletter; members mailing)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noProof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Awareness raising</a:t>
                      </a:r>
                      <a:r>
                        <a:rPr lang="en-GB" sz="1800" kern="1200" baseline="0" noProof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campaigns (members meetings; national congress; newsletter; members mailing)</a:t>
                      </a:r>
                    </a:p>
                    <a:p>
                      <a:endParaRPr lang="en-GB" noProof="0" dirty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noProof="0" dirty="0" smtClean="0">
                          <a:latin typeface="+mj-lt"/>
                        </a:rPr>
                        <a:t>FMD events i.e. seminars, roundtable discussions or information sessions (AT, BG, EE, IE, SI)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kern="1200" baseline="0" noProof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FMD events  (ES)</a:t>
                      </a:r>
                      <a:endParaRPr lang="en-GB" noProof="0" dirty="0">
                        <a:latin typeface="+mj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noProof="0" dirty="0" smtClean="0">
                          <a:latin typeface="+mj-lt"/>
                        </a:rPr>
                        <a:t>Impact analysis (NL)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baseline="0" noProof="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noProof="0" dirty="0" smtClean="0">
                          <a:latin typeface="+mj-lt"/>
                        </a:rPr>
                        <a:t>Pilot project (RO)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baseline="0" noProof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Pilot project (DE)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>
                          <a:latin typeface="+mj-lt"/>
                        </a:rPr>
                        <a:t>Discussions on national level with competent authorities</a:t>
                      </a:r>
                      <a:r>
                        <a:rPr lang="en-GB" baseline="0" noProof="0" dirty="0" smtClean="0">
                          <a:latin typeface="+mj-lt"/>
                        </a:rPr>
                        <a:t> (DK)</a:t>
                      </a:r>
                      <a:endParaRPr lang="en-GB" noProof="0" dirty="0" smtClean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noProof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Discussions on national level with competent authorities</a:t>
                      </a:r>
                      <a:r>
                        <a:rPr lang="en-GB" sz="1800" kern="1200" baseline="0" noProof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(DK, FR, MT, CY, AT, ES, SE, FI, HR, IE, UK)</a:t>
                      </a:r>
                      <a:endParaRPr lang="en-GB" sz="1800" kern="1200" noProof="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5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Deliverables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 smtClean="0">
                <a:latin typeface="+mj-lt"/>
              </a:rPr>
              <a:t>Hospital Indicators</a:t>
            </a:r>
            <a:r>
              <a:rPr lang="en-GB" sz="2800" dirty="0" smtClean="0">
                <a:latin typeface="+mj-lt"/>
              </a:rPr>
              <a:t/>
            </a:r>
            <a:br>
              <a:rPr lang="en-GB" sz="2800" dirty="0" smtClean="0">
                <a:latin typeface="+mj-lt"/>
              </a:rPr>
            </a:br>
            <a:r>
              <a:rPr lang="en-GB" sz="2400" dirty="0" smtClean="0">
                <a:latin typeface="+mj-lt"/>
              </a:rPr>
              <a:t>Development of indicators </a:t>
            </a:r>
            <a:r>
              <a:rPr lang="en-GB" sz="2400" dirty="0" smtClean="0">
                <a:latin typeface="+mj-lt"/>
              </a:rPr>
              <a:t>on the basis</a:t>
            </a:r>
            <a:r>
              <a:rPr lang="en-GB" sz="2400" dirty="0" smtClean="0">
                <a:latin typeface="+mj-lt"/>
              </a:rPr>
              <a:t> </a:t>
            </a:r>
            <a:r>
              <a:rPr lang="en-GB" sz="2400" dirty="0" smtClean="0">
                <a:latin typeface="+mj-lt"/>
              </a:rPr>
              <a:t>of input from</a:t>
            </a:r>
            <a:r>
              <a:rPr lang="en-GB" dirty="0" smtClean="0">
                <a:latin typeface="+mj-lt"/>
              </a:rPr>
              <a:t/>
            </a:r>
            <a:br>
              <a:rPr lang="en-GB" dirty="0" smtClean="0">
                <a:latin typeface="+mj-lt"/>
              </a:rPr>
            </a:br>
            <a:r>
              <a:rPr lang="en-GB" dirty="0" smtClean="0">
                <a:latin typeface="+mj-lt"/>
              </a:rPr>
              <a:t>	HOPE/ EAHP</a:t>
            </a:r>
            <a:br>
              <a:rPr lang="en-GB" dirty="0" smtClean="0">
                <a:latin typeface="+mj-lt"/>
              </a:rPr>
            </a:br>
            <a:r>
              <a:rPr lang="en-GB" dirty="0" smtClean="0">
                <a:latin typeface="+mj-lt"/>
              </a:rPr>
              <a:t>	Presentation of vfa Data Collection Tool</a:t>
            </a:r>
            <a:r>
              <a:rPr lang="en-GB" dirty="0">
                <a:latin typeface="+mj-lt"/>
              </a:rPr>
              <a:t/>
            </a:r>
            <a:br>
              <a:rPr lang="en-GB" dirty="0">
                <a:latin typeface="+mj-lt"/>
              </a:rPr>
            </a:br>
            <a:r>
              <a:rPr lang="en-GB" dirty="0" smtClean="0">
                <a:latin typeface="+mj-lt"/>
              </a:rPr>
              <a:t>	Input from EMVO (Markus Gerigk)</a:t>
            </a:r>
          </a:p>
          <a:p>
            <a:pPr marL="0" indent="0">
              <a:buNone/>
            </a:pPr>
            <a:r>
              <a:rPr lang="en-GB" sz="2800" b="1" dirty="0" smtClean="0">
                <a:latin typeface="+mj-lt"/>
              </a:rPr>
              <a:t>“</a:t>
            </a:r>
            <a:r>
              <a:rPr lang="en-GB" sz="2800" b="1" dirty="0" smtClean="0">
                <a:latin typeface="+mj-lt"/>
              </a:rPr>
              <a:t>Responsibilities</a:t>
            </a:r>
            <a:r>
              <a:rPr lang="en-GB" sz="2800" b="1" dirty="0" smtClean="0">
                <a:latin typeface="+mj-lt"/>
              </a:rPr>
              <a:t>” Document</a:t>
            </a:r>
            <a:br>
              <a:rPr lang="en-GB" sz="2800" b="1" dirty="0" smtClean="0">
                <a:latin typeface="+mj-lt"/>
              </a:rPr>
            </a:br>
            <a:r>
              <a:rPr lang="en-GB" sz="2400" dirty="0" smtClean="0">
                <a:latin typeface="+mj-lt"/>
              </a:rPr>
              <a:t>Outlining specificities/ questions that need to be discussed in the</a:t>
            </a:r>
            <a:br>
              <a:rPr lang="en-GB" sz="2400" dirty="0" smtClean="0">
                <a:latin typeface="+mj-lt"/>
              </a:rPr>
            </a:br>
            <a:r>
              <a:rPr lang="en-GB" sz="2400" dirty="0" smtClean="0">
                <a:latin typeface="+mj-lt"/>
              </a:rPr>
              <a:t>hospital/ with national competent authorities</a:t>
            </a:r>
          </a:p>
          <a:p>
            <a:pPr marL="0" indent="0">
              <a:buNone/>
            </a:pPr>
            <a:r>
              <a:rPr lang="en-GB" sz="2800" b="1" dirty="0" smtClean="0">
                <a:latin typeface="+mj-lt"/>
              </a:rPr>
              <a:t>Consensus Paper</a:t>
            </a:r>
            <a:br>
              <a:rPr lang="en-GB" sz="2800" b="1" dirty="0" smtClean="0">
                <a:latin typeface="+mj-lt"/>
              </a:rPr>
            </a:br>
            <a:r>
              <a:rPr lang="en-GB" sz="2400" dirty="0" smtClean="0">
                <a:latin typeface="+mj-lt"/>
              </a:rPr>
              <a:t>Outlining concerns and solutions + good scanning practices</a:t>
            </a:r>
            <a:endParaRPr lang="en-GB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042" y="3781258"/>
            <a:ext cx="2530642" cy="253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smtClean="0"/>
              <a:t>Hospital indicators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smtClean="0">
                <a:latin typeface="+mj-lt"/>
              </a:rPr>
              <a:t>Suggestions</a:t>
            </a:r>
            <a:endParaRPr lang="nl-BE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55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Presentation of vfa Data Collection Tool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8336"/>
            <a:ext cx="12311790" cy="22957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" y="4543938"/>
            <a:ext cx="12192000" cy="126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9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046626" y="4205670"/>
            <a:ext cx="40994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j-lt"/>
              </a:rPr>
              <a:t>Awareness should be raised by national associations of EAHP and HOPE (abbreviated above as “</a:t>
            </a:r>
            <a:r>
              <a:rPr lang="en-GB" sz="1600" b="1" dirty="0" smtClean="0">
                <a:latin typeface="+mj-lt"/>
              </a:rPr>
              <a:t>Assoc</a:t>
            </a:r>
            <a:r>
              <a:rPr lang="en-GB" sz="1600" b="1" dirty="0" smtClean="0">
                <a:latin typeface="+mj-lt"/>
              </a:rPr>
              <a:t>.</a:t>
            </a:r>
            <a:r>
              <a:rPr lang="en-GB" sz="1600" dirty="0" smtClean="0">
                <a:latin typeface="+mj-lt"/>
              </a:rPr>
              <a:t>”) as </a:t>
            </a:r>
            <a:r>
              <a:rPr lang="en-GB" sz="1600" dirty="0" smtClean="0">
                <a:latin typeface="+mj-lt"/>
              </a:rPr>
              <a:t>well as by </a:t>
            </a:r>
            <a:r>
              <a:rPr lang="en-GB" sz="1600" b="1" dirty="0" smtClean="0">
                <a:latin typeface="+mj-lt"/>
              </a:rPr>
              <a:t>NMVOs</a:t>
            </a:r>
            <a:r>
              <a:rPr lang="en-GB" sz="1600" dirty="0" smtClean="0">
                <a:latin typeface="+mj-lt"/>
              </a:rPr>
              <a:t> and by the relevant national competent authority/ authorities (abbreviated above as </a:t>
            </a:r>
            <a:r>
              <a:rPr lang="en-GB" sz="1600" b="1" dirty="0" smtClean="0">
                <a:latin typeface="+mj-lt"/>
              </a:rPr>
              <a:t>NCA</a:t>
            </a:r>
            <a:r>
              <a:rPr lang="en-GB" sz="1600" dirty="0" smtClean="0">
                <a:latin typeface="+mj-lt"/>
              </a:rPr>
              <a:t>).</a:t>
            </a:r>
          </a:p>
          <a:p>
            <a:endParaRPr lang="nl-BE" sz="1600" dirty="0"/>
          </a:p>
          <a:p>
            <a:endParaRPr lang="nl-BE" sz="1600" dirty="0" smtClean="0"/>
          </a:p>
          <a:p>
            <a:endParaRPr lang="en-GB" sz="1600" dirty="0" smtClean="0"/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4452730" y="2068698"/>
            <a:ext cx="3327691" cy="19257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856"/>
            <a:ext cx="12192000" cy="199629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98438" y="3667061"/>
            <a:ext cx="4752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1">
                <a:latin typeface="+mj-lt"/>
              </a:rPr>
              <a:t>Three states of NMVO involvement </a:t>
            </a:r>
            <a:endParaRPr lang="en-GB" sz="1600" b="1" dirty="0" smtClean="0">
              <a:solidFill>
                <a:srgbClr val="7030A0"/>
              </a:solidFill>
              <a:latin typeface="+mj-lt"/>
            </a:endParaRPr>
          </a:p>
          <a:p>
            <a:r>
              <a:rPr lang="en-GB" sz="1600" dirty="0" smtClean="0">
                <a:solidFill>
                  <a:srgbClr val="165788"/>
                </a:solidFill>
                <a:latin typeface="+mj-lt"/>
              </a:rPr>
              <a:t>NMVO membership (direct/ indirect)</a:t>
            </a:r>
          </a:p>
          <a:p>
            <a:r>
              <a:rPr lang="en-GB" sz="1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Voluntary NMVO engagement without membership</a:t>
            </a:r>
          </a:p>
          <a:p>
            <a:r>
              <a:rPr lang="en-GB" sz="1600" dirty="0" smtClean="0">
                <a:solidFill>
                  <a:srgbClr val="FFC000"/>
                </a:solidFill>
                <a:latin typeface="+mj-lt"/>
              </a:rPr>
              <a:t>No involvement in activities of NMVO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379621" y="2001454"/>
            <a:ext cx="1081648" cy="16500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79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431394" y="5111328"/>
            <a:ext cx="452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j-lt"/>
              </a:rPr>
              <a:t>The end user on-boarding status of a country could be determined on the basis of the number of hospitals/ hospital pharmacies that have already connected to the NVMO.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22568" y="2968400"/>
            <a:ext cx="14091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0% to 35%</a:t>
            </a:r>
          </a:p>
          <a:p>
            <a:r>
              <a:rPr lang="en-GB" sz="1600" dirty="0" smtClean="0">
                <a:solidFill>
                  <a:srgbClr val="FFC000"/>
                </a:solidFill>
              </a:rPr>
              <a:t>35% to 75%</a:t>
            </a:r>
          </a:p>
          <a:p>
            <a:r>
              <a:rPr lang="en-GB" sz="1600" dirty="0" smtClean="0">
                <a:solidFill>
                  <a:srgbClr val="92D050"/>
                </a:solidFill>
              </a:rPr>
              <a:t>75% to 99.9%</a:t>
            </a:r>
          </a:p>
          <a:p>
            <a:r>
              <a:rPr lang="en-GB" sz="1600" dirty="0" smtClean="0">
                <a:solidFill>
                  <a:srgbClr val="00B050"/>
                </a:solidFill>
              </a:rPr>
              <a:t>100%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9343060" y="2068698"/>
            <a:ext cx="663953" cy="30426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61474" y="3392136"/>
            <a:ext cx="63687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+mj-lt"/>
              </a:rPr>
              <a:t>Technical readiness could be divided into several stages for instance 4.</a:t>
            </a:r>
          </a:p>
          <a:p>
            <a:r>
              <a:rPr lang="en-GB" sz="1600" dirty="0" smtClean="0">
                <a:latin typeface="+mj-lt"/>
              </a:rPr>
              <a:t>For example the </a:t>
            </a:r>
            <a:r>
              <a:rPr lang="en-US" sz="1600" dirty="0" smtClean="0">
                <a:latin typeface="+mj-lt"/>
              </a:rPr>
              <a:t>following information could be collected:</a:t>
            </a:r>
            <a:endParaRPr lang="nl-BE" sz="1600">
              <a:latin typeface="+mj-lt"/>
            </a:endParaRPr>
          </a:p>
          <a:p>
            <a:endParaRPr lang="en-US" sz="1600" dirty="0" smtClean="0">
              <a:latin typeface="+mj-lt"/>
            </a:endParaRPr>
          </a:p>
          <a:p>
            <a:r>
              <a:rPr lang="en-US" sz="1600" dirty="0" smtClean="0">
                <a:latin typeface="+mj-lt"/>
              </a:rPr>
              <a:t>1 </a:t>
            </a:r>
            <a:r>
              <a:rPr lang="mr-IN" sz="1600" dirty="0" smtClean="0">
                <a:latin typeface="+mj-lt"/>
              </a:rPr>
              <a:t>–</a:t>
            </a:r>
            <a:r>
              <a:rPr lang="en-US" sz="1600" dirty="0" smtClean="0">
                <a:latin typeface="+mj-lt"/>
              </a:rPr>
              <a:t> Computer systems in use today (% of hospital pharmacies/ hospitals)</a:t>
            </a:r>
          </a:p>
          <a:p>
            <a:r>
              <a:rPr lang="en-US" sz="1600" dirty="0" smtClean="0">
                <a:latin typeface="+mj-lt"/>
              </a:rPr>
              <a:t>2 </a:t>
            </a:r>
            <a:r>
              <a:rPr lang="mr-IN" sz="1600" dirty="0" smtClean="0">
                <a:latin typeface="+mj-lt"/>
              </a:rPr>
              <a:t>–</a:t>
            </a:r>
            <a:r>
              <a:rPr lang="en-US" sz="1600" dirty="0" smtClean="0">
                <a:latin typeface="+mj-lt"/>
              </a:rPr>
              <a:t> Design ready to integrate with NMVO system</a:t>
            </a:r>
          </a:p>
          <a:p>
            <a:r>
              <a:rPr lang="en-US" sz="1600" dirty="0" smtClean="0">
                <a:latin typeface="+mj-lt"/>
              </a:rPr>
              <a:t>3 </a:t>
            </a:r>
            <a:r>
              <a:rPr lang="mr-IN" sz="1600" dirty="0" smtClean="0">
                <a:latin typeface="+mj-lt"/>
              </a:rPr>
              <a:t>–</a:t>
            </a:r>
            <a:r>
              <a:rPr lang="en-US" sz="1600" dirty="0" smtClean="0">
                <a:latin typeface="+mj-lt"/>
              </a:rPr>
              <a:t> Development of connection/ integration</a:t>
            </a:r>
          </a:p>
          <a:p>
            <a:r>
              <a:rPr lang="en-US" sz="1600" dirty="0" smtClean="0">
                <a:latin typeface="+mj-lt"/>
              </a:rPr>
              <a:t>4 </a:t>
            </a:r>
            <a:r>
              <a:rPr lang="mr-IN" sz="1600" dirty="0" smtClean="0">
                <a:latin typeface="+mj-lt"/>
              </a:rPr>
              <a:t>–</a:t>
            </a:r>
            <a:r>
              <a:rPr lang="en-US" sz="1600" dirty="0" smtClean="0">
                <a:latin typeface="+mj-lt"/>
              </a:rPr>
              <a:t> Connection/ integration tested and implemented</a:t>
            </a:r>
            <a:endParaRPr lang="nl-BE" sz="1600">
              <a:latin typeface="+mj-lt"/>
            </a:endParaRPr>
          </a:p>
          <a:p>
            <a:endParaRPr lang="nl-BE" sz="1600" smtClean="0"/>
          </a:p>
          <a:p>
            <a:endParaRPr lang="en-GB" sz="1600" dirty="0" smtClean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3769895" y="2053147"/>
            <a:ext cx="3356463" cy="11231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856"/>
            <a:ext cx="12192000" cy="199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 </a:t>
            </a:r>
            <a:r>
              <a:rPr lang="mr-IN" dirty="0" smtClean="0"/>
              <a:t>–</a:t>
            </a:r>
            <a:r>
              <a:rPr lang="en-GB" dirty="0" smtClean="0"/>
              <a:t> launch meeting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1. Data collection tool adaption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 smtClean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2. Discussions between EAHP/HOPE and EMVO (Markus Gerigk) on parameter definition and indicators for the monitoring 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3. Preparation of monitoring suggestion by 27 February 2018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4. Presentation and discussion with PMs on 6 March 2018</a:t>
            </a:r>
            <a:endParaRPr lang="en-GB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383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“Responsibilities” document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26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“Responsibilities” document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800" dirty="0" smtClean="0">
                <a:latin typeface="+mj-lt"/>
              </a:rPr>
              <a:t>Work by FR and NO on “national document” outlining responsibilities of the hospital/hospital pharmacy:</a:t>
            </a:r>
          </a:p>
          <a:p>
            <a:pPr marL="0" indent="0">
              <a:buNone/>
            </a:pPr>
            <a:r>
              <a:rPr lang="en-GB" sz="2800" dirty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funding</a:t>
            </a:r>
            <a:endParaRPr lang="en-GB" sz="2800" dirty="0">
              <a:latin typeface="+mj-lt"/>
            </a:endParaRPr>
          </a:p>
          <a:p>
            <a:pPr marL="0" indent="0">
              <a:buNone/>
            </a:pPr>
            <a:r>
              <a:rPr lang="en-GB" sz="2800" dirty="0" smtClean="0">
                <a:latin typeface="+mj-lt"/>
              </a:rPr>
              <a:t>	scanning</a:t>
            </a:r>
          </a:p>
          <a:p>
            <a:pPr marL="0" indent="0">
              <a:buNone/>
            </a:pPr>
            <a:r>
              <a:rPr lang="en-GB" sz="2800" dirty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hospital processes </a:t>
            </a:r>
          </a:p>
          <a:p>
            <a:pPr marL="0" indent="0">
              <a:buNone/>
            </a:pPr>
            <a:r>
              <a:rPr lang="en-GB" sz="2800" dirty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robots</a:t>
            </a:r>
          </a:p>
          <a:p>
            <a:pPr marL="0" indent="0">
              <a:buNone/>
            </a:pPr>
            <a:endParaRPr lang="en-GB" sz="2800" dirty="0" smtClean="0">
              <a:latin typeface="+mj-lt"/>
            </a:endParaRPr>
          </a:p>
          <a:p>
            <a:pPr marL="0" indent="0">
              <a:buNone/>
            </a:pPr>
            <a:r>
              <a:rPr lang="en-GB" sz="2800" dirty="0" smtClean="0">
                <a:latin typeface="+mj-lt"/>
              </a:rPr>
              <a:t>Discussed with NCA and amended in accordance with NCA input</a:t>
            </a:r>
            <a:endParaRPr lang="en-GB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14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 </a:t>
            </a:r>
            <a:r>
              <a:rPr lang="mr-IN" dirty="0" smtClean="0"/>
              <a:t>–</a:t>
            </a:r>
            <a:r>
              <a:rPr lang="en-GB" dirty="0" smtClean="0"/>
              <a:t> launch meeting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1. Collection of data from FR and NO (+ potentially other countries)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 smtClean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2. Development of draft “responsibilities” document 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3. Presentation on 27 February 2018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4. Finalisation in March 2018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>
                <a:latin typeface="+mj-lt"/>
              </a:rPr>
              <a:t>5</a:t>
            </a:r>
            <a:r>
              <a:rPr lang="en-GB" sz="2800" dirty="0" smtClean="0">
                <a:latin typeface="+mj-lt"/>
              </a:rPr>
              <a:t>. Distribution to HOPE and EAHP members</a:t>
            </a:r>
            <a:endParaRPr lang="en-GB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988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Consensus paper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21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5145142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/>
          <p:cNvSpPr txBox="1">
            <a:spLocks/>
          </p:cNvSpPr>
          <p:nvPr/>
        </p:nvSpPr>
        <p:spPr>
          <a:xfrm>
            <a:off x="-2241884" y="55240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 smtClean="0"/>
              <a:t>Consensus Paper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23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Concerns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>
                <a:latin typeface="+mj-lt"/>
              </a:rPr>
              <a:t>Capacity issues</a:t>
            </a:r>
          </a:p>
          <a:p>
            <a:r>
              <a:rPr lang="en-GB" sz="2400" dirty="0">
                <a:latin typeface="+mj-lt"/>
              </a:rPr>
              <a:t>False-positives </a:t>
            </a:r>
            <a:endParaRPr lang="en-GB" sz="2400" dirty="0" smtClean="0">
              <a:latin typeface="+mj-lt"/>
            </a:endParaRPr>
          </a:p>
          <a:p>
            <a:r>
              <a:rPr lang="en-GB" sz="2400" dirty="0" smtClean="0">
                <a:latin typeface="+mj-lt"/>
              </a:rPr>
              <a:t>Exposure to illegal actions </a:t>
            </a:r>
          </a:p>
          <a:p>
            <a:r>
              <a:rPr lang="en-GB" sz="2400" dirty="0" smtClean="0">
                <a:latin typeface="+mj-lt"/>
              </a:rPr>
              <a:t>Scanning high volumes of cold chain supplies</a:t>
            </a:r>
          </a:p>
          <a:p>
            <a:r>
              <a:rPr lang="en-GB" sz="2400" dirty="0" smtClean="0">
                <a:latin typeface="+mj-lt"/>
              </a:rPr>
              <a:t>Technical requirements (internet connection)</a:t>
            </a:r>
          </a:p>
          <a:p>
            <a:r>
              <a:rPr lang="en-GB" sz="2400" dirty="0" smtClean="0">
                <a:latin typeface="+mj-lt"/>
              </a:rPr>
              <a:t>Standalone application for hospitals </a:t>
            </a:r>
          </a:p>
          <a:p>
            <a:r>
              <a:rPr lang="en-GB" sz="2400" dirty="0" smtClean="0">
                <a:latin typeface="+mj-lt"/>
              </a:rPr>
              <a:t>Compatibility of NMVS with large volume scans</a:t>
            </a:r>
          </a:p>
          <a:p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042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326997"/>
            <a:ext cx="10058400" cy="4023360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+mj-lt"/>
              </a:rPr>
              <a:t>Collection of information from (national) pilots on </a:t>
            </a:r>
          </a:p>
          <a:p>
            <a:pPr lvl="1">
              <a:buClr>
                <a:schemeClr val="tx1"/>
              </a:buClr>
              <a:buFont typeface="Arial" charset="0"/>
              <a:buChar char="•"/>
            </a:pPr>
            <a:r>
              <a:rPr lang="en-GB" sz="2800" dirty="0">
                <a:latin typeface="+mj-lt"/>
              </a:rPr>
              <a:t>Hardware options</a:t>
            </a:r>
          </a:p>
          <a:p>
            <a:pPr lvl="1">
              <a:buClr>
                <a:schemeClr val="tx1"/>
              </a:buClr>
              <a:buFont typeface="Arial" charset="0"/>
              <a:buChar char="•"/>
            </a:pPr>
            <a:r>
              <a:rPr lang="en-GB" sz="2800" dirty="0">
                <a:latin typeface="+mj-lt"/>
              </a:rPr>
              <a:t>Adjustment of processes</a:t>
            </a:r>
          </a:p>
          <a:p>
            <a:pPr lvl="1">
              <a:buClr>
                <a:schemeClr val="tx1"/>
              </a:buClr>
              <a:buFont typeface="Arial" charset="0"/>
              <a:buChar char="•"/>
            </a:pPr>
            <a:r>
              <a:rPr lang="en-GB" sz="2800" dirty="0">
                <a:latin typeface="+mj-lt"/>
              </a:rPr>
              <a:t>Best practice solutions to address concerns</a:t>
            </a:r>
          </a:p>
          <a:p>
            <a:endParaRPr lang="en-GB" sz="3200" dirty="0">
              <a:latin typeface="+mj-lt"/>
            </a:endParaRPr>
          </a:p>
          <a:p>
            <a:r>
              <a:rPr lang="en-GB" sz="3200" dirty="0" smtClean="0">
                <a:latin typeface="+mj-lt"/>
              </a:rPr>
              <a:t>Need for cooperation between hospitals, manufacturers and wholesalers</a:t>
            </a:r>
          </a:p>
          <a:p>
            <a:endParaRPr lang="en-GB" sz="32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506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Good scanning procedures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>
                <a:latin typeface="+mj-lt"/>
              </a:rPr>
              <a:t>Three types of scanning procedures envisioned thus far</a:t>
            </a:r>
          </a:p>
          <a:p>
            <a:endParaRPr lang="en-GB" sz="2800" dirty="0" smtClean="0">
              <a:latin typeface="+mj-lt"/>
            </a:endParaRPr>
          </a:p>
          <a:p>
            <a:r>
              <a:rPr lang="en-GB" sz="2400" dirty="0" smtClean="0">
                <a:latin typeface="+mj-lt"/>
              </a:rPr>
              <a:t>1. performing </a:t>
            </a:r>
            <a:r>
              <a:rPr lang="en-GB" sz="2400" dirty="0">
                <a:latin typeface="+mj-lt"/>
              </a:rPr>
              <a:t>a decommission scan for the whole supply at </a:t>
            </a:r>
            <a:r>
              <a:rPr lang="en-GB" sz="2400" dirty="0" smtClean="0">
                <a:latin typeface="+mj-lt"/>
              </a:rPr>
              <a:t>arrival</a:t>
            </a:r>
          </a:p>
          <a:p>
            <a:r>
              <a:rPr lang="en-GB" sz="2400" dirty="0" smtClean="0">
                <a:latin typeface="+mj-lt"/>
              </a:rPr>
              <a:t>2. performing </a:t>
            </a:r>
            <a:r>
              <a:rPr lang="en-GB" sz="2400" dirty="0">
                <a:latin typeface="+mj-lt"/>
              </a:rPr>
              <a:t>a verification scan at arrival and a decommission scan at departure </a:t>
            </a:r>
          </a:p>
          <a:p>
            <a:r>
              <a:rPr lang="en-GB" sz="2400" dirty="0" smtClean="0">
                <a:latin typeface="+mj-lt"/>
              </a:rPr>
              <a:t>3. performing </a:t>
            </a:r>
            <a:r>
              <a:rPr lang="en-GB" sz="2400" dirty="0">
                <a:latin typeface="+mj-lt"/>
              </a:rPr>
              <a:t>a decommission scan at the </a:t>
            </a:r>
            <a:r>
              <a:rPr lang="en-GB" sz="2400" dirty="0" smtClean="0">
                <a:latin typeface="+mj-lt"/>
              </a:rPr>
              <a:t>departure</a:t>
            </a:r>
          </a:p>
          <a:p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6942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 </a:t>
            </a:r>
            <a:r>
              <a:rPr lang="mr-IN" dirty="0" smtClean="0"/>
              <a:t>–</a:t>
            </a:r>
            <a:r>
              <a:rPr lang="en-GB" dirty="0" smtClean="0"/>
              <a:t> launch meeting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1. Monitoring and “responsibilities” document will be prioritised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 smtClean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2. Preparation of draft consensus paper until 6 March 2018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3. Finalisation within March/April 2018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sz="2800" dirty="0">
              <a:latin typeface="+mj-lt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2800" dirty="0" smtClean="0">
                <a:latin typeface="+mj-lt"/>
              </a:rPr>
              <a:t>4. Distribution to HOPE and EAHP members</a:t>
            </a:r>
          </a:p>
        </p:txBody>
      </p:sp>
    </p:spTree>
    <p:extLst>
      <p:ext uri="{BB962C8B-B14F-4D97-AF65-F5344CB8AC3E}">
        <p14:creationId xmlns:p14="http://schemas.microsoft.com/office/powerpoint/2010/main" val="14365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Custom 1 1">
      <a:dk1>
        <a:srgbClr val="000000"/>
      </a:dk1>
      <a:lt1>
        <a:srgbClr val="FFFFFF"/>
      </a:lt1>
      <a:dk2>
        <a:srgbClr val="344068"/>
      </a:dk2>
      <a:lt2>
        <a:srgbClr val="D9E0E6"/>
      </a:lt2>
      <a:accent1>
        <a:srgbClr val="63CECA"/>
      </a:accent1>
      <a:accent2>
        <a:srgbClr val="165788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987</TotalTime>
  <Words>753</Words>
  <Application>Microsoft Macintosh PowerPoint</Application>
  <PresentationFormat>Widescreen</PresentationFormat>
  <Paragraphs>126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Calibri Light</vt:lpstr>
      <vt:lpstr>Mangal</vt:lpstr>
      <vt:lpstr>Arial</vt:lpstr>
      <vt:lpstr>Retrospect</vt:lpstr>
      <vt:lpstr>Launch of the HOPE/ EAHP/ EMVO Hospital Platform </vt:lpstr>
      <vt:lpstr>Background</vt:lpstr>
      <vt:lpstr>Awareness activities in the past 10 month</vt:lpstr>
      <vt:lpstr>Examples of specific awareness activities by national member associations</vt:lpstr>
      <vt:lpstr>Deliverables</vt:lpstr>
      <vt:lpstr>Hospital indicators</vt:lpstr>
      <vt:lpstr>Presentation of vfa Data Collection Tool</vt:lpstr>
      <vt:lpstr>PowerPoint Presentation</vt:lpstr>
      <vt:lpstr>PowerPoint Presentation</vt:lpstr>
      <vt:lpstr>Outcome – launch meeting</vt:lpstr>
      <vt:lpstr>“Responsibilities” document</vt:lpstr>
      <vt:lpstr>“Responsibilities” document</vt:lpstr>
      <vt:lpstr>Outcome – launch meeting</vt:lpstr>
      <vt:lpstr>Consensus paper</vt:lpstr>
      <vt:lpstr>PowerPoint Presentation</vt:lpstr>
      <vt:lpstr>Concerns</vt:lpstr>
      <vt:lpstr>Suggestions</vt:lpstr>
      <vt:lpstr>Good scanning procedures</vt:lpstr>
      <vt:lpstr>Outcome – launch meeting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Kohl</dc:creator>
  <cp:lastModifiedBy>Stephanie Kohl</cp:lastModifiedBy>
  <cp:revision>51</cp:revision>
  <dcterms:created xsi:type="dcterms:W3CDTF">2017-09-22T11:17:16Z</dcterms:created>
  <dcterms:modified xsi:type="dcterms:W3CDTF">2018-01-17T15:37:59Z</dcterms:modified>
</cp:coreProperties>
</file>