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59" r:id="rId2"/>
    <p:sldId id="383" r:id="rId3"/>
    <p:sldId id="360" r:id="rId4"/>
    <p:sldId id="368" r:id="rId5"/>
    <p:sldId id="367" r:id="rId6"/>
    <p:sldId id="369" r:id="rId7"/>
    <p:sldId id="384" r:id="rId8"/>
    <p:sldId id="385" r:id="rId9"/>
    <p:sldId id="386" r:id="rId10"/>
    <p:sldId id="393" r:id="rId11"/>
    <p:sldId id="387" r:id="rId12"/>
    <p:sldId id="392" r:id="rId13"/>
    <p:sldId id="388" r:id="rId14"/>
    <p:sldId id="371" r:id="rId15"/>
    <p:sldId id="390" r:id="rId16"/>
    <p:sldId id="377" r:id="rId17"/>
    <p:sldId id="372" r:id="rId18"/>
    <p:sldId id="374" r:id="rId19"/>
    <p:sldId id="391" r:id="rId20"/>
  </p:sldIdLst>
  <p:sldSz cx="10872788" cy="7632700"/>
  <p:notesSz cx="6805613" cy="9944100"/>
  <p:defaultTextStyle>
    <a:defPPr>
      <a:defRPr lang="en-GB"/>
    </a:defPPr>
    <a:lvl1pPr algn="l" defTabSz="458788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ヒラギノ角ゴ Pro W3" charset="0"/>
        <a:cs typeface="ヒラギノ角ゴ Pro W3" charset="0"/>
      </a:defRPr>
    </a:lvl1pPr>
    <a:lvl2pPr marL="466725" indent="-9525" algn="l" defTabSz="458788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ヒラギノ角ゴ Pro W3" charset="0"/>
        <a:cs typeface="ヒラギノ角ゴ Pro W3" charset="0"/>
      </a:defRPr>
    </a:lvl2pPr>
    <a:lvl3pPr marL="935038" indent="-20638" algn="l" defTabSz="458788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ヒラギノ角ゴ Pro W3" charset="0"/>
        <a:cs typeface="ヒラギノ角ゴ Pro W3" charset="0"/>
      </a:defRPr>
    </a:lvl3pPr>
    <a:lvl4pPr marL="1403350" indent="-31750" algn="l" defTabSz="458788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ヒラギノ角ゴ Pro W3" charset="0"/>
        <a:cs typeface="ヒラギノ角ゴ Pro W3" charset="0"/>
      </a:defRPr>
    </a:lvl4pPr>
    <a:lvl5pPr marL="1870075" indent="-41275" algn="l" defTabSz="458788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kern="1200">
        <a:solidFill>
          <a:schemeClr val="bg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kern="1200">
        <a:solidFill>
          <a:schemeClr val="bg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kern="1200">
        <a:solidFill>
          <a:schemeClr val="bg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kern="1200">
        <a:solidFill>
          <a:schemeClr val="bg1"/>
        </a:solidFill>
        <a:latin typeface="Arial" charset="0"/>
        <a:ea typeface="ヒラギノ角ゴ Pro W3" charset="0"/>
        <a:cs typeface="ヒラギノ角ゴ Pro W3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F99107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384" y="72"/>
      </p:cViewPr>
      <p:guideLst>
        <p:guide orient="horz" pos="2180"/>
        <p:guide pos="3107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072"/>
    </p:cViewPr>
  </p:sorterViewPr>
  <p:notesViewPr>
    <p:cSldViewPr>
      <p:cViewPr varScale="1">
        <p:scale>
          <a:sx n="67" d="100"/>
          <a:sy n="67" d="100"/>
        </p:scale>
        <p:origin x="-2748" y="-114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5700" tIns="47850" rIns="95700" bIns="47850" rtlCol="0"/>
          <a:lstStyle>
            <a:lvl1pPr algn="l" defTabSz="444236"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wrap="square" lIns="95700" tIns="47850" rIns="95700" bIns="4785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  <a:defRPr sz="1300"/>
            </a:lvl1pPr>
          </a:lstStyle>
          <a:p>
            <a:fld id="{A02EBF65-E284-784C-9C38-5313AAA9742C}" type="datetimeFigureOut">
              <a:rPr lang="en-US"/>
              <a:pPr/>
              <a:t>18/09/15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5700" tIns="47850" rIns="95700" bIns="47850" rtlCol="0" anchor="b"/>
          <a:lstStyle>
            <a:lvl1pPr algn="l" defTabSz="444236"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wrap="square" lIns="95700" tIns="47850" rIns="95700" bIns="4785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  <a:defRPr sz="1300"/>
            </a:lvl1pPr>
          </a:lstStyle>
          <a:p>
            <a:fld id="{44F89F39-8FC5-0540-909C-5CE3E9692B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377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"/>
          <p:cNvSpPr>
            <a:spLocks noChangeArrowheads="1"/>
          </p:cNvSpPr>
          <p:nvPr/>
        </p:nvSpPr>
        <p:spPr bwMode="auto">
          <a:xfrm>
            <a:off x="0" y="0"/>
            <a:ext cx="6805613" cy="99441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700" tIns="47850" rIns="95700" bIns="47850" anchor="ctr"/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defTabSz="458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defTabSz="458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defTabSz="458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defTabSz="458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lnSpc>
                <a:spcPct val="104000"/>
              </a:lnSpc>
              <a:buClr>
                <a:srgbClr val="000000"/>
              </a:buClr>
              <a:buSzPct val="100000"/>
              <a:buFont typeface="Arial" pitchFamily="34" charset="0"/>
              <a:buNone/>
              <a:defRPr/>
            </a:pPr>
            <a:endParaRPr lang="en-US" altLang="nl-BE" smtClean="0"/>
          </a:p>
        </p:txBody>
      </p:sp>
      <p:sp>
        <p:nvSpPr>
          <p:cNvPr id="1741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5527338" y="-12828588"/>
            <a:ext cx="19346863" cy="1358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1038" y="4722813"/>
            <a:ext cx="5441950" cy="4471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8408980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878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MS PGothic" pitchFamily="34" charset="-128"/>
        <a:cs typeface="MS PGothic" charset="0"/>
      </a:defRPr>
    </a:lvl1pPr>
    <a:lvl2pPr marL="742950" indent="-285750" algn="l" defTabSz="45878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MS PGothic" pitchFamily="34" charset="-128"/>
        <a:cs typeface="MS PGothic" charset="0"/>
      </a:defRPr>
    </a:lvl2pPr>
    <a:lvl3pPr marL="1143000" indent="-228600" algn="l" defTabSz="45878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MS PGothic" pitchFamily="34" charset="-128"/>
        <a:cs typeface="MS PGothic" charset="0"/>
      </a:defRPr>
    </a:lvl3pPr>
    <a:lvl4pPr marL="1600200" indent="-228600" algn="l" defTabSz="45878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MS PGothic" pitchFamily="34" charset="-128"/>
        <a:cs typeface="MS PGothic" charset="0"/>
      </a:defRPr>
    </a:lvl4pPr>
    <a:lvl5pPr marL="2057400" indent="-228600" algn="l" defTabSz="45878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MS PGothic" pitchFamily="34" charset="-128"/>
        <a:cs typeface="MS PGothic" charset="0"/>
      </a:defRPr>
    </a:lvl5pPr>
    <a:lvl6pPr marL="2339492" algn="l" defTabSz="9357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07391" algn="l" defTabSz="9357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75289" algn="l" defTabSz="9357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43188" algn="l" defTabSz="9357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1360488" y="830263"/>
            <a:ext cx="4991100" cy="4102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700" tIns="47850" rIns="95700" bIns="47850" anchor="ctr"/>
          <a:lstStyle>
            <a:lvl1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700">
              <a:solidFill>
                <a:schemeClr val="bg1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3537" cy="4475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360488" y="830263"/>
            <a:ext cx="4991100" cy="4102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700" tIns="47850" rIns="95700" bIns="47850" anchor="ctr"/>
          <a:lstStyle>
            <a:lvl1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700">
              <a:solidFill>
                <a:schemeClr val="bg1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3537" cy="4475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1360488" y="830263"/>
            <a:ext cx="4991100" cy="4102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700" tIns="47850" rIns="95700" bIns="47850" anchor="ctr"/>
          <a:lstStyle>
            <a:lvl1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700">
              <a:solidFill>
                <a:schemeClr val="bg1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3537" cy="4475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1360488" y="830263"/>
            <a:ext cx="4991100" cy="4102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700" tIns="47850" rIns="95700" bIns="47850" anchor="ctr"/>
          <a:lstStyle>
            <a:lvl1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700">
              <a:solidFill>
                <a:schemeClr val="bg1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3537" cy="4475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1360488" y="830263"/>
            <a:ext cx="4991100" cy="4102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700" tIns="47850" rIns="95700" bIns="47850" anchor="ctr"/>
          <a:lstStyle>
            <a:lvl1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700">
              <a:solidFill>
                <a:schemeClr val="bg1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3537" cy="4475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408" tIns="42204" rIns="84408" bIns="42204"/>
          <a:lstStyle/>
          <a:p>
            <a:r>
              <a:rPr lang="en-GB">
                <a:ea typeface="MS PGothic" charset="0"/>
              </a:rPr>
              <a:t>Highest daily occurrence – Malta and Denmark</a:t>
            </a:r>
          </a:p>
          <a:p>
            <a:endParaRPr lang="en-GB">
              <a:ea typeface="MS PGothic" charset="0"/>
            </a:endParaRPr>
          </a:p>
          <a:p>
            <a:r>
              <a:rPr lang="en-GB">
                <a:ea typeface="MS PGothic" charset="0"/>
              </a:rPr>
              <a:t>Occasional in Croatia and Bosnia/Herzegovina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54791" y="9445892"/>
            <a:ext cx="2949301" cy="496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408" tIns="42204" rIns="84408" bIns="42204"/>
          <a:lstStyle>
            <a:lvl1pPr eaLnBrk="0" hangingPunct="0"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1pPr>
            <a:lvl2pPr marL="685817" indent="-263776" eaLnBrk="0" hangingPunct="0"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2pPr>
            <a:lvl3pPr marL="1055103" indent="-211021" eaLnBrk="0" hangingPunct="0"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3pPr>
            <a:lvl4pPr marL="1477145" indent="-211021" eaLnBrk="0" hangingPunct="0"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4pPr>
            <a:lvl5pPr marL="1899186" indent="-211021" eaLnBrk="0" hangingPunct="0"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F4391F22-B12E-4641-9D4A-85B36CA6861F}" type="slidenum">
              <a:rPr lang="de-DE" sz="1200">
                <a:latin typeface="Arial" charset="0"/>
              </a:rPr>
              <a:pPr eaLnBrk="1" hangingPunct="1"/>
              <a:t>7</a:t>
            </a:fld>
            <a:endParaRPr lang="de-DE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408" tIns="42204" rIns="84408" bIns="42204"/>
          <a:lstStyle/>
          <a:p>
            <a:r>
              <a:rPr lang="en-US">
                <a:ea typeface="MS PGothic" charset="0"/>
              </a:rPr>
              <a:t>Antimicrobials and Oncology products were cited in short supply by over 50% of the respondents to this question. </a:t>
            </a:r>
            <a:endParaRPr lang="en-GB">
              <a:ea typeface="MS PGothic" charset="0"/>
            </a:endParaRP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54791" y="9445892"/>
            <a:ext cx="2949301" cy="496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408" tIns="42204" rIns="84408" bIns="42204"/>
          <a:lstStyle>
            <a:lvl1pPr eaLnBrk="0" hangingPunct="0"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1pPr>
            <a:lvl2pPr marL="685817" indent="-263776" eaLnBrk="0" hangingPunct="0"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2pPr>
            <a:lvl3pPr marL="1055103" indent="-211021" eaLnBrk="0" hangingPunct="0"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3pPr>
            <a:lvl4pPr marL="1477145" indent="-211021" eaLnBrk="0" hangingPunct="0"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4pPr>
            <a:lvl5pPr marL="1899186" indent="-211021" eaLnBrk="0" hangingPunct="0"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484AFA4B-D6DA-6F48-B8B8-A85D885FACED}" type="slidenum">
              <a:rPr lang="de-DE" sz="1200">
                <a:latin typeface="Arial" charset="0"/>
              </a:rPr>
              <a:pPr eaLnBrk="1" hangingPunct="1"/>
              <a:t>8</a:t>
            </a:fld>
            <a:endParaRPr lang="de-DE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1360488" y="830263"/>
            <a:ext cx="4991100" cy="4102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700" tIns="47850" rIns="95700" bIns="47850" anchor="ctr"/>
          <a:lstStyle>
            <a:lvl1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700">
              <a:solidFill>
                <a:schemeClr val="bg1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3537" cy="4475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1360488" y="830263"/>
            <a:ext cx="4991100" cy="4102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700" tIns="47850" rIns="95700" bIns="47850" anchor="ctr"/>
          <a:lstStyle>
            <a:lvl1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700">
              <a:solidFill>
                <a:schemeClr val="bg1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3537" cy="4475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360488" y="830263"/>
            <a:ext cx="4991100" cy="4102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700" tIns="47850" rIns="95700" bIns="47850" anchor="ctr"/>
          <a:lstStyle>
            <a:lvl1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700">
              <a:solidFill>
                <a:schemeClr val="bg1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3537" cy="4475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1360488" y="830263"/>
            <a:ext cx="4991100" cy="4102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700" tIns="47850" rIns="95700" bIns="47850" anchor="ctr"/>
          <a:lstStyle>
            <a:lvl1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700">
              <a:solidFill>
                <a:schemeClr val="bg1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3537" cy="4475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1360488" y="830263"/>
            <a:ext cx="4991100" cy="4102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700" tIns="47850" rIns="95700" bIns="47850" anchor="ctr"/>
          <a:lstStyle>
            <a:lvl1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700">
              <a:solidFill>
                <a:schemeClr val="bg1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3537" cy="4475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1360488" y="830263"/>
            <a:ext cx="4991100" cy="4102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700" tIns="47850" rIns="95700" bIns="47850" anchor="ctr"/>
          <a:lstStyle>
            <a:lvl1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5878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200">
                <a:solidFill>
                  <a:srgbClr val="00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700">
              <a:solidFill>
                <a:schemeClr val="bg1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3537" cy="4475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5420" y="2371200"/>
            <a:ext cx="9241955" cy="163580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0834" y="4325843"/>
            <a:ext cx="7611124" cy="1949832"/>
          </a:xfrm>
        </p:spPr>
        <p:txBody>
          <a:bodyPr/>
          <a:lstStyle>
            <a:lvl1pPr marL="0" indent="0" algn="ctr">
              <a:buNone/>
              <a:defRPr/>
            </a:lvl1pPr>
            <a:lvl2pPr marL="467898" indent="0" algn="ctr">
              <a:buNone/>
              <a:defRPr/>
            </a:lvl2pPr>
            <a:lvl3pPr marL="935797" indent="0" algn="ctr">
              <a:buNone/>
              <a:defRPr/>
            </a:lvl3pPr>
            <a:lvl4pPr marL="1403695" indent="0" algn="ctr">
              <a:buNone/>
              <a:defRPr/>
            </a:lvl4pPr>
            <a:lvl5pPr marL="1871594" indent="0" algn="ctr">
              <a:buNone/>
              <a:defRPr/>
            </a:lvl5pPr>
            <a:lvl6pPr marL="2339492" indent="0" algn="ctr">
              <a:buNone/>
              <a:defRPr/>
            </a:lvl6pPr>
            <a:lvl7pPr marL="2807391" indent="0" algn="ctr">
              <a:buNone/>
              <a:defRPr/>
            </a:lvl7pPr>
            <a:lvl8pPr marL="3275289" indent="0" algn="ctr">
              <a:buNone/>
              <a:defRPr/>
            </a:lvl8pPr>
            <a:lvl9pPr marL="3743188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AFA760-DC2F-4944-95C0-BA85A0FD573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662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46A152-ED44-4B42-9B33-4047E8913F9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648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245" y="4904228"/>
            <a:ext cx="9241954" cy="151564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8245" y="3234773"/>
            <a:ext cx="9241954" cy="1669453"/>
          </a:xfrm>
        </p:spPr>
        <p:txBody>
          <a:bodyPr anchor="b"/>
          <a:lstStyle>
            <a:lvl1pPr marL="0" indent="0">
              <a:buNone/>
              <a:defRPr sz="2000"/>
            </a:lvl1pPr>
            <a:lvl2pPr marL="467898" indent="0">
              <a:buNone/>
              <a:defRPr sz="1800"/>
            </a:lvl2pPr>
            <a:lvl3pPr marL="935797" indent="0">
              <a:buNone/>
              <a:defRPr sz="1600"/>
            </a:lvl3pPr>
            <a:lvl4pPr marL="1403695" indent="0">
              <a:buNone/>
              <a:defRPr sz="1400"/>
            </a:lvl4pPr>
            <a:lvl5pPr marL="1871594" indent="0">
              <a:buNone/>
              <a:defRPr sz="1400"/>
            </a:lvl5pPr>
            <a:lvl6pPr marL="2339492" indent="0">
              <a:buNone/>
              <a:defRPr sz="1400"/>
            </a:lvl6pPr>
            <a:lvl7pPr marL="2807391" indent="0">
              <a:buNone/>
              <a:defRPr sz="1400"/>
            </a:lvl7pPr>
            <a:lvl8pPr marL="3275289" indent="0">
              <a:buNone/>
              <a:defRPr sz="1400"/>
            </a:lvl8pPr>
            <a:lvl9pPr marL="374318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565FED-3E2D-4946-AB92-4D7ED3C326A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824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8994" y="2311927"/>
            <a:ext cx="4798278" cy="584308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1731" y="2311927"/>
            <a:ext cx="4798279" cy="584308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B85E37-DF47-B149-BFB0-C167ED7E6DE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19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049" y="306018"/>
            <a:ext cx="9786706" cy="127211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049" y="1707913"/>
            <a:ext cx="4805130" cy="71296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7898" indent="0">
              <a:buNone/>
              <a:defRPr sz="2000" b="1"/>
            </a:lvl2pPr>
            <a:lvl3pPr marL="935797" indent="0">
              <a:buNone/>
              <a:defRPr sz="1800" b="1"/>
            </a:lvl3pPr>
            <a:lvl4pPr marL="1403695" indent="0">
              <a:buNone/>
              <a:defRPr sz="1600" b="1"/>
            </a:lvl4pPr>
            <a:lvl5pPr marL="1871594" indent="0">
              <a:buNone/>
              <a:defRPr sz="1600" b="1"/>
            </a:lvl5pPr>
            <a:lvl6pPr marL="2339492" indent="0">
              <a:buNone/>
              <a:defRPr sz="1600" b="1"/>
            </a:lvl6pPr>
            <a:lvl7pPr marL="2807391" indent="0">
              <a:buNone/>
              <a:defRPr sz="1600" b="1"/>
            </a:lvl7pPr>
            <a:lvl8pPr marL="3275289" indent="0">
              <a:buNone/>
              <a:defRPr sz="1600" b="1"/>
            </a:lvl8pPr>
            <a:lvl9pPr marL="374318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049" y="2420869"/>
            <a:ext cx="4805130" cy="439793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22903" y="1707913"/>
            <a:ext cx="4806845" cy="71296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7898" indent="0">
              <a:buNone/>
              <a:defRPr sz="2000" b="1"/>
            </a:lvl2pPr>
            <a:lvl3pPr marL="935797" indent="0">
              <a:buNone/>
              <a:defRPr sz="1800" b="1"/>
            </a:lvl3pPr>
            <a:lvl4pPr marL="1403695" indent="0">
              <a:buNone/>
              <a:defRPr sz="1600" b="1"/>
            </a:lvl4pPr>
            <a:lvl5pPr marL="1871594" indent="0">
              <a:buNone/>
              <a:defRPr sz="1600" b="1"/>
            </a:lvl5pPr>
            <a:lvl6pPr marL="2339492" indent="0">
              <a:buNone/>
              <a:defRPr sz="1600" b="1"/>
            </a:lvl6pPr>
            <a:lvl7pPr marL="2807391" indent="0">
              <a:buNone/>
              <a:defRPr sz="1600" b="1"/>
            </a:lvl7pPr>
            <a:lvl8pPr marL="3275289" indent="0">
              <a:buNone/>
              <a:defRPr sz="1600" b="1"/>
            </a:lvl8pPr>
            <a:lvl9pPr marL="374318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22903" y="2420869"/>
            <a:ext cx="4806845" cy="439793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842256-4803-3048-970F-4F558B11813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207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658207-6B2B-8B42-8E0C-6AB71A0AAB0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91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840895-4925-6147-97B3-25EC9863ADC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11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042" y="304420"/>
            <a:ext cx="3576868" cy="12929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1817" y="304420"/>
            <a:ext cx="6077934" cy="651439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3042" y="1597357"/>
            <a:ext cx="3576868" cy="5221446"/>
          </a:xfrm>
        </p:spPr>
        <p:txBody>
          <a:bodyPr/>
          <a:lstStyle>
            <a:lvl1pPr marL="0" indent="0">
              <a:buNone/>
              <a:defRPr sz="1400"/>
            </a:lvl1pPr>
            <a:lvl2pPr marL="467898" indent="0">
              <a:buNone/>
              <a:defRPr sz="1200"/>
            </a:lvl2pPr>
            <a:lvl3pPr marL="935797" indent="0">
              <a:buNone/>
              <a:defRPr sz="1000"/>
            </a:lvl3pPr>
            <a:lvl4pPr marL="1403695" indent="0">
              <a:buNone/>
              <a:defRPr sz="900"/>
            </a:lvl4pPr>
            <a:lvl5pPr marL="1871594" indent="0">
              <a:buNone/>
              <a:defRPr sz="900"/>
            </a:lvl5pPr>
            <a:lvl6pPr marL="2339492" indent="0">
              <a:buNone/>
              <a:defRPr sz="900"/>
            </a:lvl6pPr>
            <a:lvl7pPr marL="2807391" indent="0">
              <a:buNone/>
              <a:defRPr sz="900"/>
            </a:lvl7pPr>
            <a:lvl8pPr marL="3275289" indent="0">
              <a:buNone/>
              <a:defRPr sz="900"/>
            </a:lvl8pPr>
            <a:lvl9pPr marL="374318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3897CA-D06D-E54C-94D6-C7AE9AA1E99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83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047" y="5343220"/>
            <a:ext cx="6523330" cy="6296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31047" y="682531"/>
            <a:ext cx="6523330" cy="4578979"/>
          </a:xfrm>
        </p:spPr>
        <p:txBody>
          <a:bodyPr/>
          <a:lstStyle>
            <a:lvl1pPr marL="0" indent="0">
              <a:buNone/>
              <a:defRPr sz="3300"/>
            </a:lvl1pPr>
            <a:lvl2pPr marL="467898" indent="0">
              <a:buNone/>
              <a:defRPr sz="2900"/>
            </a:lvl2pPr>
            <a:lvl3pPr marL="935797" indent="0">
              <a:buNone/>
              <a:defRPr sz="2500"/>
            </a:lvl3pPr>
            <a:lvl4pPr marL="1403695" indent="0">
              <a:buNone/>
              <a:defRPr sz="2000"/>
            </a:lvl4pPr>
            <a:lvl5pPr marL="1871594" indent="0">
              <a:buNone/>
              <a:defRPr sz="2000"/>
            </a:lvl5pPr>
            <a:lvl6pPr marL="2339492" indent="0">
              <a:buNone/>
              <a:defRPr sz="2000"/>
            </a:lvl6pPr>
            <a:lvl7pPr marL="2807391" indent="0">
              <a:buNone/>
              <a:defRPr sz="2000"/>
            </a:lvl7pPr>
            <a:lvl8pPr marL="3275289" indent="0">
              <a:buNone/>
              <a:defRPr sz="2000"/>
            </a:lvl8pPr>
            <a:lvl9pPr marL="3743188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1047" y="5972862"/>
            <a:ext cx="6523330" cy="897211"/>
          </a:xfrm>
        </p:spPr>
        <p:txBody>
          <a:bodyPr/>
          <a:lstStyle>
            <a:lvl1pPr marL="0" indent="0">
              <a:buNone/>
              <a:defRPr sz="1400"/>
            </a:lvl1pPr>
            <a:lvl2pPr marL="467898" indent="0">
              <a:buNone/>
              <a:defRPr sz="1200"/>
            </a:lvl2pPr>
            <a:lvl3pPr marL="935797" indent="0">
              <a:buNone/>
              <a:defRPr sz="1000"/>
            </a:lvl3pPr>
            <a:lvl4pPr marL="1403695" indent="0">
              <a:buNone/>
              <a:defRPr sz="900"/>
            </a:lvl4pPr>
            <a:lvl5pPr marL="1871594" indent="0">
              <a:buNone/>
              <a:defRPr sz="900"/>
            </a:lvl5pPr>
            <a:lvl6pPr marL="2339492" indent="0">
              <a:buNone/>
              <a:defRPr sz="900"/>
            </a:lvl6pPr>
            <a:lvl7pPr marL="2807391" indent="0">
              <a:buNone/>
              <a:defRPr sz="900"/>
            </a:lvl7pPr>
            <a:lvl8pPr marL="3275289" indent="0">
              <a:buNone/>
              <a:defRPr sz="900"/>
            </a:lvl8pPr>
            <a:lvl9pPr marL="374318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8260AC-D391-134B-A675-941764BE924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911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53101-8B50-0E44-A3D6-254BFD9F8D15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809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14122" y="75310"/>
            <a:ext cx="2555884" cy="80797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3048" y="75310"/>
            <a:ext cx="7506626" cy="80797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9171FB-9D3B-6E45-B446-829826666D8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332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047" y="75312"/>
            <a:ext cx="9761013" cy="17079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19ECFA-651D-A340-AE23-D6BB8452862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861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Vierte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Fünfte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43640" y="305662"/>
            <a:ext cx="9785509" cy="1272117"/>
          </a:xfrm>
          <a:prstGeom prst="rect">
            <a:avLst/>
          </a:prstGeom>
        </p:spPr>
        <p:txBody>
          <a:bodyPr/>
          <a:lstStyle>
            <a:lvl1pPr algn="l">
              <a:defRPr sz="3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GB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892824" y="7267187"/>
            <a:ext cx="273988" cy="252893"/>
          </a:xfrm>
        </p:spPr>
        <p:txBody>
          <a:bodyPr/>
          <a:lstStyle>
            <a:lvl1pPr>
              <a:defRPr/>
            </a:lvl1pPr>
          </a:lstStyle>
          <a:p>
            <a:fld id="{DDA7EFF3-FF56-2C44-86B7-BCF4D08F8C83}" type="slidenum">
              <a:rPr lang="de-DE"/>
              <a:pPr/>
              <a:t>‹#›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521339" y="6678614"/>
            <a:ext cx="4671900" cy="406371"/>
          </a:xfrm>
          <a:prstGeom prst="rect">
            <a:avLst/>
          </a:prstGeom>
        </p:spPr>
        <p:txBody>
          <a:bodyPr lIns="105740" tIns="52870" rIns="105740" bIns="52870"/>
          <a:lstStyle>
            <a:lvl1pPr>
              <a:defRPr>
                <a:solidFill>
                  <a:srgbClr val="58A618"/>
                </a:solidFill>
              </a:defRPr>
            </a:lvl1pPr>
          </a:lstStyle>
          <a:p>
            <a:r>
              <a:rPr lang="it-IT"/>
              <a:t>	© EAHP Brussels 17/11/2014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916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58429"/>
            </a:gs>
            <a:gs pos="100000">
              <a:srgbClr val="45455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42925" y="74613"/>
            <a:ext cx="9761538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08063" y="2311400"/>
            <a:ext cx="9763125" cy="584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8948738" y="6953250"/>
            <a:ext cx="203200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106" tIns="47895" rIns="92106" bIns="47895" numCol="1" anchor="t" anchorCtr="1" compatLnSpc="1">
            <a:prstTxWarp prst="textNoShape">
              <a:avLst/>
            </a:prstTxWarp>
          </a:bodyPr>
          <a:lstStyle>
            <a:lvl1pPr algn="ctr">
              <a:buClr>
                <a:srgbClr val="FFFFFF"/>
              </a:buClr>
              <a:buSzPct val="100000"/>
              <a:buFont typeface="Times New Roman" charset="0"/>
              <a:buNone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 sz="1400">
                <a:solidFill>
                  <a:srgbClr val="FFFFFF"/>
                </a:solidFill>
                <a:latin typeface="Times New Roman" charset="0"/>
                <a:cs typeface="Times New Roman" charset="0"/>
              </a:defRPr>
            </a:lvl1pPr>
          </a:lstStyle>
          <a:p>
            <a:fld id="{AE61DE2D-C03A-CE41-897F-6A55C2FF5948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r" defTabSz="458788" rtl="0" eaLnBrk="0" fontAlgn="base" hangingPunct="0">
        <a:lnSpc>
          <a:spcPct val="104000"/>
        </a:lnSpc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4500" b="1">
          <a:solidFill>
            <a:srgbClr val="FFFFFF"/>
          </a:solidFill>
          <a:latin typeface="+mj-lt"/>
          <a:ea typeface="+mj-ea"/>
          <a:cs typeface="+mj-cs"/>
        </a:defRPr>
      </a:lvl1pPr>
      <a:lvl2pPr algn="r" defTabSz="458788" rtl="0" eaLnBrk="0" fontAlgn="base" hangingPunct="0">
        <a:lnSpc>
          <a:spcPct val="104000"/>
        </a:lnSpc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45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</a:defRPr>
      </a:lvl2pPr>
      <a:lvl3pPr algn="r" defTabSz="458788" rtl="0" eaLnBrk="0" fontAlgn="base" hangingPunct="0">
        <a:lnSpc>
          <a:spcPct val="104000"/>
        </a:lnSpc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45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</a:defRPr>
      </a:lvl3pPr>
      <a:lvl4pPr algn="r" defTabSz="458788" rtl="0" eaLnBrk="0" fontAlgn="base" hangingPunct="0">
        <a:lnSpc>
          <a:spcPct val="104000"/>
        </a:lnSpc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45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</a:defRPr>
      </a:lvl4pPr>
      <a:lvl5pPr algn="r" defTabSz="458788" rtl="0" eaLnBrk="0" fontAlgn="base" hangingPunct="0">
        <a:lnSpc>
          <a:spcPct val="104000"/>
        </a:lnSpc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45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</a:defRPr>
      </a:lvl5pPr>
      <a:lvl6pPr marL="467898" algn="r" defTabSz="459776" rtl="0" eaLnBrk="0" fontAlgn="base" hangingPunct="0">
        <a:lnSpc>
          <a:spcPct val="104000"/>
        </a:lnSpc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45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</a:defRPr>
      </a:lvl6pPr>
      <a:lvl7pPr marL="935797" algn="r" defTabSz="459776" rtl="0" eaLnBrk="0" fontAlgn="base" hangingPunct="0">
        <a:lnSpc>
          <a:spcPct val="104000"/>
        </a:lnSpc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45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</a:defRPr>
      </a:lvl7pPr>
      <a:lvl8pPr marL="1403695" algn="r" defTabSz="459776" rtl="0" eaLnBrk="0" fontAlgn="base" hangingPunct="0">
        <a:lnSpc>
          <a:spcPct val="104000"/>
        </a:lnSpc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45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</a:defRPr>
      </a:lvl8pPr>
      <a:lvl9pPr marL="1871594" algn="r" defTabSz="459776" rtl="0" eaLnBrk="0" fontAlgn="base" hangingPunct="0">
        <a:lnSpc>
          <a:spcPct val="104000"/>
        </a:lnSpc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45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</a:defRPr>
      </a:lvl9pPr>
    </p:titleStyle>
    <p:bodyStyle>
      <a:lvl1pPr marL="419100" indent="-311150" algn="l" defTabSz="458788" rtl="0" eaLnBrk="0" fontAlgn="base" hangingPunct="0">
        <a:lnSpc>
          <a:spcPct val="104000"/>
        </a:lnSpc>
        <a:spcBef>
          <a:spcPts val="1438"/>
        </a:spcBef>
        <a:spcAft>
          <a:spcPct val="0"/>
        </a:spcAft>
        <a:buClr>
          <a:srgbClr val="FFFFFF"/>
        </a:buClr>
        <a:buSzPct val="44000"/>
        <a:buFont typeface="Wingdings" charset="0"/>
        <a:buChar char=""/>
        <a:defRPr sz="3300">
          <a:solidFill>
            <a:srgbClr val="FFFFFF"/>
          </a:solidFill>
          <a:latin typeface="+mn-lt"/>
          <a:ea typeface="+mn-ea"/>
          <a:cs typeface="+mn-cs"/>
        </a:defRPr>
      </a:lvl1pPr>
      <a:lvl2pPr marL="860425" indent="-285750" algn="l" defTabSz="458788" rtl="0" eaLnBrk="0" fontAlgn="base" hangingPunct="0">
        <a:lnSpc>
          <a:spcPct val="104000"/>
        </a:lnSpc>
        <a:spcBef>
          <a:spcPts val="1125"/>
        </a:spcBef>
        <a:spcAft>
          <a:spcPct val="0"/>
        </a:spcAft>
        <a:buClr>
          <a:srgbClr val="FFFFFF"/>
        </a:buClr>
        <a:buSzPct val="75000"/>
        <a:buFont typeface="Symbol" charset="0"/>
        <a:buChar char=""/>
        <a:defRPr sz="2900">
          <a:solidFill>
            <a:srgbClr val="FFFFFF"/>
          </a:solidFill>
          <a:latin typeface="+mn-lt"/>
          <a:ea typeface="+mn-ea"/>
          <a:cs typeface="+mn-cs"/>
        </a:defRPr>
      </a:lvl2pPr>
      <a:lvl3pPr marL="1301750" indent="-217488" algn="l" defTabSz="458788" rtl="0" eaLnBrk="0" fontAlgn="base" hangingPunct="0">
        <a:lnSpc>
          <a:spcPct val="104000"/>
        </a:lnSpc>
        <a:spcBef>
          <a:spcPts val="925"/>
        </a:spcBef>
        <a:spcAft>
          <a:spcPct val="0"/>
        </a:spcAft>
        <a:buClr>
          <a:srgbClr val="FFFFFF"/>
        </a:buClr>
        <a:buSzPct val="44000"/>
        <a:buFont typeface="Wingdings" charset="0"/>
        <a:buChar char=""/>
        <a:defRPr sz="2500">
          <a:solidFill>
            <a:srgbClr val="FFFFFF"/>
          </a:solidFill>
          <a:latin typeface="+mn-lt"/>
          <a:ea typeface="+mn-ea"/>
          <a:cs typeface="+mn-cs"/>
        </a:defRPr>
      </a:lvl3pPr>
      <a:lvl4pPr marL="1744663" indent="-196850" algn="l" defTabSz="458788" rtl="0" eaLnBrk="0" fontAlgn="base" hangingPunct="0">
        <a:lnSpc>
          <a:spcPct val="104000"/>
        </a:lnSpc>
        <a:spcBef>
          <a:spcPts val="613"/>
        </a:spcBef>
        <a:spcAft>
          <a:spcPct val="0"/>
        </a:spcAft>
        <a:buClr>
          <a:srgbClr val="FFFFFF"/>
        </a:buClr>
        <a:buSzPct val="75000"/>
        <a:buFont typeface="Symbol" charset="0"/>
        <a:buChar char="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185988" indent="-198438" algn="l" defTabSz="458788" rtl="0" eaLnBrk="0" fontAlgn="base" hangingPunct="0">
        <a:lnSpc>
          <a:spcPct val="104000"/>
        </a:lnSpc>
        <a:spcBef>
          <a:spcPts val="313"/>
        </a:spcBef>
        <a:spcAft>
          <a:spcPct val="0"/>
        </a:spcAft>
        <a:buClr>
          <a:srgbClr val="FFFFFF"/>
        </a:buClr>
        <a:buSzPct val="44000"/>
        <a:buFont typeface="Wingdings" charset="0"/>
        <a:buChar char="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654674" indent="-199832" algn="l" defTabSz="459776" rtl="0" eaLnBrk="0" fontAlgn="base" hangingPunct="0">
        <a:lnSpc>
          <a:spcPct val="104000"/>
        </a:lnSpc>
        <a:spcBef>
          <a:spcPts val="307"/>
        </a:spcBef>
        <a:spcAft>
          <a:spcPct val="0"/>
        </a:spcAft>
        <a:buClr>
          <a:srgbClr val="FFFFFF"/>
        </a:buClr>
        <a:buSzPct val="44000"/>
        <a:buFont typeface="Wingdings" charset="2"/>
        <a:buChar char="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3122572" indent="-199832" algn="l" defTabSz="459776" rtl="0" eaLnBrk="0" fontAlgn="base" hangingPunct="0">
        <a:lnSpc>
          <a:spcPct val="104000"/>
        </a:lnSpc>
        <a:spcBef>
          <a:spcPts val="307"/>
        </a:spcBef>
        <a:spcAft>
          <a:spcPct val="0"/>
        </a:spcAft>
        <a:buClr>
          <a:srgbClr val="FFFFFF"/>
        </a:buClr>
        <a:buSzPct val="44000"/>
        <a:buFont typeface="Wingdings" charset="2"/>
        <a:buChar char="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590471" indent="-199832" algn="l" defTabSz="459776" rtl="0" eaLnBrk="0" fontAlgn="base" hangingPunct="0">
        <a:lnSpc>
          <a:spcPct val="104000"/>
        </a:lnSpc>
        <a:spcBef>
          <a:spcPts val="307"/>
        </a:spcBef>
        <a:spcAft>
          <a:spcPct val="0"/>
        </a:spcAft>
        <a:buClr>
          <a:srgbClr val="FFFFFF"/>
        </a:buClr>
        <a:buSzPct val="44000"/>
        <a:buFont typeface="Wingdings" charset="2"/>
        <a:buChar char="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4058369" indent="-199832" algn="l" defTabSz="459776" rtl="0" eaLnBrk="0" fontAlgn="base" hangingPunct="0">
        <a:lnSpc>
          <a:spcPct val="104000"/>
        </a:lnSpc>
        <a:spcBef>
          <a:spcPts val="307"/>
        </a:spcBef>
        <a:spcAft>
          <a:spcPct val="0"/>
        </a:spcAft>
        <a:buClr>
          <a:srgbClr val="FFFFFF"/>
        </a:buClr>
        <a:buSzPct val="44000"/>
        <a:buFont typeface="Wingdings" charset="2"/>
        <a:buChar char="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57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7898" algn="l" defTabSz="9357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5797" algn="l" defTabSz="9357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03695" algn="l" defTabSz="9357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71594" algn="l" defTabSz="9357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9492" algn="l" defTabSz="9357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07391" algn="l" defTabSz="9357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75289" algn="l" defTabSz="9357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43188" algn="l" defTabSz="9357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jpeg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subTitle"/>
          </p:nvPr>
        </p:nvSpPr>
        <p:spPr>
          <a:xfrm>
            <a:off x="574675" y="400050"/>
            <a:ext cx="9788525" cy="6405563"/>
          </a:xfrm>
        </p:spPr>
        <p:txBody>
          <a:bodyPr/>
          <a:lstStyle/>
          <a:p>
            <a:pPr marL="420688" lvl="1" indent="-204788" algn="ctr" eaLnBrk="1">
              <a:buSzPct val="4500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</a:pPr>
            <a:endParaRPr lang="en-GB" sz="3700" dirty="0"/>
          </a:p>
          <a:p>
            <a:pPr marL="420688" lvl="1" indent="-204788" algn="ctr" eaLnBrk="1">
              <a:buSzPct val="4500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</a:pPr>
            <a:endParaRPr lang="en-GB" sz="3700" dirty="0"/>
          </a:p>
          <a:p>
            <a:pPr marL="420688" lvl="1" indent="-204788" algn="ctr" eaLnBrk="1">
              <a:buSzPct val="4500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</a:pPr>
            <a:endParaRPr lang="en-GB" sz="3700" dirty="0"/>
          </a:p>
          <a:p>
            <a:pPr marL="420688" lvl="1" indent="-204788" algn="ctr" eaLnBrk="1">
              <a:buSzPct val="4500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</a:pPr>
            <a:endParaRPr lang="en-GB" sz="3700" dirty="0"/>
          </a:p>
          <a:p>
            <a:pPr marL="420688" lvl="1" indent="-204788" algn="ctr" eaLnBrk="1">
              <a:buSzPct val="4500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</a:pPr>
            <a:endParaRPr lang="en-GB" sz="3700" dirty="0"/>
          </a:p>
          <a:p>
            <a:pPr marL="420688" lvl="1" indent="-204788" algn="ctr" eaLnBrk="1">
              <a:buSzPct val="4500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</a:pPr>
            <a:endParaRPr lang="en-US" sz="2500" dirty="0"/>
          </a:p>
          <a:p>
            <a:pPr marL="420688" lvl="1" indent="-204788" algn="ctr" eaLnBrk="1">
              <a:buSzPct val="4500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</a:pPr>
            <a:endParaRPr lang="en-US" sz="2800" dirty="0"/>
          </a:p>
          <a:p>
            <a:pPr marL="420688" lvl="1" indent="-204788" algn="ctr" eaLnBrk="1">
              <a:buSzPct val="4500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</a:pPr>
            <a:endParaRPr lang="en-GB" sz="2500" b="0" dirty="0">
              <a:solidFill>
                <a:schemeClr val="bg1"/>
              </a:solidFill>
              <a:latin typeface="Calibri" charset="0"/>
            </a:endParaRPr>
          </a:p>
          <a:p>
            <a:pPr marL="420688" lvl="1" indent="-204788" algn="ctr" eaLnBrk="1">
              <a:buSzPct val="4500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</a:pPr>
            <a:r>
              <a:rPr lang="en-US" sz="2900" dirty="0">
                <a:solidFill>
                  <a:srgbClr val="FFC000"/>
                </a:solidFill>
              </a:rPr>
              <a:t/>
            </a:r>
            <a:br>
              <a:rPr lang="en-US" sz="2900" dirty="0">
                <a:solidFill>
                  <a:srgbClr val="FFC000"/>
                </a:solidFill>
              </a:rPr>
            </a:br>
            <a:endParaRPr lang="en-GB" sz="2900" b="0" dirty="0">
              <a:solidFill>
                <a:schemeClr val="bg1"/>
              </a:solidFill>
            </a:endParaRPr>
          </a:p>
        </p:txBody>
      </p:sp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15900"/>
            <a:ext cx="3363913" cy="29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05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537075"/>
            <a:ext cx="443230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2"/>
          <p:cNvSpPr txBox="1">
            <a:spLocks noChangeArrowheads="1"/>
          </p:cNvSpPr>
          <p:nvPr/>
        </p:nvSpPr>
        <p:spPr bwMode="auto">
          <a:xfrm>
            <a:off x="4552950" y="287338"/>
            <a:ext cx="5564188" cy="365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33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20688" indent="-204788"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9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5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458788">
              <a:spcBef>
                <a:spcPts val="313"/>
              </a:spcBef>
              <a:buFont typeface="Wingdings" charset="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458788">
              <a:spcBef>
                <a:spcPts val="313"/>
              </a:spcBef>
              <a:buFont typeface="Wingdings" charset="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458788">
              <a:spcBef>
                <a:spcPts val="313"/>
              </a:spcBef>
              <a:buFont typeface="Wingdings" charset="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458788">
              <a:spcBef>
                <a:spcPts val="313"/>
              </a:spcBef>
              <a:buFont typeface="Wingdings" charset="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lvl="1" algn="ctr" hangingPunct="0">
              <a:lnSpc>
                <a:spcPct val="104000"/>
              </a:lnSpc>
              <a:buClr>
                <a:srgbClr val="FFFFFF"/>
              </a:buClr>
              <a:buSzPct val="45000"/>
            </a:pPr>
            <a:r>
              <a:rPr lang="en-US" sz="3200" b="1" dirty="0">
                <a:ea typeface="ヒラギノ角ゴ Pro W6" charset="0"/>
                <a:cs typeface="ヒラギノ角ゴ Pro W6" charset="0"/>
              </a:rPr>
              <a:t>Access to Medicine and the regulatory framework of medicinal products in the EU</a:t>
            </a:r>
            <a:r>
              <a:rPr lang="en-US" sz="2800" b="1" dirty="0">
                <a:latin typeface="Calibri" charset="0"/>
                <a:ea typeface="ヒラギノ角ゴ Pro W6" charset="0"/>
                <a:cs typeface="ヒラギノ角ゴ Pro W6" charset="0"/>
              </a:rPr>
              <a:t/>
            </a:r>
            <a:br>
              <a:rPr lang="en-US" sz="2800" b="1" dirty="0">
                <a:latin typeface="Calibri" charset="0"/>
                <a:ea typeface="ヒラギノ角ゴ Pro W6" charset="0"/>
                <a:cs typeface="ヒラギノ角ゴ Pro W6" charset="0"/>
              </a:rPr>
            </a:br>
            <a:r>
              <a:rPr lang="en-US" sz="2500" b="1" dirty="0">
                <a:latin typeface="Calibri" charset="0"/>
                <a:ea typeface="ヒラギノ角ゴ Pro W6" charset="0"/>
                <a:cs typeface="ヒラギノ角ゴ Pro W6" charset="0"/>
              </a:rPr>
              <a:t/>
            </a:r>
            <a:br>
              <a:rPr lang="en-US" sz="2500" b="1" dirty="0">
                <a:latin typeface="Calibri" charset="0"/>
                <a:ea typeface="ヒラギノ角ゴ Pro W6" charset="0"/>
                <a:cs typeface="ヒラギノ角ゴ Pro W6" charset="0"/>
              </a:rPr>
            </a:br>
            <a:r>
              <a:rPr lang="en-GB" sz="2800" dirty="0">
                <a:latin typeface="Calibri" charset="0"/>
                <a:ea typeface="ヒラギノ角ゴ Pro W6" charset="0"/>
                <a:cs typeface="ヒラギノ角ゴ Pro W6" charset="0"/>
              </a:rPr>
              <a:t>S&amp;D Workshop</a:t>
            </a:r>
          </a:p>
          <a:p>
            <a:pPr lvl="1" algn="ctr" hangingPunct="0">
              <a:lnSpc>
                <a:spcPct val="104000"/>
              </a:lnSpc>
              <a:buClr>
                <a:srgbClr val="FFFFFF"/>
              </a:buClr>
              <a:buSzPct val="45000"/>
            </a:pPr>
            <a:r>
              <a:rPr lang="en-GB" sz="2400" dirty="0">
                <a:latin typeface="Calibri" charset="0"/>
                <a:ea typeface="ヒラギノ角ゴ Pro W6" charset="0"/>
                <a:cs typeface="ヒラギノ角ゴ Pro W6" charset="0"/>
              </a:rPr>
              <a:t>1 July 2015, Brussels</a:t>
            </a:r>
          </a:p>
          <a:p>
            <a:pPr lvl="1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054" name="TextBox 5"/>
          <p:cNvSpPr txBox="1">
            <a:spLocks noChangeArrowheads="1"/>
          </p:cNvSpPr>
          <p:nvPr/>
        </p:nvSpPr>
        <p:spPr bwMode="auto">
          <a:xfrm>
            <a:off x="323850" y="4176713"/>
            <a:ext cx="5564188" cy="2522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33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20688" indent="-204788"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9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5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458788">
              <a:spcBef>
                <a:spcPts val="313"/>
              </a:spcBef>
              <a:buFont typeface="Wingdings" charset="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458788">
              <a:spcBef>
                <a:spcPts val="313"/>
              </a:spcBef>
              <a:buFont typeface="Wingdings" charset="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458788">
              <a:spcBef>
                <a:spcPts val="313"/>
              </a:spcBef>
              <a:buFont typeface="Wingdings" charset="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458788">
              <a:spcBef>
                <a:spcPts val="313"/>
              </a:spcBef>
              <a:buFont typeface="Wingdings" charset="0"/>
              <a:tabLst>
                <a:tab pos="420688" algn="l"/>
                <a:tab pos="781050" algn="l"/>
                <a:tab pos="1247775" algn="l"/>
                <a:tab pos="1716088" algn="l"/>
                <a:tab pos="2184400" algn="l"/>
                <a:tab pos="2652713" algn="l"/>
                <a:tab pos="3119438" algn="l"/>
                <a:tab pos="3587750" algn="l"/>
                <a:tab pos="4056063" algn="l"/>
                <a:tab pos="4524375" algn="l"/>
                <a:tab pos="4991100" algn="l"/>
                <a:tab pos="5459413" algn="l"/>
                <a:tab pos="5927725" algn="l"/>
                <a:tab pos="6396038" algn="l"/>
                <a:tab pos="6862763" algn="l"/>
                <a:tab pos="7331075" algn="l"/>
                <a:tab pos="7799388" algn="l"/>
                <a:tab pos="8267700" algn="l"/>
                <a:tab pos="8734425" algn="l"/>
                <a:tab pos="9202738" algn="l"/>
                <a:tab pos="9671050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lvl="1" algn="ctr" hangingPunct="0">
              <a:lnSpc>
                <a:spcPct val="104000"/>
              </a:lnSpc>
              <a:buClr>
                <a:srgbClr val="FFFFFF"/>
              </a:buClr>
              <a:buSzPct val="45000"/>
            </a:pPr>
            <a:r>
              <a:rPr lang="en-GB" sz="2400" dirty="0">
                <a:latin typeface="Calibri" charset="0"/>
                <a:ea typeface="ヒラギノ角ゴ Pro W6" charset="0"/>
                <a:cs typeface="ヒラギノ角ゴ Pro W6" charset="0"/>
              </a:rPr>
              <a:t>Richard Price, Policy and Advocacy Officer at the European Association of Hospital Pharmacists (EAHP), representing…</a:t>
            </a:r>
          </a:p>
          <a:p>
            <a:pPr lvl="1" algn="ctr" hangingPunct="0">
              <a:lnSpc>
                <a:spcPct val="104000"/>
              </a:lnSpc>
              <a:buClr>
                <a:srgbClr val="FFFFFF"/>
              </a:buClr>
              <a:buSzPct val="45000"/>
            </a:pPr>
            <a:r>
              <a:rPr lang="en-US" sz="2800" b="1" dirty="0">
                <a:solidFill>
                  <a:srgbClr val="FFC000"/>
                </a:solidFill>
                <a:latin typeface="Calibri" charset="0"/>
                <a:ea typeface="ヒラギノ角ゴ Pro W6" charset="0"/>
                <a:cs typeface="ヒラギノ角ゴ Pro W6" charset="0"/>
              </a:rPr>
              <a:t>The European Public Health Alliance (EPHA)</a:t>
            </a:r>
            <a:endParaRPr lang="en-GB" sz="2000" dirty="0">
              <a:latin typeface="Calibri" charset="0"/>
              <a:ea typeface="ヒラギノ角ゴ Pro W6" charset="0"/>
              <a:cs typeface="ヒラギノ角ゴ Pro W6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811" y="75312"/>
            <a:ext cx="10124250" cy="1707905"/>
          </a:xfrm>
        </p:spPr>
        <p:txBody>
          <a:bodyPr/>
          <a:lstStyle/>
          <a:p>
            <a:r>
              <a:rPr lang="en-US" dirty="0" smtClean="0"/>
              <a:t>Access: a critical topic for EPHA and its membership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07802" y="1440086"/>
            <a:ext cx="9145016" cy="2230765"/>
            <a:chOff x="107802" y="1440086"/>
            <a:chExt cx="9145016" cy="2230765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802" y="1728118"/>
              <a:ext cx="2455862" cy="1839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4" name="TextBox 5"/>
            <p:cNvSpPr txBox="1">
              <a:spLocks noChangeArrowheads="1"/>
            </p:cNvSpPr>
            <p:nvPr/>
          </p:nvSpPr>
          <p:spPr bwMode="auto">
            <a:xfrm>
              <a:off x="2484066" y="1440086"/>
              <a:ext cx="6768752" cy="2230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33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420688" indent="-204788"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9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5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0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0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defTabSz="458788">
                <a:spcBef>
                  <a:spcPts val="313"/>
                </a:spcBef>
                <a:buFont typeface="Wingdings" charset="0"/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0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defTabSz="458788">
                <a:spcBef>
                  <a:spcPts val="313"/>
                </a:spcBef>
                <a:buFont typeface="Wingdings" charset="0"/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0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defTabSz="458788">
                <a:spcBef>
                  <a:spcPts val="313"/>
                </a:spcBef>
                <a:buFont typeface="Wingdings" charset="0"/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0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defTabSz="458788">
                <a:spcBef>
                  <a:spcPts val="313"/>
                </a:spcBef>
                <a:buFont typeface="Wingdings" charset="0"/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0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lvl="1" algn="ctr" hangingPunct="0">
                <a:lnSpc>
                  <a:spcPct val="104000"/>
                </a:lnSpc>
                <a:buClr>
                  <a:srgbClr val="FFFFFF"/>
                </a:buClr>
                <a:buSzPct val="45000"/>
              </a:pPr>
              <a:r>
                <a:rPr lang="en-GB" sz="2400" dirty="0" smtClean="0">
                  <a:latin typeface="Calibri" charset="0"/>
                  <a:ea typeface="ヒラギノ角ゴ Pro W6" charset="0"/>
                  <a:cs typeface="ヒラギノ角ゴ Pro W6" charset="0"/>
                </a:rPr>
                <a:t>2013 Joint Declaration on Access to Medicines</a:t>
              </a:r>
              <a:endParaRPr lang="en-GB" sz="2400" dirty="0">
                <a:latin typeface="Calibri" charset="0"/>
                <a:ea typeface="ヒラギノ角ゴ Pro W6" charset="0"/>
                <a:cs typeface="ヒラギノ角ゴ Pro W6" charset="0"/>
              </a:endParaRPr>
            </a:p>
            <a:p>
              <a:pPr marL="93344" indent="0">
                <a:buNone/>
              </a:pPr>
              <a:r>
                <a:rPr lang="en-US" sz="1900" dirty="0">
                  <a:latin typeface="Calibri" charset="0"/>
                </a:rPr>
                <a:t>Recommendations on:</a:t>
              </a:r>
            </a:p>
            <a:p>
              <a:pPr marL="436244">
                <a:buFont typeface="Arial"/>
                <a:buChar char="•"/>
              </a:pPr>
              <a:r>
                <a:rPr lang="en-US" sz="1900" dirty="0" smtClean="0">
                  <a:latin typeface="Calibri" charset="0"/>
                </a:rPr>
                <a:t>Health impact assessment </a:t>
              </a:r>
              <a:r>
                <a:rPr lang="en-US" sz="1900" dirty="0">
                  <a:latin typeface="Calibri" charset="0"/>
                </a:rPr>
                <a:t>of fiscal consolidation measures</a:t>
              </a:r>
            </a:p>
            <a:p>
              <a:pPr marL="436244">
                <a:buFont typeface="Arial"/>
                <a:buChar char="•"/>
              </a:pPr>
              <a:r>
                <a:rPr lang="en-US" sz="1900" dirty="0" smtClean="0">
                  <a:latin typeface="Calibri" charset="0"/>
                </a:rPr>
                <a:t>Transparency (online database of comparable prices + R&amp;D)</a:t>
              </a:r>
              <a:endParaRPr lang="en-US" sz="1900" dirty="0">
                <a:latin typeface="Calibri" charset="0"/>
              </a:endParaRPr>
            </a:p>
            <a:p>
              <a:pPr marL="436244">
                <a:buFont typeface="Arial"/>
                <a:buChar char="•"/>
              </a:pPr>
              <a:r>
                <a:rPr lang="en-US" sz="1900" dirty="0">
                  <a:latin typeface="Calibri" charset="0"/>
                </a:rPr>
                <a:t>EU level </a:t>
              </a:r>
              <a:r>
                <a:rPr lang="en-US" sz="1900" dirty="0" smtClean="0">
                  <a:latin typeface="Calibri" charset="0"/>
                </a:rPr>
                <a:t>cooperation (e.g. joint procurement)</a:t>
              </a:r>
              <a:endParaRPr lang="en-US" sz="1900" dirty="0">
                <a:latin typeface="Calibri" charset="0"/>
              </a:endParaRPr>
            </a:p>
            <a:p>
              <a:pPr marL="436244">
                <a:buFont typeface="Arial"/>
                <a:buChar char="•"/>
              </a:pPr>
              <a:r>
                <a:rPr lang="en-US" sz="1900" dirty="0">
                  <a:latin typeface="Calibri" charset="0"/>
                </a:rPr>
                <a:t>New innovation </a:t>
              </a:r>
              <a:r>
                <a:rPr lang="en-US" sz="1900" dirty="0" smtClean="0">
                  <a:latin typeface="Calibri" charset="0"/>
                </a:rPr>
                <a:t>models (e.g. tiered pricing by GDP)</a:t>
              </a:r>
            </a:p>
            <a:p>
              <a:pPr marL="436244">
                <a:buFont typeface="Arial"/>
                <a:buChar char="•"/>
              </a:pPr>
              <a:r>
                <a:rPr lang="en-US" sz="1900" dirty="0" smtClean="0">
                  <a:latin typeface="Calibri" charset="0"/>
                </a:rPr>
                <a:t>Impacts on migrant, minority and vulnerable communities</a:t>
              </a:r>
              <a:endParaRPr lang="en-US" sz="1900" dirty="0">
                <a:latin typeface="Calibri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79810" y="3600326"/>
            <a:ext cx="9865096" cy="2704125"/>
            <a:chOff x="179810" y="3600326"/>
            <a:chExt cx="9865096" cy="270412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810" y="3960366"/>
              <a:ext cx="3657600" cy="135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3780210" y="3600326"/>
              <a:ext cx="6264696" cy="2704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33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420688" indent="-204788"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9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5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0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0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defTabSz="458788">
                <a:spcBef>
                  <a:spcPts val="313"/>
                </a:spcBef>
                <a:buFont typeface="Wingdings" charset="0"/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0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defTabSz="458788">
                <a:spcBef>
                  <a:spcPts val="313"/>
                </a:spcBef>
                <a:buFont typeface="Wingdings" charset="0"/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0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defTabSz="458788">
                <a:spcBef>
                  <a:spcPts val="313"/>
                </a:spcBef>
                <a:buFont typeface="Wingdings" charset="0"/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0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defTabSz="458788">
                <a:spcBef>
                  <a:spcPts val="313"/>
                </a:spcBef>
                <a:buFont typeface="Wingdings" charset="0"/>
                <a:tabLst>
                  <a:tab pos="420688" algn="l"/>
                  <a:tab pos="781050" algn="l"/>
                  <a:tab pos="1247775" algn="l"/>
                  <a:tab pos="1716088" algn="l"/>
                  <a:tab pos="2184400" algn="l"/>
                  <a:tab pos="2652713" algn="l"/>
                  <a:tab pos="3119438" algn="l"/>
                  <a:tab pos="3587750" algn="l"/>
                  <a:tab pos="4056063" algn="l"/>
                  <a:tab pos="4524375" algn="l"/>
                  <a:tab pos="4991100" algn="l"/>
                  <a:tab pos="5459413" algn="l"/>
                  <a:tab pos="5927725" algn="l"/>
                  <a:tab pos="6396038" algn="l"/>
                  <a:tab pos="6862763" algn="l"/>
                  <a:tab pos="7331075" algn="l"/>
                  <a:tab pos="7799388" algn="l"/>
                  <a:tab pos="8267700" algn="l"/>
                  <a:tab pos="8734425" algn="l"/>
                  <a:tab pos="9202738" algn="l"/>
                  <a:tab pos="9671050" algn="l"/>
                </a:tabLst>
                <a:defRPr sz="2000">
                  <a:solidFill>
                    <a:srgbClr val="FFFFFF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lvl="1" algn="ctr" hangingPunct="0">
                <a:lnSpc>
                  <a:spcPct val="104000"/>
                </a:lnSpc>
                <a:buClr>
                  <a:srgbClr val="FFFFFF"/>
                </a:buClr>
                <a:buSzPct val="45000"/>
              </a:pPr>
              <a:r>
                <a:rPr lang="en-GB" sz="2400" dirty="0" smtClean="0">
                  <a:latin typeface="Calibri" charset="0"/>
                  <a:ea typeface="ヒラギノ角ゴ Pro W6" charset="0"/>
                  <a:cs typeface="ヒラギノ角ゴ Pro W6" charset="0"/>
                </a:rPr>
                <a:t>2012 Policy Statement on Medicines Shortages</a:t>
              </a:r>
            </a:p>
            <a:p>
              <a:pPr marL="93344" indent="0">
                <a:buNone/>
              </a:pPr>
              <a:r>
                <a:rPr lang="en-US" sz="1900" dirty="0" smtClean="0">
                  <a:latin typeface="Calibri" charset="0"/>
                </a:rPr>
                <a:t>Need for:</a:t>
              </a:r>
            </a:p>
            <a:p>
              <a:pPr marL="436244">
                <a:buFont typeface="Arial"/>
                <a:buChar char="•"/>
              </a:pPr>
              <a:r>
                <a:rPr lang="en-US" sz="1900" dirty="0" smtClean="0">
                  <a:latin typeface="Calibri" charset="0"/>
                </a:rPr>
                <a:t>Improved reporting and enforcement of requirements</a:t>
              </a:r>
            </a:p>
            <a:p>
              <a:pPr marL="436244">
                <a:buFont typeface="Arial"/>
                <a:buChar char="•"/>
              </a:pPr>
              <a:r>
                <a:rPr lang="en-US" sz="1900" dirty="0" smtClean="0">
                  <a:latin typeface="Calibri" charset="0"/>
                </a:rPr>
                <a:t>International response, including Commission leadership</a:t>
              </a:r>
            </a:p>
            <a:p>
              <a:pPr lvl="1" hangingPunct="0">
                <a:lnSpc>
                  <a:spcPct val="104000"/>
                </a:lnSpc>
                <a:buClr>
                  <a:srgbClr val="FFFFFF"/>
                </a:buClr>
                <a:buSzPct val="45000"/>
              </a:pPr>
              <a:r>
                <a:rPr lang="en-GB" sz="2400" dirty="0" smtClean="0">
                  <a:latin typeface="Calibri" charset="0"/>
                  <a:ea typeface="ヒラギノ角ゴ Pro W6" charset="0"/>
                  <a:cs typeface="ヒラギノ角ゴ Pro W6" charset="0"/>
                </a:rPr>
                <a:t>2015 Policy Statement on Sustainable Access</a:t>
              </a:r>
            </a:p>
            <a:p>
              <a:pPr marL="436244">
                <a:buFont typeface="Arial"/>
                <a:buChar char="•"/>
              </a:pPr>
              <a:r>
                <a:rPr lang="en-US" sz="1900" dirty="0" smtClean="0">
                  <a:latin typeface="Calibri" charset="0"/>
                </a:rPr>
                <a:t>Cost burden away from patients</a:t>
              </a:r>
            </a:p>
            <a:p>
              <a:pPr marL="436244">
                <a:buFont typeface="Arial"/>
                <a:buChar char="•"/>
              </a:pPr>
              <a:r>
                <a:rPr lang="en-US" sz="1900" dirty="0" smtClean="0">
                  <a:latin typeface="Calibri" charset="0"/>
                </a:rPr>
                <a:t>Transparency and support for pricing innovation</a:t>
              </a:r>
            </a:p>
            <a:p>
              <a:pPr lvl="1" hangingPunct="0">
                <a:lnSpc>
                  <a:spcPct val="104000"/>
                </a:lnSpc>
                <a:buClr>
                  <a:srgbClr val="FFFFFF"/>
                </a:buClr>
                <a:buSzPct val="45000"/>
              </a:pPr>
              <a:endParaRPr lang="en-GB" sz="2400" dirty="0">
                <a:latin typeface="Calibri" charset="0"/>
                <a:ea typeface="ヒラギノ角ゴ Pro W6" charset="0"/>
                <a:cs typeface="ヒラギノ角ゴ Pro W6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23826" y="6192614"/>
            <a:ext cx="9181453" cy="1274533"/>
            <a:chOff x="323826" y="6192614"/>
            <a:chExt cx="9181453" cy="1274533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26" y="6552654"/>
              <a:ext cx="1385819" cy="707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2018" y="6480646"/>
              <a:ext cx="1710245" cy="788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8242" y="6264622"/>
              <a:ext cx="1025346" cy="1095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410" y="6336630"/>
              <a:ext cx="961261" cy="1026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76554" y="6192614"/>
              <a:ext cx="2628725" cy="12745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0423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0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3995738" y="349250"/>
            <a:ext cx="6334125" cy="1184275"/>
          </a:xfrm>
        </p:spPr>
        <p:txBody>
          <a:bodyPr/>
          <a:lstStyle/>
          <a:p>
            <a:pPr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</a:pPr>
            <a:r>
              <a:rPr lang="en-GB" sz="4100">
                <a:latin typeface="Calibri" charset="0"/>
                <a:ea typeface="ヒラギノ角ゴ Pro W6" charset="0"/>
                <a:cs typeface="ヒラギノ角ゴ Pro W6" charset="0"/>
              </a:rPr>
              <a:t>PRESENTATION OUTLINE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252413" y="2087563"/>
            <a:ext cx="10396537" cy="4824412"/>
          </a:xfrm>
        </p:spPr>
        <p:txBody>
          <a:bodyPr anchor="ctr"/>
          <a:lstStyle/>
          <a:p>
            <a:pPr>
              <a:buFont typeface="Wingdings" charset="0"/>
              <a:buChar char="Ø"/>
            </a:pPr>
            <a:r>
              <a:rPr lang="en-US" sz="3600" dirty="0">
                <a:latin typeface="Calibri" charset="0"/>
                <a:ea typeface="ヒラギノ角ゴ Pro W3" charset="0"/>
                <a:cs typeface="ヒラギノ角ゴ Pro W3" charset="0"/>
              </a:rPr>
              <a:t>What is access?</a:t>
            </a:r>
          </a:p>
          <a:p>
            <a:pPr>
              <a:buFont typeface="Wingdings" charset="0"/>
              <a:buChar char="Ø"/>
            </a:pPr>
            <a:r>
              <a:rPr lang="en-US" sz="3600" dirty="0">
                <a:latin typeface="Calibri" charset="0"/>
                <a:ea typeface="ヒラギノ角ゴ Pro W3" charset="0"/>
                <a:cs typeface="ヒラギノ角ゴ Pro W3" charset="0"/>
              </a:rPr>
              <a:t>What is the EU regulatory framework relating to medicines?</a:t>
            </a:r>
          </a:p>
          <a:p>
            <a:pPr>
              <a:buFont typeface="Wingdings" charset="0"/>
              <a:buChar char="Ø"/>
            </a:pPr>
            <a:r>
              <a:rPr lang="en-US" sz="3600" dirty="0">
                <a:latin typeface="Calibri" charset="0"/>
                <a:ea typeface="ヒラギノ角ゴ Pro W3" charset="0"/>
                <a:cs typeface="ヒラギノ角ゴ Pro W3" charset="0"/>
              </a:rPr>
              <a:t>Improving the regulatory framework: the availability case study</a:t>
            </a:r>
          </a:p>
          <a:p>
            <a:pPr>
              <a:buFont typeface="Wingdings" charset="0"/>
              <a:buChar char="Ø"/>
            </a:pPr>
            <a:r>
              <a:rPr lang="en-US" sz="3600" dirty="0">
                <a:latin typeface="Calibri" charset="0"/>
                <a:ea typeface="ヒラギノ角ゴ Pro W3" charset="0"/>
                <a:cs typeface="ヒラギノ角ゴ Pro W3" charset="0"/>
              </a:rPr>
              <a:t>Improving the regulatory framework: the affordability problem</a:t>
            </a:r>
          </a:p>
          <a:p>
            <a:pPr>
              <a:buFont typeface="Wingdings" charset="0"/>
              <a:buChar char="Ø"/>
            </a:pPr>
            <a:endParaRPr lang="en-US" sz="2300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8575"/>
            <a:ext cx="2455862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077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522" y="6120606"/>
            <a:ext cx="3657600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3"/>
          <p:cNvSpPr>
            <a:spLocks noChangeArrowheads="1"/>
          </p:cNvSpPr>
          <p:nvPr/>
        </p:nvSpPr>
        <p:spPr bwMode="auto">
          <a:xfrm>
            <a:off x="395288" y="2736850"/>
            <a:ext cx="3097212" cy="792163"/>
          </a:xfrm>
          <a:prstGeom prst="rect">
            <a:avLst/>
          </a:prstGeom>
          <a:solidFill>
            <a:srgbClr val="00B8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449263"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/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6011863" y="2808288"/>
            <a:ext cx="3097212" cy="792162"/>
          </a:xfrm>
          <a:prstGeom prst="rect">
            <a:avLst/>
          </a:prstGeom>
          <a:solidFill>
            <a:srgbClr val="00B8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449263"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/>
          </a:p>
        </p:txBody>
      </p:sp>
      <p:sp>
        <p:nvSpPr>
          <p:cNvPr id="4100" name="Rectangle 1"/>
          <p:cNvSpPr>
            <a:spLocks noGrp="1" noChangeArrowheads="1"/>
          </p:cNvSpPr>
          <p:nvPr>
            <p:ph type="title"/>
          </p:nvPr>
        </p:nvSpPr>
        <p:spPr>
          <a:xfrm>
            <a:off x="4214813" y="0"/>
            <a:ext cx="6334125" cy="1184275"/>
          </a:xfrm>
        </p:spPr>
        <p:txBody>
          <a:bodyPr/>
          <a:lstStyle/>
          <a:p>
            <a:pPr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</a:pPr>
            <a:r>
              <a:rPr lang="en-GB" sz="4100">
                <a:latin typeface="Calibri" charset="0"/>
                <a:ea typeface="ヒラギノ角ゴ Pro W6" charset="0"/>
                <a:cs typeface="ヒラギノ角ゴ Pro W6" charset="0"/>
              </a:rPr>
              <a:t>WHAT IS “ACCESS”?</a:t>
            </a:r>
          </a:p>
        </p:txBody>
      </p:sp>
      <p:pic>
        <p:nvPicPr>
          <p:cNvPr id="410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8575"/>
            <a:ext cx="2455862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10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5903913"/>
            <a:ext cx="3657600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323850" y="2447925"/>
            <a:ext cx="3024188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2pPr>
            <a:lvl3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3pPr>
            <a:lvl4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4pPr>
            <a:lvl5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5pPr>
            <a:lvl6pPr marL="467898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6pPr>
            <a:lvl7pPr marL="935797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7pPr>
            <a:lvl8pPr marL="1403695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8pPr>
            <a:lvl9pPr marL="1871594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9pPr>
          </a:lstStyle>
          <a:p>
            <a:pPr algn="ctr"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/>
            </a:pPr>
            <a:r>
              <a:rPr lang="en-GB" altLang="nl-BE" sz="3600" kern="0" dirty="0" smtClean="0">
                <a:solidFill>
                  <a:srgbClr val="FF6600"/>
                </a:solidFill>
                <a:latin typeface="Calibri" panose="020F0502020204030204" pitchFamily="34" charset="0"/>
              </a:rPr>
              <a:t>Affordable</a:t>
            </a: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 bwMode="auto">
          <a:xfrm>
            <a:off x="5653088" y="2592388"/>
            <a:ext cx="3455987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2pPr>
            <a:lvl3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3pPr>
            <a:lvl4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4pPr>
            <a:lvl5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5pPr>
            <a:lvl6pPr marL="467898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6pPr>
            <a:lvl7pPr marL="935797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7pPr>
            <a:lvl8pPr marL="1403695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8pPr>
            <a:lvl9pPr marL="1871594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9pPr>
          </a:lstStyle>
          <a:p>
            <a:pPr algn="ctr"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/>
            </a:pPr>
            <a:r>
              <a:rPr lang="en-GB" altLang="nl-BE" sz="4100" kern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Available</a:t>
            </a:r>
            <a:endParaRPr lang="en-GB" altLang="nl-BE" sz="2000" kern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79388" y="5976938"/>
            <a:ext cx="1039653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419100" indent="-311150" algn="l" defTabSz="458788" rtl="0" eaLnBrk="0" fontAlgn="base" hangingPunct="0">
              <a:lnSpc>
                <a:spcPct val="104000"/>
              </a:lnSpc>
              <a:spcBef>
                <a:spcPts val="1438"/>
              </a:spcBef>
              <a:spcAft>
                <a:spcPct val="0"/>
              </a:spcAft>
              <a:buClr>
                <a:srgbClr val="FFFFFF"/>
              </a:buClr>
              <a:buSzPct val="44000"/>
              <a:buFont typeface="Wingdings" charset="0"/>
              <a:buChar char=""/>
              <a:defRPr sz="33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860425" indent="-285750" algn="l" defTabSz="458788" rtl="0" eaLnBrk="0" fontAlgn="base" hangingPunct="0">
              <a:lnSpc>
                <a:spcPct val="104000"/>
              </a:lnSpc>
              <a:spcBef>
                <a:spcPts val="1125"/>
              </a:spcBef>
              <a:spcAft>
                <a:spcPct val="0"/>
              </a:spcAft>
              <a:buClr>
                <a:srgbClr val="FFFFFF"/>
              </a:buClr>
              <a:buSzPct val="75000"/>
              <a:buFont typeface="Symbol" charset="0"/>
              <a:buChar char=""/>
              <a:defRPr sz="29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01750" indent="-217488" algn="l" defTabSz="458788" rtl="0" eaLnBrk="0" fontAlgn="base" hangingPunct="0">
              <a:lnSpc>
                <a:spcPct val="104000"/>
              </a:lnSpc>
              <a:spcBef>
                <a:spcPts val="925"/>
              </a:spcBef>
              <a:spcAft>
                <a:spcPct val="0"/>
              </a:spcAft>
              <a:buClr>
                <a:srgbClr val="FFFFFF"/>
              </a:buClr>
              <a:buSzPct val="44000"/>
              <a:buFont typeface="Wingdings" charset="0"/>
              <a:buChar char=""/>
              <a:defRPr sz="25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744663" indent="-196850" algn="l" defTabSz="458788" rtl="0" eaLnBrk="0" fontAlgn="base" hangingPunct="0">
              <a:lnSpc>
                <a:spcPct val="104000"/>
              </a:lnSpc>
              <a:spcBef>
                <a:spcPts val="613"/>
              </a:spcBef>
              <a:spcAft>
                <a:spcPct val="0"/>
              </a:spcAft>
              <a:buClr>
                <a:srgbClr val="FFFFFF"/>
              </a:buClr>
              <a:buSzPct val="75000"/>
              <a:buFont typeface="Symbol" charset="0"/>
              <a:buChar char=""/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185988" indent="-198438" algn="l" defTabSz="458788" rtl="0" eaLnBrk="0" fontAlgn="base" hangingPunct="0">
              <a:lnSpc>
                <a:spcPct val="104000"/>
              </a:lnSpc>
              <a:spcBef>
                <a:spcPts val="313"/>
              </a:spcBef>
              <a:spcAft>
                <a:spcPct val="0"/>
              </a:spcAft>
              <a:buClr>
                <a:srgbClr val="FFFFFF"/>
              </a:buClr>
              <a:buSzPct val="44000"/>
              <a:buFont typeface="Wingdings" charset="0"/>
              <a:buChar char=""/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654674" indent="-199832" algn="l" defTabSz="459776" rtl="0" eaLnBrk="0" fontAlgn="base" hangingPunct="0">
              <a:lnSpc>
                <a:spcPct val="104000"/>
              </a:lnSpc>
              <a:spcBef>
                <a:spcPts val="307"/>
              </a:spcBef>
              <a:spcAft>
                <a:spcPct val="0"/>
              </a:spcAft>
              <a:buClr>
                <a:srgbClr val="FFFFFF"/>
              </a:buClr>
              <a:buSzPct val="44000"/>
              <a:buFont typeface="Wingdings" charset="2"/>
              <a:buChar char=""/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3122572" indent="-199832" algn="l" defTabSz="459776" rtl="0" eaLnBrk="0" fontAlgn="base" hangingPunct="0">
              <a:lnSpc>
                <a:spcPct val="104000"/>
              </a:lnSpc>
              <a:spcBef>
                <a:spcPts val="307"/>
              </a:spcBef>
              <a:spcAft>
                <a:spcPct val="0"/>
              </a:spcAft>
              <a:buClr>
                <a:srgbClr val="FFFFFF"/>
              </a:buClr>
              <a:buSzPct val="44000"/>
              <a:buFont typeface="Wingdings" charset="2"/>
              <a:buChar char=""/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590471" indent="-199832" algn="l" defTabSz="459776" rtl="0" eaLnBrk="0" fontAlgn="base" hangingPunct="0">
              <a:lnSpc>
                <a:spcPct val="104000"/>
              </a:lnSpc>
              <a:spcBef>
                <a:spcPts val="307"/>
              </a:spcBef>
              <a:spcAft>
                <a:spcPct val="0"/>
              </a:spcAft>
              <a:buClr>
                <a:srgbClr val="FFFFFF"/>
              </a:buClr>
              <a:buSzPct val="44000"/>
              <a:buFont typeface="Wingdings" charset="2"/>
              <a:buChar char=""/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4058369" indent="-199832" algn="l" defTabSz="459776" rtl="0" eaLnBrk="0" fontAlgn="base" hangingPunct="0">
              <a:lnSpc>
                <a:spcPct val="104000"/>
              </a:lnSpc>
              <a:spcBef>
                <a:spcPts val="307"/>
              </a:spcBef>
              <a:spcAft>
                <a:spcPct val="0"/>
              </a:spcAft>
              <a:buClr>
                <a:srgbClr val="FFFFFF"/>
              </a:buClr>
              <a:buSzPct val="44000"/>
              <a:buFont typeface="Wingdings" charset="2"/>
              <a:buChar char=""/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7227" indent="0" defTabSz="459776">
              <a:spcBef>
                <a:spcPts val="1433"/>
              </a:spcBef>
              <a:buFont typeface="Wingdings" charset="0"/>
              <a:buNone/>
              <a:defRPr/>
            </a:pPr>
            <a:r>
              <a:rPr lang="en-US" sz="2800" dirty="0" smtClean="0">
                <a:latin typeface="Calibri" panose="020F0502020204030204" pitchFamily="34" charset="0"/>
              </a:rPr>
              <a:t>Source: Patient Access Partnership, 2015</a:t>
            </a:r>
          </a:p>
          <a:p>
            <a:pPr marL="419159" indent="-311932" defTabSz="459776">
              <a:spcBef>
                <a:spcPts val="1433"/>
              </a:spcBef>
              <a:buFont typeface="Wingdings" pitchFamily="2" charset="2"/>
              <a:buChar char="Ø"/>
              <a:defRPr/>
            </a:pPr>
            <a:endParaRPr lang="en-US" sz="2300" dirty="0"/>
          </a:p>
        </p:txBody>
      </p:sp>
      <p:pic>
        <p:nvPicPr>
          <p:cNvPr id="4106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138" y="1079500"/>
            <a:ext cx="5418137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"/>
          <p:cNvSpPr txBox="1">
            <a:spLocks noChangeArrowheads="1"/>
          </p:cNvSpPr>
          <p:nvPr/>
        </p:nvSpPr>
        <p:spPr bwMode="auto">
          <a:xfrm>
            <a:off x="1619250" y="4537075"/>
            <a:ext cx="3311525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2pPr>
            <a:lvl3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3pPr>
            <a:lvl4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4pPr>
            <a:lvl5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5pPr>
            <a:lvl6pPr marL="467898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6pPr>
            <a:lvl7pPr marL="935797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7pPr>
            <a:lvl8pPr marL="1403695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8pPr>
            <a:lvl9pPr marL="1871594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9pPr>
          </a:lstStyle>
          <a:p>
            <a:pPr algn="ctr"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/>
            </a:pPr>
            <a:r>
              <a:rPr lang="en-GB" altLang="nl-BE" sz="4100" kern="0" dirty="0" smtClean="0">
                <a:solidFill>
                  <a:srgbClr val="FFFF00"/>
                </a:solidFill>
                <a:latin typeface="Calibri" panose="020F0502020204030204" pitchFamily="34" charset="0"/>
              </a:rPr>
              <a:t>Adequate</a:t>
            </a:r>
            <a:endParaRPr lang="en-GB" altLang="nl-BE" sz="2000" kern="0" dirty="0" smtClean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1"/>
          <p:cNvSpPr txBox="1">
            <a:spLocks noChangeArrowheads="1"/>
          </p:cNvSpPr>
          <p:nvPr/>
        </p:nvSpPr>
        <p:spPr bwMode="auto">
          <a:xfrm>
            <a:off x="3779838" y="3600450"/>
            <a:ext cx="338455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2pPr>
            <a:lvl3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3pPr>
            <a:lvl4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4pPr>
            <a:lvl5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5pPr>
            <a:lvl6pPr marL="467898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6pPr>
            <a:lvl7pPr marL="935797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7pPr>
            <a:lvl8pPr marL="1403695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8pPr>
            <a:lvl9pPr marL="1871594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9pPr>
          </a:lstStyle>
          <a:p>
            <a:pPr algn="ctr"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/>
            </a:pPr>
            <a:r>
              <a:rPr lang="en-GB" altLang="nl-BE" sz="4100" kern="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Appropriate</a:t>
            </a:r>
            <a:r>
              <a:rPr lang="en-GB" altLang="nl-BE" sz="2000" kern="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1" name="Rectangle 1"/>
          <p:cNvSpPr txBox="1">
            <a:spLocks noChangeArrowheads="1"/>
          </p:cNvSpPr>
          <p:nvPr/>
        </p:nvSpPr>
        <p:spPr bwMode="auto">
          <a:xfrm>
            <a:off x="6948488" y="4176713"/>
            <a:ext cx="338455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2pPr>
            <a:lvl3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3pPr>
            <a:lvl4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4pPr>
            <a:lvl5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5pPr>
            <a:lvl6pPr marL="467898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6pPr>
            <a:lvl7pPr marL="935797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7pPr>
            <a:lvl8pPr marL="1403695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8pPr>
            <a:lvl9pPr marL="1871594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9pPr>
          </a:lstStyle>
          <a:p>
            <a:pPr algn="ctr"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/>
            </a:pPr>
            <a:r>
              <a:rPr lang="en-GB" altLang="nl-BE" sz="4100" kern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Accessible</a:t>
            </a:r>
            <a:endParaRPr lang="en-GB" altLang="nl-BE" sz="2000" kern="0" dirty="0" smtClean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4099" grpId="0" animBg="1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1"/>
          <p:cNvSpPr>
            <a:spLocks noChangeArrowheads="1"/>
          </p:cNvSpPr>
          <p:nvPr/>
        </p:nvSpPr>
        <p:spPr bwMode="auto">
          <a:xfrm>
            <a:off x="3492500" y="3600450"/>
            <a:ext cx="4032250" cy="2447925"/>
          </a:xfrm>
          <a:prstGeom prst="rect">
            <a:avLst/>
          </a:prstGeom>
          <a:solidFill>
            <a:srgbClr val="00B8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449263">
              <a:lnSpc>
                <a:spcPct val="10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/>
          </a:p>
        </p:txBody>
      </p:sp>
      <p:sp>
        <p:nvSpPr>
          <p:cNvPr id="7171" name="Rectangle 1"/>
          <p:cNvSpPr>
            <a:spLocks noGrp="1" noChangeArrowheads="1"/>
          </p:cNvSpPr>
          <p:nvPr>
            <p:ph type="title"/>
          </p:nvPr>
        </p:nvSpPr>
        <p:spPr>
          <a:xfrm>
            <a:off x="3995738" y="349250"/>
            <a:ext cx="6334125" cy="1184275"/>
          </a:xfrm>
        </p:spPr>
        <p:txBody>
          <a:bodyPr/>
          <a:lstStyle/>
          <a:p>
            <a:pPr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</a:pPr>
            <a:r>
              <a:rPr lang="en-GB" sz="4100">
                <a:latin typeface="Calibri" charset="0"/>
                <a:ea typeface="ヒラギノ角ゴ Pro W6" charset="0"/>
                <a:cs typeface="ヒラギノ角ゴ Pro W6" charset="0"/>
              </a:rPr>
              <a:t>WHAT IS THE EU REGULATORY FRAMEWORK RELATING TO MEDICINES?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8575"/>
            <a:ext cx="2455862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173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263" y="6192838"/>
            <a:ext cx="3656012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107950" y="1871663"/>
            <a:ext cx="3024188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2pPr>
            <a:lvl3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3pPr>
            <a:lvl4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4pPr>
            <a:lvl5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5pPr>
            <a:lvl6pPr marL="467898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6pPr>
            <a:lvl7pPr marL="935797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7pPr>
            <a:lvl8pPr marL="1403695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8pPr>
            <a:lvl9pPr marL="1871594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9pPr>
          </a:lstStyle>
          <a:p>
            <a:pPr algn="ctr"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/>
            </a:pPr>
            <a:r>
              <a:rPr lang="en-GB" altLang="nl-BE" sz="3600" kern="0" dirty="0" smtClean="0">
                <a:solidFill>
                  <a:srgbClr val="FF6600"/>
                </a:solidFill>
                <a:latin typeface="Calibri" panose="020F0502020204030204" pitchFamily="34" charset="0"/>
              </a:rPr>
              <a:t>Clinical Trials regulation</a:t>
            </a: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 bwMode="auto">
          <a:xfrm>
            <a:off x="7164388" y="2232025"/>
            <a:ext cx="3455987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2pPr>
            <a:lvl3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3pPr>
            <a:lvl4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4pPr>
            <a:lvl5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5pPr>
            <a:lvl6pPr marL="467898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6pPr>
            <a:lvl7pPr marL="935797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7pPr>
            <a:lvl8pPr marL="1403695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8pPr>
            <a:lvl9pPr marL="1871594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9pPr>
          </a:lstStyle>
          <a:p>
            <a:pPr algn="ctr"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/>
            </a:pPr>
            <a:r>
              <a:rPr lang="en-GB" altLang="nl-BE" sz="4100" kern="0" dirty="0" smtClean="0">
                <a:solidFill>
                  <a:srgbClr val="92D050"/>
                </a:solidFill>
                <a:latin typeface="Calibri" panose="020F0502020204030204" pitchFamily="34" charset="0"/>
              </a:rPr>
              <a:t>Paediatric medicines regulation</a:t>
            </a:r>
            <a:endParaRPr lang="en-GB" altLang="nl-BE" sz="2000" kern="0" dirty="0" smtClean="0">
              <a:solidFill>
                <a:srgbClr val="92D05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1"/>
          <p:cNvSpPr txBox="1">
            <a:spLocks noChangeArrowheads="1"/>
          </p:cNvSpPr>
          <p:nvPr/>
        </p:nvSpPr>
        <p:spPr bwMode="auto">
          <a:xfrm>
            <a:off x="-36513" y="3024188"/>
            <a:ext cx="3384551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2pPr>
            <a:lvl3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3pPr>
            <a:lvl4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4pPr>
            <a:lvl5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5pPr>
            <a:lvl6pPr marL="467898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6pPr>
            <a:lvl7pPr marL="935797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7pPr>
            <a:lvl8pPr marL="1403695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8pPr>
            <a:lvl9pPr marL="1871594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9pPr>
          </a:lstStyle>
          <a:p>
            <a:pPr algn="ctr"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/>
            </a:pPr>
            <a:r>
              <a:rPr lang="en-GB" altLang="nl-BE" sz="4100" kern="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Transparency Directive</a:t>
            </a:r>
            <a:endParaRPr lang="en-GB" altLang="nl-BE" sz="2000" kern="0" dirty="0" smtClean="0">
              <a:solidFill>
                <a:schemeClr val="accent2">
                  <a:lumMod val="20000"/>
                  <a:lumOff val="8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1"/>
          <p:cNvSpPr txBox="1">
            <a:spLocks noChangeArrowheads="1"/>
          </p:cNvSpPr>
          <p:nvPr/>
        </p:nvSpPr>
        <p:spPr bwMode="auto">
          <a:xfrm>
            <a:off x="3132138" y="2232025"/>
            <a:ext cx="4068762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2pPr>
            <a:lvl3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3pPr>
            <a:lvl4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4pPr>
            <a:lvl5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5pPr>
            <a:lvl6pPr marL="467898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6pPr>
            <a:lvl7pPr marL="935797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7pPr>
            <a:lvl8pPr marL="1403695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8pPr>
            <a:lvl9pPr marL="1871594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9pPr>
          </a:lstStyle>
          <a:p>
            <a:pPr algn="ctr"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/>
            </a:pPr>
            <a:r>
              <a:rPr lang="en-GB" altLang="nl-BE" sz="3200" kern="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Pharmacovigilance</a:t>
            </a:r>
            <a:r>
              <a:rPr lang="en-GB" altLang="nl-BE" sz="3200" kern="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regulations </a:t>
            </a:r>
            <a:endParaRPr lang="en-GB" altLang="nl-BE" sz="1400" kern="0" dirty="0" smtClean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1"/>
          <p:cNvSpPr txBox="1">
            <a:spLocks noChangeArrowheads="1"/>
          </p:cNvSpPr>
          <p:nvPr/>
        </p:nvSpPr>
        <p:spPr bwMode="auto">
          <a:xfrm>
            <a:off x="-180975" y="4608513"/>
            <a:ext cx="338455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2pPr>
            <a:lvl3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3pPr>
            <a:lvl4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4pPr>
            <a:lvl5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5pPr>
            <a:lvl6pPr marL="467898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6pPr>
            <a:lvl7pPr marL="935797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7pPr>
            <a:lvl8pPr marL="1403695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8pPr>
            <a:lvl9pPr marL="1871594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9pPr>
          </a:lstStyle>
          <a:p>
            <a:pPr algn="ctr"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/>
            </a:pPr>
            <a:r>
              <a:rPr lang="en-GB" altLang="nl-BE" sz="4100" kern="0" dirty="0" smtClean="0">
                <a:solidFill>
                  <a:srgbClr val="CCFFCC"/>
                </a:solidFill>
                <a:latin typeface="Calibri" panose="020F0502020204030204" pitchFamily="34" charset="0"/>
              </a:rPr>
              <a:t>Falsified Medicines Directive</a:t>
            </a:r>
            <a:endParaRPr lang="en-GB" altLang="nl-BE" sz="2000" kern="0" dirty="0" smtClean="0">
              <a:solidFill>
                <a:srgbClr val="CCFFCC"/>
              </a:solidFill>
              <a:latin typeface="Calibri" panose="020F0502020204030204" pitchFamily="34" charset="0"/>
            </a:endParaRPr>
          </a:p>
        </p:txBody>
      </p:sp>
      <p:sp>
        <p:nvSpPr>
          <p:cNvPr id="7179" name="Rectangle 1"/>
          <p:cNvSpPr txBox="1">
            <a:spLocks noChangeArrowheads="1"/>
          </p:cNvSpPr>
          <p:nvPr/>
        </p:nvSpPr>
        <p:spPr bwMode="auto">
          <a:xfrm>
            <a:off x="3563938" y="4176713"/>
            <a:ext cx="4068762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 sz="33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 sz="29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 sz="25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458788">
              <a:spcBef>
                <a:spcPts val="313"/>
              </a:spcBef>
              <a:buFont typeface="Wingdings" charset="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458788">
              <a:spcBef>
                <a:spcPts val="313"/>
              </a:spcBef>
              <a:buFont typeface="Wingdings" charset="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458788">
              <a:spcBef>
                <a:spcPts val="313"/>
              </a:spcBef>
              <a:buFont typeface="Wingdings" charset="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458788">
              <a:spcBef>
                <a:spcPts val="313"/>
              </a:spcBef>
              <a:buFont typeface="Wingdings" charset="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 hangingPunct="0">
              <a:lnSpc>
                <a:spcPct val="104000"/>
              </a:lnSpc>
              <a:buClr>
                <a:srgbClr val="FFFFFF"/>
              </a:buClr>
              <a:buSzPct val="45000"/>
              <a:buFont typeface="Arial" charset="0"/>
              <a:buNone/>
            </a:pPr>
            <a:r>
              <a:rPr lang="en-GB" sz="3200" b="1" dirty="0">
                <a:solidFill>
                  <a:schemeClr val="tx1"/>
                </a:solidFill>
                <a:latin typeface="Calibri" charset="0"/>
                <a:ea typeface="ヒラギノ角ゴ Pro W6" charset="0"/>
                <a:cs typeface="ヒラギノ角ゴ Pro W6" charset="0"/>
              </a:rPr>
              <a:t>Directive 2001/83/EC  ‘the community code relating to medicinal products’</a:t>
            </a:r>
            <a:endParaRPr lang="en-GB" sz="1400" b="1" dirty="0">
              <a:solidFill>
                <a:schemeClr val="tx1"/>
              </a:solidFill>
              <a:latin typeface="Calibri" charset="0"/>
              <a:ea typeface="ヒラギノ角ゴ Pro W6" charset="0"/>
              <a:cs typeface="ヒラギノ角ゴ Pro W6" charset="0"/>
            </a:endParaRPr>
          </a:p>
        </p:txBody>
      </p:sp>
      <p:sp>
        <p:nvSpPr>
          <p:cNvPr id="13" name="Rectangle 1"/>
          <p:cNvSpPr txBox="1">
            <a:spLocks noChangeArrowheads="1"/>
          </p:cNvSpPr>
          <p:nvPr/>
        </p:nvSpPr>
        <p:spPr bwMode="auto">
          <a:xfrm>
            <a:off x="7596188" y="4248150"/>
            <a:ext cx="3455987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2pPr>
            <a:lvl3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3pPr>
            <a:lvl4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4pPr>
            <a:lvl5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5pPr>
            <a:lvl6pPr marL="467898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6pPr>
            <a:lvl7pPr marL="935797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7pPr>
            <a:lvl8pPr marL="1403695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8pPr>
            <a:lvl9pPr marL="1871594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9pPr>
          </a:lstStyle>
          <a:p>
            <a:pPr algn="ctr"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/>
            </a:pPr>
            <a:r>
              <a:rPr lang="en-GB" altLang="nl-BE" sz="41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Advanced Therapy Regulation</a:t>
            </a:r>
            <a:endParaRPr lang="en-GB" altLang="nl-BE" sz="2000" kern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1"/>
          <p:cNvSpPr txBox="1">
            <a:spLocks noChangeArrowheads="1"/>
          </p:cNvSpPr>
          <p:nvPr/>
        </p:nvSpPr>
        <p:spPr bwMode="auto">
          <a:xfrm>
            <a:off x="179388" y="6192838"/>
            <a:ext cx="655320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2pPr>
            <a:lvl3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3pPr>
            <a:lvl4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4pPr>
            <a:lvl5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5pPr>
            <a:lvl6pPr marL="467898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6pPr>
            <a:lvl7pPr marL="935797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7pPr>
            <a:lvl8pPr marL="1403695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8pPr>
            <a:lvl9pPr marL="1871594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9pPr>
          </a:lstStyle>
          <a:p>
            <a:pPr algn="ctr"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  <a:defRPr/>
            </a:pPr>
            <a:r>
              <a:rPr lang="en-GB" altLang="nl-BE" sz="4100" kern="0" dirty="0" smtClean="0">
                <a:solidFill>
                  <a:srgbClr val="FFFF00"/>
                </a:solidFill>
                <a:latin typeface="Calibri" panose="020F0502020204030204" pitchFamily="34" charset="0"/>
              </a:rPr>
              <a:t>Orphan medicines regulation</a:t>
            </a:r>
            <a:endParaRPr lang="en-GB" altLang="nl-BE" sz="2000" kern="0" dirty="0" smtClean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6" grpId="0"/>
      <p:bldP spid="7" grpId="0"/>
      <p:bldP spid="8" grpId="0"/>
      <p:bldP spid="9" grpId="0"/>
      <p:bldP spid="10" grpId="0"/>
      <p:bldP spid="7179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179810" y="349250"/>
            <a:ext cx="10150053" cy="1184275"/>
          </a:xfrm>
        </p:spPr>
        <p:txBody>
          <a:bodyPr/>
          <a:lstStyle/>
          <a:p>
            <a:pPr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</a:pPr>
            <a:r>
              <a:rPr lang="en-GB" sz="4100" dirty="0">
                <a:latin typeface="Calibri" charset="0"/>
                <a:ea typeface="ヒラギノ角ゴ Pro W6" charset="0"/>
                <a:cs typeface="ヒラギノ角ゴ Pro W6" charset="0"/>
              </a:rPr>
              <a:t>REFORMING EU REGULATION TO IMPROVE ACCESS (AVAILABILITY)</a:t>
            </a:r>
          </a:p>
        </p:txBody>
      </p:sp>
      <p:sp>
        <p:nvSpPr>
          <p:cNvPr id="8197" name="Rectangle 2"/>
          <p:cNvSpPr txBox="1">
            <a:spLocks noChangeArrowheads="1"/>
          </p:cNvSpPr>
          <p:nvPr/>
        </p:nvSpPr>
        <p:spPr bwMode="auto">
          <a:xfrm>
            <a:off x="31188" y="2791015"/>
            <a:ext cx="7344221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33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>
              <a:defRPr sz="29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5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3200" b="1" dirty="0" smtClean="0">
                <a:latin typeface="Calibri" charset="0"/>
              </a:rPr>
              <a:t>Medicines shortages: </a:t>
            </a:r>
            <a:r>
              <a:rPr lang="en-US" sz="3200" dirty="0" smtClean="0">
                <a:latin typeface="Calibri" charset="0"/>
              </a:rPr>
              <a:t>Common </a:t>
            </a:r>
            <a:r>
              <a:rPr lang="en-US" sz="3200" dirty="0">
                <a:latin typeface="Calibri" charset="0"/>
              </a:rPr>
              <a:t>&amp; </a:t>
            </a:r>
            <a:r>
              <a:rPr lang="en-US" sz="3200" dirty="0" smtClean="0">
                <a:latin typeface="Calibri" charset="0"/>
              </a:rPr>
              <a:t>increasing </a:t>
            </a:r>
            <a:r>
              <a:rPr lang="en-US" sz="3200" dirty="0">
                <a:latin typeface="Calibri" charset="0"/>
              </a:rPr>
              <a:t>problem experienced across Europe in hospital and community pharmacy settings </a:t>
            </a:r>
            <a:endParaRPr lang="en-US" sz="3200" dirty="0" smtClean="0">
              <a:latin typeface="Calibri" charset="0"/>
            </a:endParaRP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3200" dirty="0" smtClean="0">
                <a:latin typeface="Calibri" charset="0"/>
              </a:rPr>
              <a:t>86% of 600 surveyed hospital pharmacists in 2014 declared medicines shortages to be a current problem in the hospital they work in, in terms of delivering the best care to patients and/or operating the hospital pharmacy</a:t>
            </a:r>
            <a:endParaRPr lang="en-US" sz="3200" dirty="0">
              <a:latin typeface="Calibri" charset="0"/>
            </a:endParaRP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endParaRPr lang="en-US" sz="3200" dirty="0">
              <a:latin typeface="Calibri" charset="0"/>
            </a:endParaRP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endParaRPr lang="en-US" sz="3200" dirty="0">
              <a:latin typeface="Calibri" charset="0"/>
            </a:endParaRP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endParaRPr lang="en-US" sz="23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642" y="1944142"/>
            <a:ext cx="2788202" cy="402856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834" y="71934"/>
            <a:ext cx="9785509" cy="1272117"/>
          </a:xfrm>
        </p:spPr>
        <p:txBody>
          <a:bodyPr vert="horz" wrap="square" lIns="105740" tIns="52870" rIns="105740" bIns="5287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MS PGothic" charset="0"/>
                <a:cs typeface="Arial" charset="0"/>
              </a:rPr>
              <a:t>How often does your hospital pharmacy experience shortages?</a:t>
            </a:r>
          </a:p>
        </p:txBody>
      </p:sp>
      <p:sp>
        <p:nvSpPr>
          <p:cNvPr id="32770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0001114" y="7267186"/>
            <a:ext cx="165699" cy="2649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1pPr>
            <a:lvl2pPr marL="859140" indent="-330439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2pPr>
            <a:lvl3pPr marL="1321755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3pPr>
            <a:lvl4pPr marL="1850456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4pPr>
            <a:lvl5pPr marL="2379158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5pPr>
            <a:lvl6pPr marL="2907860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6pPr>
            <a:lvl7pPr marL="3436562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7pPr>
            <a:lvl8pPr marL="3965264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8pPr>
            <a:lvl9pPr marL="4493966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A81062F5-24BF-0B43-A8D7-A93EA58CED22}" type="slidenum">
              <a:rPr lang="de-DE" sz="1400">
                <a:solidFill>
                  <a:srgbClr val="165788"/>
                </a:solidFill>
                <a:latin typeface="Arial" charset="0"/>
                <a:cs typeface="Arial" charset="0"/>
              </a:rPr>
              <a:pPr eaLnBrk="1" hangingPunct="1"/>
              <a:t>7</a:t>
            </a:fld>
            <a:endParaRPr lang="de-DE" sz="1400">
              <a:solidFill>
                <a:srgbClr val="165788"/>
              </a:solidFill>
              <a:latin typeface="Arial" charset="0"/>
              <a:cs typeface="Arial" charset="0"/>
            </a:endParaRPr>
          </a:p>
        </p:txBody>
      </p:sp>
      <p:pic>
        <p:nvPicPr>
          <p:cNvPr id="32771" name="Picture 6" descr="Z:\Internal EAHP\Research Assistant - DP\Policy Areas\Drug Shortages\Shortages Report\Charts 06.11.14  ST\chart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360" y="1411697"/>
            <a:ext cx="5549652" cy="5194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608169" y="1010626"/>
            <a:ext cx="5066418" cy="5816029"/>
          </a:xfrm>
          <a:prstGeom prst="rect">
            <a:avLst/>
          </a:prstGeom>
          <a:noFill/>
        </p:spPr>
        <p:txBody>
          <a:bodyPr lIns="105740" tIns="52870" rIns="105740" bIns="52870">
            <a:spAutoFit/>
          </a:bodyPr>
          <a:lstStyle/>
          <a:p>
            <a:pPr marL="528702" indent="-528702">
              <a:buFont typeface="Arial" pitchFamily="34" charset="0"/>
              <a:buChar char="•"/>
              <a:defRPr/>
            </a:pPr>
            <a:r>
              <a:rPr lang="en-US" sz="2800" dirty="0">
                <a:latin typeface="Arial"/>
                <a:ea typeface="MS PGothic" pitchFamily="34" charset="-128"/>
                <a:cs typeface="Arial"/>
              </a:rPr>
              <a:t>66% of all respondents are affected on a daily or weekly basis. </a:t>
            </a:r>
          </a:p>
          <a:p>
            <a:pPr marL="528702" indent="-528702">
              <a:buFont typeface="Arial" pitchFamily="34" charset="0"/>
              <a:buChar char="•"/>
              <a:defRPr/>
            </a:pPr>
            <a:endParaRPr lang="en-US" sz="1600" dirty="0">
              <a:latin typeface="Arial"/>
              <a:ea typeface="MS PGothic" pitchFamily="34" charset="-128"/>
              <a:cs typeface="Arial"/>
            </a:endParaRPr>
          </a:p>
          <a:p>
            <a:pPr marL="528702" indent="-528702">
              <a:buFont typeface="Arial" pitchFamily="34" charset="0"/>
              <a:buChar char="•"/>
              <a:defRPr/>
            </a:pPr>
            <a:r>
              <a:rPr lang="en-US" sz="2800" dirty="0">
                <a:latin typeface="Arial"/>
                <a:ea typeface="MS PGothic" pitchFamily="34" charset="-128"/>
                <a:cs typeface="Arial"/>
              </a:rPr>
              <a:t>An increase from 63% in 2013 saying it was daily or weekly problem</a:t>
            </a:r>
          </a:p>
          <a:p>
            <a:pPr marL="528702" indent="-528702">
              <a:buFont typeface="Arial" pitchFamily="34" charset="0"/>
              <a:buChar char="•"/>
              <a:defRPr/>
            </a:pPr>
            <a:endParaRPr lang="en-US" sz="1300" dirty="0">
              <a:latin typeface="Arial"/>
              <a:ea typeface="MS PGothic" pitchFamily="34" charset="-128"/>
              <a:cs typeface="Arial"/>
            </a:endParaRPr>
          </a:p>
          <a:p>
            <a:pPr marL="528702" indent="-528702">
              <a:buFont typeface="Arial" pitchFamily="34" charset="0"/>
              <a:buChar char="•"/>
              <a:defRPr/>
            </a:pPr>
            <a:r>
              <a:rPr lang="en-US" sz="2800" dirty="0">
                <a:latin typeface="Arial"/>
                <a:ea typeface="MS PGothic" pitchFamily="34" charset="-128"/>
                <a:cs typeface="Arial"/>
              </a:rPr>
              <a:t>Highest daily occurrence in Malta and Denmark.</a:t>
            </a:r>
          </a:p>
          <a:p>
            <a:pPr marL="528702" indent="-528702">
              <a:buFont typeface="Arial" pitchFamily="34" charset="0"/>
              <a:buChar char="•"/>
              <a:defRPr/>
            </a:pPr>
            <a:endParaRPr lang="en-US" sz="1600" dirty="0">
              <a:latin typeface="Arial"/>
              <a:ea typeface="MS PGothic" pitchFamily="34" charset="-128"/>
              <a:cs typeface="Arial"/>
            </a:endParaRPr>
          </a:p>
          <a:p>
            <a:pPr marL="528702" indent="-528702">
              <a:buFont typeface="Arial" pitchFamily="34" charset="0"/>
              <a:buChar char="•"/>
              <a:defRPr/>
            </a:pPr>
            <a:r>
              <a:rPr lang="en-US" sz="2800" dirty="0">
                <a:latin typeface="Arial"/>
                <a:ea typeface="MS PGothic" pitchFamily="34" charset="-128"/>
                <a:cs typeface="Arial"/>
              </a:rPr>
              <a:t>100% of Norwegian responses stated it was a weekly or daily problem. </a:t>
            </a:r>
            <a:endParaRPr lang="en-GB" sz="2800" dirty="0">
              <a:latin typeface="Arial"/>
              <a:ea typeface="MS PGothic" pitchFamily="34" charset="-128"/>
              <a:cs typeface="Arial"/>
            </a:endParaRPr>
          </a:p>
          <a:p>
            <a:pPr>
              <a:defRPr/>
            </a:pPr>
            <a:r>
              <a:rPr lang="en-US" dirty="0">
                <a:latin typeface="Garamond" pitchFamily="18" charset="0"/>
                <a:ea typeface="MS PGothic" pitchFamily="34" charset="-128"/>
                <a:cs typeface="+mn-cs"/>
              </a:rPr>
              <a:t> </a:t>
            </a:r>
            <a:endParaRPr lang="en-GB" dirty="0">
              <a:latin typeface="Garamond" pitchFamily="18" charset="0"/>
              <a:ea typeface="MS PGothic" pitchFamily="34" charset="-128"/>
              <a:cs typeface="+mn-cs"/>
            </a:endParaRPr>
          </a:p>
        </p:txBody>
      </p:sp>
      <p:sp>
        <p:nvSpPr>
          <p:cNvPr id="32773" name="TextBox 8"/>
          <p:cNvSpPr txBox="1">
            <a:spLocks noChangeArrowheads="1"/>
          </p:cNvSpPr>
          <p:nvPr/>
        </p:nvSpPr>
        <p:spPr bwMode="auto">
          <a:xfrm>
            <a:off x="1070291" y="5614982"/>
            <a:ext cx="4024441" cy="35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740" tIns="52870" rIns="105740" bIns="5287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600" b="1" i="1">
                <a:latin typeface="Arial" charset="0"/>
                <a:cs typeface="Arial" charset="0"/>
              </a:rPr>
              <a:t>Chart 3: Shortages Frequency.(n=526)</a:t>
            </a:r>
            <a:endParaRPr lang="en-GB" sz="1600" b="1" i="1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243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3640" y="128979"/>
            <a:ext cx="9785509" cy="1272117"/>
          </a:xfrm>
        </p:spPr>
        <p:txBody>
          <a:bodyPr vert="horz" wrap="square" lIns="105740" tIns="52870" rIns="105740" bIns="5287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MS PGothic" charset="0"/>
                <a:cs typeface="Arial" charset="0"/>
              </a:rPr>
              <a:t>In which area of medicine does your hospital experience shortage most commonly?</a:t>
            </a:r>
          </a:p>
        </p:txBody>
      </p:sp>
      <p:sp>
        <p:nvSpPr>
          <p:cNvPr id="35842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9899745" y="7267186"/>
            <a:ext cx="267068" cy="2649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1pPr>
            <a:lvl2pPr marL="859140" indent="-330439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2pPr>
            <a:lvl3pPr marL="1321755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3pPr>
            <a:lvl4pPr marL="1850456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4pPr>
            <a:lvl5pPr marL="2379158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5pPr>
            <a:lvl6pPr marL="2907860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6pPr>
            <a:lvl7pPr marL="3436562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7pPr>
            <a:lvl8pPr marL="3965264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8pPr>
            <a:lvl9pPr marL="4493966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B39B26BA-1E39-F546-BAFE-ACAEEFFFA31E}" type="slidenum">
              <a:rPr lang="de-DE" sz="1400">
                <a:solidFill>
                  <a:srgbClr val="165788"/>
                </a:solidFill>
                <a:latin typeface="Arial" charset="0"/>
                <a:cs typeface="Arial" charset="0"/>
              </a:rPr>
              <a:pPr eaLnBrk="1" hangingPunct="1"/>
              <a:t>8</a:t>
            </a:fld>
            <a:endParaRPr lang="de-DE" sz="1400">
              <a:solidFill>
                <a:srgbClr val="165788"/>
              </a:solidFill>
              <a:latin typeface="Arial" charset="0"/>
              <a:cs typeface="Arial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556074" y="1296070"/>
            <a:ext cx="6036662" cy="6090258"/>
            <a:chOff x="4644306" y="1514241"/>
            <a:chExt cx="6036662" cy="6090258"/>
          </a:xfrm>
        </p:grpSpPr>
        <p:pic>
          <p:nvPicPr>
            <p:cNvPr id="35843" name="Picture 6" descr="Z:\Internal EAHP\Research Assistant - DP\Policy Areas\Drug Shortages\Shortages Report\Charts 06.11.14  ST\chart8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306" y="1514241"/>
              <a:ext cx="6036662" cy="6090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" name="Group 1"/>
            <p:cNvGrpSpPr/>
            <p:nvPr/>
          </p:nvGrpSpPr>
          <p:grpSpPr>
            <a:xfrm>
              <a:off x="7596634" y="1944142"/>
              <a:ext cx="1113706" cy="2585415"/>
              <a:chOff x="3124041" y="1607814"/>
              <a:chExt cx="1113706" cy="2585415"/>
            </a:xfrm>
          </p:grpSpPr>
          <p:sp>
            <p:nvSpPr>
              <p:cNvPr id="35845" name="TextBox 1"/>
              <p:cNvSpPr txBox="1">
                <a:spLocks noChangeArrowheads="1"/>
              </p:cNvSpPr>
              <p:nvPr/>
            </p:nvSpPr>
            <p:spPr bwMode="auto">
              <a:xfrm>
                <a:off x="3124041" y="1607814"/>
                <a:ext cx="1113706" cy="537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5740" tIns="52870" rIns="105740" bIns="52870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9pPr>
              </a:lstStyle>
              <a:p>
                <a:pPr eaLnBrk="1" hangingPunct="1"/>
                <a:r>
                  <a:rPr lang="en-US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57%</a:t>
                </a:r>
              </a:p>
            </p:txBody>
          </p:sp>
          <p:sp>
            <p:nvSpPr>
              <p:cNvPr id="35846" name="TextBox 8"/>
              <p:cNvSpPr txBox="1">
                <a:spLocks noChangeArrowheads="1"/>
              </p:cNvSpPr>
              <p:nvPr/>
            </p:nvSpPr>
            <p:spPr bwMode="auto">
              <a:xfrm>
                <a:off x="3124041" y="2132562"/>
                <a:ext cx="1113706" cy="537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5740" tIns="52870" rIns="105740" bIns="52870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9pPr>
              </a:lstStyle>
              <a:p>
                <a:pPr eaLnBrk="1" hangingPunct="1"/>
                <a:r>
                  <a:rPr lang="en-US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55%</a:t>
                </a:r>
              </a:p>
            </p:txBody>
          </p:sp>
          <p:sp>
            <p:nvSpPr>
              <p:cNvPr id="35847" name="TextBox 9"/>
              <p:cNvSpPr txBox="1">
                <a:spLocks noChangeArrowheads="1"/>
              </p:cNvSpPr>
              <p:nvPr/>
            </p:nvSpPr>
            <p:spPr bwMode="auto">
              <a:xfrm>
                <a:off x="3124041" y="2614906"/>
                <a:ext cx="1113706" cy="537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5740" tIns="52870" rIns="105740" bIns="52870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9pPr>
              </a:lstStyle>
              <a:p>
                <a:pPr eaLnBrk="1" hangingPunct="1"/>
                <a:r>
                  <a:rPr lang="en-US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30%</a:t>
                </a:r>
              </a:p>
            </p:txBody>
          </p:sp>
          <p:sp>
            <p:nvSpPr>
              <p:cNvPr id="35848" name="TextBox 10"/>
              <p:cNvSpPr txBox="1">
                <a:spLocks noChangeArrowheads="1"/>
              </p:cNvSpPr>
              <p:nvPr/>
            </p:nvSpPr>
            <p:spPr bwMode="auto">
              <a:xfrm>
                <a:off x="3124041" y="3174991"/>
                <a:ext cx="1113706" cy="537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5740" tIns="52870" rIns="105740" bIns="52870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9pPr>
              </a:lstStyle>
              <a:p>
                <a:pPr eaLnBrk="1" hangingPunct="1"/>
                <a:r>
                  <a:rPr lang="en-US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30%</a:t>
                </a:r>
              </a:p>
            </p:txBody>
          </p:sp>
          <p:sp>
            <p:nvSpPr>
              <p:cNvPr id="35849" name="TextBox 11"/>
              <p:cNvSpPr txBox="1">
                <a:spLocks noChangeArrowheads="1"/>
              </p:cNvSpPr>
              <p:nvPr/>
            </p:nvSpPr>
            <p:spPr bwMode="auto">
              <a:xfrm>
                <a:off x="3124041" y="3655569"/>
                <a:ext cx="1113706" cy="537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5740" tIns="52870" rIns="105740" bIns="52870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aramond" charset="0"/>
                    <a:ea typeface="MS PGothic" charset="0"/>
                    <a:cs typeface="MS PGothic" charset="0"/>
                  </a:defRPr>
                </a:lvl9pPr>
              </a:lstStyle>
              <a:p>
                <a:pPr eaLnBrk="1" hangingPunct="1"/>
                <a:r>
                  <a:rPr lang="en-US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26%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7398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802" y="1728118"/>
            <a:ext cx="5749742" cy="538176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834" y="0"/>
            <a:ext cx="9785509" cy="1272117"/>
          </a:xfrm>
        </p:spPr>
        <p:txBody>
          <a:bodyPr vert="horz" wrap="square" lIns="105740" tIns="52870" rIns="105740" bIns="5287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MS PGothic" charset="0"/>
                <a:cs typeface="Arial" charset="0"/>
              </a:rPr>
              <a:t>In your experience, how long would you estimate the average or typical medicines shortage normally lasts for?</a:t>
            </a: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9899745" y="7267186"/>
            <a:ext cx="267068" cy="2649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1pPr>
            <a:lvl2pPr marL="859140" indent="-330439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2pPr>
            <a:lvl3pPr marL="1321755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3pPr>
            <a:lvl4pPr marL="1850456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4pPr>
            <a:lvl5pPr marL="2379158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5pPr>
            <a:lvl6pPr marL="2907860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6pPr>
            <a:lvl7pPr marL="3436562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7pPr>
            <a:lvl8pPr marL="3965264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8pPr>
            <a:lvl9pPr marL="4493966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1F7BC437-C36F-F848-8C4C-0A1BB7A72476}" type="slidenum">
              <a:rPr lang="de-DE" sz="1400">
                <a:solidFill>
                  <a:srgbClr val="165788"/>
                </a:solidFill>
                <a:latin typeface="Arial" charset="0"/>
                <a:cs typeface="Arial" charset="0"/>
              </a:rPr>
              <a:pPr eaLnBrk="1" hangingPunct="1"/>
              <a:t>9</a:t>
            </a:fld>
            <a:endParaRPr lang="de-DE" sz="1400">
              <a:solidFill>
                <a:srgbClr val="165788"/>
              </a:solidFill>
              <a:latin typeface="Arial" charset="0"/>
              <a:cs typeface="Arial" charset="0"/>
            </a:endParaRPr>
          </a:p>
        </p:txBody>
      </p:sp>
      <p:sp>
        <p:nvSpPr>
          <p:cNvPr id="37892" name="TextBox 1"/>
          <p:cNvSpPr txBox="1">
            <a:spLocks noChangeArrowheads="1"/>
          </p:cNvSpPr>
          <p:nvPr/>
        </p:nvSpPr>
        <p:spPr bwMode="auto">
          <a:xfrm>
            <a:off x="251818" y="6336630"/>
            <a:ext cx="5993246" cy="599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740" tIns="52870" rIns="105740" bIns="5287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600" b="1" i="1" dirty="0">
                <a:latin typeface="Arial" charset="0"/>
                <a:cs typeface="Arial" charset="0"/>
              </a:rPr>
              <a:t>Chart 14: Typical duration of a typical medicine shortage according to European Hospital Pharmacists (n=387)</a:t>
            </a:r>
            <a:endParaRPr lang="en-GB" sz="1600" b="1" i="1" dirty="0">
              <a:latin typeface="Arial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14145" y="1892275"/>
            <a:ext cx="4551092" cy="3923202"/>
          </a:xfrm>
          <a:prstGeom prst="rect">
            <a:avLst/>
          </a:prstGeom>
          <a:noFill/>
        </p:spPr>
        <p:txBody>
          <a:bodyPr lIns="105740" tIns="52870" rIns="105740" bIns="52870">
            <a:spAutoFit/>
          </a:bodyPr>
          <a:lstStyle/>
          <a:p>
            <a:pPr marL="528702" indent="-528702">
              <a:buFont typeface="Arial" pitchFamily="34" charset="0"/>
              <a:buChar char="•"/>
              <a:defRPr/>
            </a:pPr>
            <a:r>
              <a:rPr lang="en-US" sz="2800" dirty="0">
                <a:latin typeface="Arial"/>
                <a:ea typeface="MS PGothic" pitchFamily="34" charset="-128"/>
                <a:cs typeface="Arial"/>
              </a:rPr>
              <a:t>High % of respondents in </a:t>
            </a:r>
            <a:r>
              <a:rPr lang="en-US" sz="2800" b="1" dirty="0">
                <a:latin typeface="Arial"/>
                <a:ea typeface="MS PGothic" pitchFamily="34" charset="-128"/>
                <a:cs typeface="Arial"/>
              </a:rPr>
              <a:t>Ireland, Italy, Slovakia </a:t>
            </a:r>
            <a:r>
              <a:rPr lang="en-US" sz="2800" dirty="0">
                <a:latin typeface="Arial"/>
                <a:ea typeface="MS PGothic" pitchFamily="34" charset="-128"/>
                <a:cs typeface="Arial"/>
              </a:rPr>
              <a:t>and </a:t>
            </a:r>
            <a:r>
              <a:rPr lang="en-US" sz="2800" b="1" dirty="0">
                <a:latin typeface="Arial"/>
                <a:ea typeface="MS PGothic" pitchFamily="34" charset="-128"/>
                <a:cs typeface="Arial"/>
              </a:rPr>
              <a:t>Spain </a:t>
            </a:r>
            <a:r>
              <a:rPr lang="en-US" sz="2800" dirty="0">
                <a:latin typeface="Arial"/>
                <a:ea typeface="MS PGothic" pitchFamily="34" charset="-128"/>
                <a:cs typeface="Arial"/>
              </a:rPr>
              <a:t>report that a typical medicine shortage takes a number of months to resolve</a:t>
            </a:r>
          </a:p>
          <a:p>
            <a:pPr marL="528702" indent="-528702">
              <a:buFont typeface="Arial" pitchFamily="34" charset="0"/>
              <a:buChar char="•"/>
              <a:defRPr/>
            </a:pPr>
            <a:endParaRPr lang="en-US" sz="1600" dirty="0">
              <a:latin typeface="Arial"/>
              <a:ea typeface="MS PGothic" pitchFamily="34" charset="-128"/>
              <a:cs typeface="Arial"/>
            </a:endParaRPr>
          </a:p>
          <a:p>
            <a:pPr>
              <a:defRPr/>
            </a:pPr>
            <a:r>
              <a:rPr lang="en-US" dirty="0">
                <a:latin typeface="Garamond" pitchFamily="18" charset="0"/>
                <a:ea typeface="MS PGothic" pitchFamily="34" charset="-128"/>
                <a:cs typeface="+mn-cs"/>
              </a:rPr>
              <a:t> </a:t>
            </a:r>
            <a:endParaRPr lang="en-GB" dirty="0">
              <a:latin typeface="Garamond" pitchFamily="18" charset="0"/>
              <a:ea typeface="MS PGothic" pitchFamily="34" charset="-128"/>
              <a:cs typeface="+mn-cs"/>
            </a:endParaRPr>
          </a:p>
          <a:p>
            <a:pPr>
              <a:defRPr/>
            </a:pPr>
            <a:endParaRPr lang="en-GB" dirty="0">
              <a:latin typeface="Garamond" pitchFamily="18" charset="0"/>
              <a:ea typeface="MS PGothic" pitchFamily="34" charset="-128"/>
              <a:cs typeface="+mn-cs"/>
            </a:endParaRPr>
          </a:p>
        </p:txBody>
      </p:sp>
      <p:pic>
        <p:nvPicPr>
          <p:cNvPr id="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530" y="5544542"/>
            <a:ext cx="3657600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087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9810" y="2016150"/>
            <a:ext cx="7063537" cy="491885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wrap="square" lIns="105740" tIns="52870" rIns="105740" bIns="5287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MS PGothic" charset="0"/>
                <a:cs typeface="Arial" charset="0"/>
              </a:rPr>
              <a:t>Do you agree with the statement “medicines shortages in my hospital are having a negative impact on patient care”</a:t>
            </a:r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9899745" y="7267186"/>
            <a:ext cx="267068" cy="2649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1pPr>
            <a:lvl2pPr marL="859140" indent="-330439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2pPr>
            <a:lvl3pPr marL="1321755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3pPr>
            <a:lvl4pPr marL="1850456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4pPr>
            <a:lvl5pPr marL="2379158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5pPr>
            <a:lvl6pPr marL="2907860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6pPr>
            <a:lvl7pPr marL="3436562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7pPr>
            <a:lvl8pPr marL="3965264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8pPr>
            <a:lvl9pPr marL="4493966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F18A48C2-7406-514C-8F10-9686BF2EAE21}" type="slidenum">
              <a:rPr lang="de-DE" sz="1400">
                <a:solidFill>
                  <a:srgbClr val="165788"/>
                </a:solidFill>
                <a:latin typeface="Arial" charset="0"/>
                <a:cs typeface="Arial" charset="0"/>
              </a:rPr>
              <a:pPr eaLnBrk="1" hangingPunct="1"/>
              <a:t>10</a:t>
            </a:fld>
            <a:endParaRPr lang="de-DE" sz="1400">
              <a:solidFill>
                <a:srgbClr val="165788"/>
              </a:solidFill>
              <a:latin typeface="Arial" charset="0"/>
              <a:cs typeface="Arial" charset="0"/>
            </a:endParaRPr>
          </a:p>
        </p:txBody>
      </p:sp>
      <p:sp>
        <p:nvSpPr>
          <p:cNvPr id="43012" name="TextBox 1"/>
          <p:cNvSpPr txBox="1">
            <a:spLocks noChangeArrowheads="1"/>
          </p:cNvSpPr>
          <p:nvPr/>
        </p:nvSpPr>
        <p:spPr bwMode="auto">
          <a:xfrm>
            <a:off x="683866" y="5904582"/>
            <a:ext cx="4966372" cy="845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740" tIns="52870" rIns="105740" bIns="5287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600" b="1" i="1" dirty="0">
                <a:latin typeface="Arial" charset="0"/>
                <a:cs typeface="Arial" charset="0"/>
              </a:rPr>
              <a:t>Chart 20: level of agreement with the statement:: ‘’Medicines shortages in my hospital are having a negative impact on patient care’’. N=369</a:t>
            </a:r>
            <a:endParaRPr lang="en-GB" sz="1600" b="1" i="1" dirty="0">
              <a:latin typeface="Arial" charset="0"/>
              <a:cs typeface="Arial" charset="0"/>
            </a:endParaRPr>
          </a:p>
        </p:txBody>
      </p:sp>
      <p:sp>
        <p:nvSpPr>
          <p:cNvPr id="43013" name="TextBox 6"/>
          <p:cNvSpPr txBox="1">
            <a:spLocks noChangeArrowheads="1"/>
          </p:cNvSpPr>
          <p:nvPr/>
        </p:nvSpPr>
        <p:spPr bwMode="auto">
          <a:xfrm>
            <a:off x="7380610" y="1800126"/>
            <a:ext cx="3050194" cy="183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740" tIns="52870" rIns="105740" bIns="52870">
            <a:spAutoFit/>
          </a:bodyPr>
          <a:lstStyle>
            <a:lvl1pPr marL="457200" indent="-4572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75.4% of all respondents either agree or strongly agree. 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7452618" y="3744342"/>
            <a:ext cx="3050194" cy="312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740" tIns="52870" rIns="105740" bIns="52870">
            <a:spAutoFit/>
          </a:bodyPr>
          <a:lstStyle>
            <a:lvl1pPr marL="457200" indent="-4572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Treatment delay and </a:t>
            </a:r>
            <a:r>
              <a:rPr lang="en-US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interuption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, medical error, healthcare acquired infection risk. 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970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wrap="square" lIns="105740" tIns="52870" rIns="105740" bIns="5287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MS PGothic" charset="0"/>
                <a:cs typeface="Arial" charset="0"/>
              </a:rPr>
              <a:t>Compare this to the current EMA database…</a:t>
            </a:r>
          </a:p>
        </p:txBody>
      </p:sp>
      <p:sp>
        <p:nvSpPr>
          <p:cNvPr id="40962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9899745" y="7267186"/>
            <a:ext cx="267068" cy="2649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1pPr>
            <a:lvl2pPr marL="859140" indent="-330439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2pPr>
            <a:lvl3pPr marL="1321755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3pPr>
            <a:lvl4pPr marL="1850456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4pPr>
            <a:lvl5pPr marL="2379158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5pPr>
            <a:lvl6pPr marL="2907860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6pPr>
            <a:lvl7pPr marL="3436562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7pPr>
            <a:lvl8pPr marL="3965264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8pPr>
            <a:lvl9pPr marL="4493966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3A6C0C0C-6AF1-424C-B33C-915C9130E2EB}" type="slidenum">
              <a:rPr lang="de-DE" sz="1400">
                <a:solidFill>
                  <a:srgbClr val="165788"/>
                </a:solidFill>
                <a:latin typeface="Arial" charset="0"/>
                <a:cs typeface="Arial" charset="0"/>
              </a:rPr>
              <a:pPr eaLnBrk="1" hangingPunct="1"/>
              <a:t>11</a:t>
            </a:fld>
            <a:endParaRPr lang="de-DE" sz="1400">
              <a:solidFill>
                <a:srgbClr val="165788"/>
              </a:solidFill>
              <a:latin typeface="Arial" charset="0"/>
              <a:cs typeface="Arial" charset="0"/>
            </a:endParaRPr>
          </a:p>
        </p:txBody>
      </p:sp>
      <p:pic>
        <p:nvPicPr>
          <p:cNvPr id="4198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850" y="1080046"/>
            <a:ext cx="9760971" cy="5588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2383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5757" y="1008038"/>
            <a:ext cx="9763125" cy="5843588"/>
          </a:xfrm>
        </p:spPr>
        <p:txBody>
          <a:bodyPr/>
          <a:lstStyle/>
          <a:p>
            <a:r>
              <a:rPr lang="en-US" dirty="0" smtClean="0"/>
              <a:t>Pan-European problem with pan-European (and international) causes</a:t>
            </a:r>
          </a:p>
          <a:p>
            <a:r>
              <a:rPr lang="en-US" dirty="0" smtClean="0"/>
              <a:t>Cited factors include:</a:t>
            </a:r>
          </a:p>
          <a:p>
            <a:pPr lvl="1"/>
            <a:r>
              <a:rPr lang="en-US" dirty="0" smtClean="0"/>
              <a:t>Global consolidation of manufacturing</a:t>
            </a:r>
          </a:p>
          <a:p>
            <a:pPr lvl="1"/>
            <a:r>
              <a:rPr lang="en-US" dirty="0" smtClean="0"/>
              <a:t>Unintended impacts of pricing policies</a:t>
            </a:r>
          </a:p>
          <a:p>
            <a:pPr lvl="1"/>
            <a:r>
              <a:rPr lang="en-US" dirty="0" smtClean="0"/>
              <a:t>Parallel trade factors</a:t>
            </a:r>
          </a:p>
          <a:p>
            <a:pPr lvl="1"/>
            <a:r>
              <a:rPr lang="en-US" dirty="0" smtClean="0"/>
              <a:t>Small market difficulties</a:t>
            </a:r>
          </a:p>
          <a:p>
            <a:pPr lvl="1"/>
            <a:r>
              <a:rPr lang="en-US" dirty="0" smtClean="0"/>
              <a:t>Demand spikes, disasters</a:t>
            </a:r>
          </a:p>
          <a:p>
            <a:r>
              <a:rPr lang="en-US" dirty="0" smtClean="0"/>
              <a:t>One country alone unlikely to fully resolve the problems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802" y="-74"/>
            <a:ext cx="9785509" cy="1272117"/>
          </a:xfrm>
        </p:spPr>
        <p:txBody>
          <a:bodyPr/>
          <a:lstStyle/>
          <a:p>
            <a:r>
              <a:rPr lang="en-US" dirty="0" smtClean="0"/>
              <a:t>Why is an EU response to shortages required?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56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28082" y="864022"/>
            <a:ext cx="6383233" cy="597666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3640" y="71934"/>
            <a:ext cx="9785509" cy="1272117"/>
          </a:xfrm>
        </p:spPr>
        <p:txBody>
          <a:bodyPr vert="horz" wrap="square" lIns="105740" tIns="52870" rIns="105740" bIns="5287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MS PGothic" charset="0"/>
                <a:cs typeface="Arial" charset="0"/>
              </a:rPr>
              <a:t>Policy Solutions</a:t>
            </a: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9899745" y="7267186"/>
            <a:ext cx="267068" cy="2649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1pPr>
            <a:lvl2pPr marL="859140" indent="-330439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2pPr>
            <a:lvl3pPr marL="1321755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3pPr>
            <a:lvl4pPr marL="1850456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4pPr>
            <a:lvl5pPr marL="2379158" indent="-264351" eaLnBrk="0" hangingPunct="0"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5pPr>
            <a:lvl6pPr marL="2907860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6pPr>
            <a:lvl7pPr marL="3436562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7pPr>
            <a:lvl8pPr marL="3965264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8pPr>
            <a:lvl9pPr marL="4493966" indent="-264351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2FDC452E-C149-EF46-9723-239AE47767D6}" type="slidenum">
              <a:rPr lang="de-DE" sz="1400">
                <a:solidFill>
                  <a:srgbClr val="165788"/>
                </a:solidFill>
                <a:latin typeface="Arial" charset="0"/>
                <a:cs typeface="Arial" charset="0"/>
              </a:rPr>
              <a:pPr eaLnBrk="1" hangingPunct="1"/>
              <a:t>13</a:t>
            </a:fld>
            <a:endParaRPr lang="de-DE" sz="1400">
              <a:solidFill>
                <a:srgbClr val="165788"/>
              </a:solidFill>
              <a:latin typeface="Arial" charset="0"/>
              <a:cs typeface="Arial" charset="0"/>
            </a:endParaRPr>
          </a:p>
        </p:txBody>
      </p:sp>
      <p:sp>
        <p:nvSpPr>
          <p:cNvPr id="44036" name="TextBox 3"/>
          <p:cNvSpPr txBox="1">
            <a:spLocks noChangeArrowheads="1"/>
          </p:cNvSpPr>
          <p:nvPr/>
        </p:nvSpPr>
        <p:spPr bwMode="auto">
          <a:xfrm>
            <a:off x="2772098" y="6264622"/>
            <a:ext cx="5736529" cy="599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740" tIns="52870" rIns="105740" bIns="5287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600" b="1" i="1" dirty="0">
                <a:latin typeface="Arial" charset="0"/>
                <a:cs typeface="Arial" charset="0"/>
              </a:rPr>
              <a:t>Chart 24 – Level of support for the proposed solutions/improvement in dealing with shortages. N=327</a:t>
            </a:r>
            <a:endParaRPr lang="en-GB" sz="1600" b="1" i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17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2916238" y="349250"/>
            <a:ext cx="7413625" cy="1184275"/>
          </a:xfrm>
        </p:spPr>
        <p:txBody>
          <a:bodyPr/>
          <a:lstStyle/>
          <a:p>
            <a:pPr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</a:pPr>
            <a:r>
              <a:rPr lang="en-GB" sz="4100">
                <a:latin typeface="Calibri" charset="0"/>
                <a:ea typeface="ヒラギノ角ゴ Pro W6" charset="0"/>
                <a:cs typeface="ヒラギノ角ゴ Pro W6" charset="0"/>
              </a:rPr>
              <a:t>REFORMING EU REGULATION TO IMPROVE ACCESS (AVAILABILITY)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8575"/>
            <a:ext cx="2455862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245" name="Rectangle 2"/>
          <p:cNvSpPr txBox="1">
            <a:spLocks noChangeArrowheads="1"/>
          </p:cNvSpPr>
          <p:nvPr/>
        </p:nvSpPr>
        <p:spPr bwMode="auto">
          <a:xfrm>
            <a:off x="445118" y="1800126"/>
            <a:ext cx="10396537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33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>
              <a:defRPr sz="29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5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endParaRPr lang="en-US" sz="2300" dirty="0"/>
          </a:p>
        </p:txBody>
      </p:sp>
      <p:pic>
        <p:nvPicPr>
          <p:cNvPr id="2" name="Picture 1" descr="Screen Shot 2015-07-01 at 08.28.4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10" y="4968478"/>
            <a:ext cx="3991338" cy="25435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818" y="1892275"/>
            <a:ext cx="10613419" cy="1522545"/>
          </a:xfrm>
          <a:prstGeom prst="rect">
            <a:avLst/>
          </a:prstGeom>
          <a:noFill/>
        </p:spPr>
        <p:txBody>
          <a:bodyPr wrap="square" lIns="105740" tIns="52870" rIns="105740" bIns="52870">
            <a:spAutoFit/>
          </a:bodyPr>
          <a:lstStyle/>
          <a:p>
            <a:pPr>
              <a:defRPr/>
            </a:pPr>
            <a:r>
              <a:rPr lang="en-US" sz="2800" dirty="0" smtClean="0">
                <a:latin typeface="Calibri" charset="0"/>
              </a:rPr>
              <a:t>IMPROVE IMPLEMENTATION </a:t>
            </a:r>
            <a:r>
              <a:rPr lang="en-US" sz="2800" dirty="0">
                <a:latin typeface="Calibri" charset="0"/>
              </a:rPr>
              <a:t>OF ARTICLE 81 OF DIRECTIVE 2001/ 83/EC </a:t>
            </a:r>
          </a:p>
          <a:p>
            <a:pPr>
              <a:defRPr/>
            </a:pPr>
            <a:r>
              <a:rPr lang="en-US" sz="2800" dirty="0" smtClean="0">
                <a:latin typeface="Calibri" charset="0"/>
              </a:rPr>
              <a:t> </a:t>
            </a:r>
            <a:endParaRPr lang="en-US" sz="1600" dirty="0">
              <a:latin typeface="Arial"/>
              <a:ea typeface="MS PGothic" pitchFamily="34" charset="-128"/>
              <a:cs typeface="Arial"/>
            </a:endParaRPr>
          </a:p>
          <a:p>
            <a:pPr>
              <a:defRPr/>
            </a:pPr>
            <a:r>
              <a:rPr lang="en-US" dirty="0">
                <a:latin typeface="Garamond" pitchFamily="18" charset="0"/>
                <a:ea typeface="MS PGothic" pitchFamily="34" charset="-128"/>
                <a:cs typeface="+mn-cs"/>
              </a:rPr>
              <a:t> </a:t>
            </a:r>
            <a:endParaRPr lang="en-GB" dirty="0">
              <a:latin typeface="Garamond" pitchFamily="18" charset="0"/>
              <a:ea typeface="MS PGothic" pitchFamily="34" charset="-128"/>
              <a:cs typeface="+mn-cs"/>
            </a:endParaRPr>
          </a:p>
          <a:p>
            <a:pPr>
              <a:defRPr/>
            </a:pPr>
            <a:endParaRPr lang="en-GB" dirty="0">
              <a:latin typeface="Garamond" pitchFamily="18" charset="0"/>
              <a:ea typeface="MS PGothic" pitchFamily="34" charset="-128"/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412058" y="2448198"/>
            <a:ext cx="7159420" cy="2376264"/>
            <a:chOff x="251818" y="2952254"/>
            <a:chExt cx="5118100" cy="1698735"/>
          </a:xfrm>
        </p:grpSpPr>
        <p:pic>
          <p:nvPicPr>
            <p:cNvPr id="3" name="Picture 2" descr="Screen Shot 2015-07-01 at 08.34.43.p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091"/>
            <a:stretch/>
          </p:blipFill>
          <p:spPr>
            <a:xfrm>
              <a:off x="251818" y="2952254"/>
              <a:ext cx="5118100" cy="458198"/>
            </a:xfrm>
            <a:prstGeom prst="rect">
              <a:avLst/>
            </a:prstGeom>
          </p:spPr>
        </p:pic>
        <p:pic>
          <p:nvPicPr>
            <p:cNvPr id="10" name="Picture 9" descr="Screen Shot 2015-07-01 at 08.34.43.p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785"/>
            <a:stretch/>
          </p:blipFill>
          <p:spPr>
            <a:xfrm>
              <a:off x="251818" y="3384302"/>
              <a:ext cx="5118100" cy="1266687"/>
            </a:xfrm>
            <a:prstGeom prst="rect">
              <a:avLst/>
            </a:prstGeom>
          </p:spPr>
        </p:pic>
      </p:grpSp>
      <p:pic>
        <p:nvPicPr>
          <p:cNvPr id="5" name="Picture 4" descr="Screen Shot 2015-07-01 at 08.37.0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197" y="5112494"/>
            <a:ext cx="7531100" cy="172720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 bwMode="auto">
          <a:xfrm>
            <a:off x="3420170" y="6048598"/>
            <a:ext cx="6696744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3420170" y="6768678"/>
            <a:ext cx="3024336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6516514" y="6552654"/>
            <a:ext cx="4356274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>
            <a:off x="10044906" y="5832574"/>
            <a:ext cx="827882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>
            <a:off x="10839827" y="5832574"/>
            <a:ext cx="32961" cy="72008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10044906" y="5832574"/>
            <a:ext cx="1" cy="20764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 flipH="1">
            <a:off x="6444506" y="6552654"/>
            <a:ext cx="72008" cy="21602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 flipH="1">
            <a:off x="3420170" y="6048598"/>
            <a:ext cx="8384" cy="72008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2916238" y="349250"/>
            <a:ext cx="7413625" cy="1184275"/>
          </a:xfrm>
        </p:spPr>
        <p:txBody>
          <a:bodyPr/>
          <a:lstStyle/>
          <a:p>
            <a:pPr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</a:pPr>
            <a:r>
              <a:rPr lang="en-GB" sz="4100" dirty="0">
                <a:latin typeface="Calibri" charset="0"/>
                <a:ea typeface="ヒラギノ角ゴ Pro W6" charset="0"/>
                <a:cs typeface="ヒラギノ角ゴ Pro W6" charset="0"/>
              </a:rPr>
              <a:t>REFORMING EU REGULATION TO IMPROVE ACCESS (AVAILABILITY)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8575"/>
            <a:ext cx="2455862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245" name="Rectangle 2"/>
          <p:cNvSpPr txBox="1">
            <a:spLocks noChangeArrowheads="1"/>
          </p:cNvSpPr>
          <p:nvPr/>
        </p:nvSpPr>
        <p:spPr bwMode="auto">
          <a:xfrm>
            <a:off x="445118" y="1800126"/>
            <a:ext cx="10396537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33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>
              <a:defRPr sz="29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5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endParaRPr lang="en-US" sz="2300" dirty="0"/>
          </a:p>
        </p:txBody>
      </p:sp>
      <p:sp>
        <p:nvSpPr>
          <p:cNvPr id="8" name="TextBox 7"/>
          <p:cNvSpPr txBox="1"/>
          <p:nvPr/>
        </p:nvSpPr>
        <p:spPr>
          <a:xfrm>
            <a:off x="251818" y="1892275"/>
            <a:ext cx="10613419" cy="1953432"/>
          </a:xfrm>
          <a:prstGeom prst="rect">
            <a:avLst/>
          </a:prstGeom>
          <a:noFill/>
        </p:spPr>
        <p:txBody>
          <a:bodyPr wrap="square" lIns="105740" tIns="52870" rIns="105740" bIns="52870">
            <a:spAutoFit/>
          </a:bodyPr>
          <a:lstStyle/>
          <a:p>
            <a:pPr>
              <a:defRPr/>
            </a:pPr>
            <a:r>
              <a:rPr lang="en-US" sz="2800" dirty="0" smtClean="0">
                <a:latin typeface="Calibri" charset="0"/>
              </a:rPr>
              <a:t>EXPAND THE STATUTORY REMIT OF THE EMA TO ADDRESS THE ‘RESPONSIBILITY GAP’ ON SHORTAGES</a:t>
            </a:r>
            <a:endParaRPr lang="en-US" sz="2800" dirty="0">
              <a:latin typeface="Calibri" charset="0"/>
            </a:endParaRPr>
          </a:p>
          <a:p>
            <a:pPr>
              <a:defRPr/>
            </a:pPr>
            <a:r>
              <a:rPr lang="en-US" sz="2800" dirty="0" smtClean="0">
                <a:latin typeface="Calibri" charset="0"/>
              </a:rPr>
              <a:t> </a:t>
            </a:r>
            <a:endParaRPr lang="en-US" sz="1600" dirty="0">
              <a:latin typeface="Arial"/>
              <a:ea typeface="MS PGothic" pitchFamily="34" charset="-128"/>
              <a:cs typeface="Arial"/>
            </a:endParaRPr>
          </a:p>
          <a:p>
            <a:pPr>
              <a:defRPr/>
            </a:pPr>
            <a:r>
              <a:rPr lang="en-US" dirty="0">
                <a:latin typeface="Garamond" pitchFamily="18" charset="0"/>
                <a:ea typeface="MS PGothic" pitchFamily="34" charset="-128"/>
                <a:cs typeface="+mn-cs"/>
              </a:rPr>
              <a:t> </a:t>
            </a:r>
            <a:endParaRPr lang="en-GB" dirty="0">
              <a:latin typeface="Garamond" pitchFamily="18" charset="0"/>
              <a:ea typeface="MS PGothic" pitchFamily="34" charset="-128"/>
              <a:cs typeface="+mn-cs"/>
            </a:endParaRPr>
          </a:p>
          <a:p>
            <a:pPr>
              <a:defRPr/>
            </a:pPr>
            <a:endParaRPr lang="en-GB" dirty="0">
              <a:latin typeface="Garamond" pitchFamily="18" charset="0"/>
              <a:ea typeface="MS PGothic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458" y="3096270"/>
            <a:ext cx="4541483" cy="356577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1818" y="3096270"/>
            <a:ext cx="5435600" cy="415498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1" hangingPunct="1">
              <a:buFont typeface="Arial"/>
              <a:buChar char="•"/>
            </a:pPr>
            <a:r>
              <a:rPr lang="en-US" sz="2400" dirty="0">
                <a:cs typeface="Arial" charset="0"/>
              </a:rPr>
              <a:t>Experience from the USA (FDASIA 2012) demonstrates </a:t>
            </a:r>
            <a:r>
              <a:rPr lang="en-US" sz="2400" dirty="0" smtClean="0">
                <a:cs typeface="Arial" charset="0"/>
              </a:rPr>
              <a:t>that </a:t>
            </a:r>
            <a:r>
              <a:rPr lang="en-US" sz="2400" dirty="0">
                <a:cs typeface="Arial" charset="0"/>
              </a:rPr>
              <a:t>earlier reporting of likely supply disruption enables contingency plans to be made and many difficulties to be alleviated</a:t>
            </a:r>
            <a:r>
              <a:rPr lang="en-US" sz="2400" dirty="0" smtClean="0">
                <a:cs typeface="Arial" charset="0"/>
              </a:rPr>
              <a:t>.</a:t>
            </a:r>
            <a:br>
              <a:rPr lang="en-US" sz="2400" dirty="0" smtClean="0">
                <a:cs typeface="Arial" charset="0"/>
              </a:rPr>
            </a:br>
            <a:r>
              <a:rPr lang="en-US" sz="2400" dirty="0" smtClean="0">
                <a:cs typeface="Arial" charset="0"/>
              </a:rPr>
              <a:t> </a:t>
            </a:r>
          </a:p>
          <a:p>
            <a:pPr marL="342900" indent="-342900" eaLnBrk="1" hangingPunct="1">
              <a:buFont typeface="Arial"/>
              <a:buChar char="•"/>
            </a:pPr>
            <a:r>
              <a:rPr lang="en-US" sz="2400" dirty="0" smtClean="0">
                <a:cs typeface="Arial" charset="0"/>
              </a:rPr>
              <a:t>Europe can surely extract lessons from the benefits of clarifying statutory responsibilities in relation to medicines shortage issues</a:t>
            </a:r>
            <a:endParaRPr lang="en-US" sz="24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44555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8575"/>
            <a:ext cx="2455862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Rectangle 1"/>
          <p:cNvSpPr txBox="1">
            <a:spLocks noChangeArrowheads="1"/>
          </p:cNvSpPr>
          <p:nvPr/>
        </p:nvSpPr>
        <p:spPr bwMode="auto">
          <a:xfrm>
            <a:off x="3204146" y="215950"/>
            <a:ext cx="7413625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2pPr>
            <a:lvl3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3pPr>
            <a:lvl4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4pPr>
            <a:lvl5pPr algn="r" defTabSz="458788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5pPr>
            <a:lvl6pPr marL="467898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6pPr>
            <a:lvl7pPr marL="935797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7pPr>
            <a:lvl8pPr marL="1403695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8pPr>
            <a:lvl9pPr marL="1871594" algn="r" defTabSz="459776" rtl="0" eaLnBrk="0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sz="4500" b="1">
                <a:solidFill>
                  <a:srgbClr val="FFFFFF"/>
                </a:solidFill>
                <a:latin typeface="Arial" charset="0"/>
                <a:ea typeface="ヒラギノ角ゴ Pro W6" charset="0"/>
                <a:cs typeface="ヒラギノ角ゴ Pro W6" charset="0"/>
              </a:defRPr>
            </a:lvl9pPr>
          </a:lstStyle>
          <a:p>
            <a:pPr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</a:pPr>
            <a:r>
              <a:rPr lang="en-GB" sz="4100" dirty="0" smtClean="0">
                <a:latin typeface="Calibri" charset="0"/>
                <a:ea typeface="ヒラギノ角ゴ Pro W6" charset="0"/>
                <a:cs typeface="ヒラギノ角ゴ Pro W6" charset="0"/>
              </a:rPr>
              <a:t>REFORMING EU REGULATION TO IMPROVE ACCESS (AVAILABILITY)</a:t>
            </a:r>
            <a:endParaRPr lang="en-GB" sz="4100" dirty="0">
              <a:latin typeface="Calibri" charset="0"/>
              <a:ea typeface="ヒラギノ角ゴ Pro W6" charset="0"/>
              <a:cs typeface="ヒラギノ角ゴ Pro W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818" y="1892275"/>
            <a:ext cx="10613419" cy="1522545"/>
          </a:xfrm>
          <a:prstGeom prst="rect">
            <a:avLst/>
          </a:prstGeom>
          <a:noFill/>
        </p:spPr>
        <p:txBody>
          <a:bodyPr wrap="square" lIns="105740" tIns="52870" rIns="105740" bIns="52870">
            <a:spAutoFit/>
          </a:bodyPr>
          <a:lstStyle/>
          <a:p>
            <a:pPr>
              <a:defRPr/>
            </a:pPr>
            <a:r>
              <a:rPr lang="en-US" sz="2800" dirty="0" smtClean="0">
                <a:latin typeface="Calibri" charset="0"/>
              </a:rPr>
              <a:t>THE WORK CONTINUES….</a:t>
            </a:r>
            <a:endParaRPr lang="en-US" sz="2800" dirty="0">
              <a:latin typeface="Calibri" charset="0"/>
            </a:endParaRPr>
          </a:p>
          <a:p>
            <a:pPr>
              <a:defRPr/>
            </a:pPr>
            <a:r>
              <a:rPr lang="en-US" sz="2800" dirty="0" smtClean="0">
                <a:latin typeface="Calibri" charset="0"/>
              </a:rPr>
              <a:t> </a:t>
            </a:r>
            <a:endParaRPr lang="en-US" sz="1600" dirty="0">
              <a:latin typeface="Arial"/>
              <a:ea typeface="MS PGothic" pitchFamily="34" charset="-128"/>
              <a:cs typeface="Arial"/>
            </a:endParaRPr>
          </a:p>
          <a:p>
            <a:pPr>
              <a:defRPr/>
            </a:pPr>
            <a:r>
              <a:rPr lang="en-US" dirty="0">
                <a:latin typeface="Garamond" pitchFamily="18" charset="0"/>
                <a:ea typeface="MS PGothic" pitchFamily="34" charset="-128"/>
                <a:cs typeface="+mn-cs"/>
              </a:rPr>
              <a:t> </a:t>
            </a:r>
            <a:endParaRPr lang="en-GB" dirty="0">
              <a:latin typeface="Garamond" pitchFamily="18" charset="0"/>
              <a:ea typeface="MS PGothic" pitchFamily="34" charset="-128"/>
              <a:cs typeface="+mn-cs"/>
            </a:endParaRPr>
          </a:p>
          <a:p>
            <a:pPr>
              <a:defRPr/>
            </a:pPr>
            <a:endParaRPr lang="en-GB" dirty="0">
              <a:latin typeface="Garamond" pitchFamily="18" charset="0"/>
              <a:ea typeface="MS PGothic" pitchFamily="34" charset="-128"/>
              <a:cs typeface="+mn-cs"/>
            </a:endParaRPr>
          </a:p>
        </p:txBody>
      </p:sp>
      <p:pic>
        <p:nvPicPr>
          <p:cNvPr id="3" name="Picture 2" descr="Screen Shot 2015-07-01 at 08.55.1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938" y="2520206"/>
            <a:ext cx="8318500" cy="25654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51818" y="5256510"/>
            <a:ext cx="106209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/>
              <a:buChar char="•"/>
            </a:pPr>
            <a:r>
              <a:rPr lang="en-US" sz="2400" dirty="0" smtClean="0">
                <a:cs typeface="Arial" charset="0"/>
              </a:rPr>
              <a:t>45 European patient &amp; healthcare professional </a:t>
            </a:r>
            <a:r>
              <a:rPr lang="en-US" sz="2400" dirty="0" err="1" smtClean="0">
                <a:cs typeface="Arial" charset="0"/>
              </a:rPr>
              <a:t>organisations</a:t>
            </a:r>
            <a:r>
              <a:rPr lang="en-US" sz="2400" dirty="0" smtClean="0">
                <a:cs typeface="Arial" charset="0"/>
              </a:rPr>
              <a:t> calling for:</a:t>
            </a:r>
          </a:p>
          <a:p>
            <a:pPr marL="809625" lvl="1" indent="-342900">
              <a:buFont typeface="Arial"/>
              <a:buChar char="•"/>
            </a:pPr>
            <a:r>
              <a:rPr lang="en-US" sz="2400" dirty="0" smtClean="0">
                <a:cs typeface="Arial" charset="0"/>
              </a:rPr>
              <a:t>Improved implementation of shortage notification requirements</a:t>
            </a:r>
          </a:p>
          <a:p>
            <a:pPr marL="809625" lvl="1" indent="-342900">
              <a:buFont typeface="Arial"/>
              <a:buChar char="•"/>
            </a:pPr>
            <a:r>
              <a:rPr lang="en-US" sz="2400" dirty="0" smtClean="0">
                <a:cs typeface="Arial" charset="0"/>
              </a:rPr>
              <a:t>Strengthening the provisions of article 81 of Directive 2001/83/EC</a:t>
            </a:r>
          </a:p>
          <a:p>
            <a:pPr marL="809625" lvl="1" indent="-342900">
              <a:buFont typeface="Arial"/>
              <a:buChar char="•"/>
            </a:pPr>
            <a:r>
              <a:rPr lang="en-US" sz="2400" dirty="0" smtClean="0">
                <a:cs typeface="Arial" charset="0"/>
              </a:rPr>
              <a:t>More transparency and data publication</a:t>
            </a:r>
          </a:p>
          <a:p>
            <a:pPr marL="809625" lvl="1" indent="-342900">
              <a:buFont typeface="Arial"/>
              <a:buChar char="•"/>
            </a:pPr>
            <a:r>
              <a:rPr lang="en-US" sz="2400" dirty="0" smtClean="0">
                <a:cs typeface="Arial" charset="0"/>
              </a:rPr>
              <a:t>Greater European and international coordination via EMA and EU</a:t>
            </a:r>
          </a:p>
          <a:p>
            <a:pPr marL="809625" lvl="1" indent="-342900">
              <a:buFont typeface="Arial"/>
              <a:buChar char="•"/>
            </a:pPr>
            <a:r>
              <a:rPr lang="en-US" sz="2400" dirty="0" smtClean="0">
                <a:cs typeface="Arial" charset="0"/>
              </a:rPr>
              <a:t>Full review of the pricing system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2555875" y="349250"/>
            <a:ext cx="8316913" cy="1184275"/>
          </a:xfrm>
        </p:spPr>
        <p:txBody>
          <a:bodyPr/>
          <a:lstStyle/>
          <a:p>
            <a:pPr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</a:pPr>
            <a:r>
              <a:rPr lang="en-GB" sz="4100">
                <a:latin typeface="Calibri" charset="0"/>
                <a:ea typeface="ヒラギノ角ゴ Pro W6" charset="0"/>
                <a:cs typeface="ヒラギノ角ゴ Pro W6" charset="0"/>
              </a:rPr>
              <a:t>REFORMING EU REGULATION TO IMPROVE ACCESS (AFFORDABILITY</a:t>
            </a:r>
            <a:r>
              <a:rPr lang="en-GB" sz="4100">
                <a:latin typeface="Calibri" charset="0"/>
                <a:ea typeface="ヒラギノ角ゴ Pro W6" charset="0"/>
                <a:cs typeface="ヒラギノ角ゴ Pro W6" charset="0"/>
                <a:sym typeface="Wingdings" charset="0"/>
              </a:rPr>
              <a:t>)</a:t>
            </a:r>
            <a:endParaRPr lang="en-GB" sz="4100">
              <a:latin typeface="Calibri" charset="0"/>
              <a:ea typeface="ヒラギノ角ゴ Pro W6" charset="0"/>
              <a:cs typeface="ヒラギノ角ゴ Pro W6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8575"/>
            <a:ext cx="2455862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263" y="6192838"/>
            <a:ext cx="3656012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2"/>
          <p:cNvSpPr txBox="1">
            <a:spLocks noChangeArrowheads="1"/>
          </p:cNvSpPr>
          <p:nvPr/>
        </p:nvSpPr>
        <p:spPr bwMode="auto">
          <a:xfrm>
            <a:off x="251818" y="1944266"/>
            <a:ext cx="10836275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33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>
              <a:defRPr sz="29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5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endParaRPr lang="en-US" sz="2400" dirty="0">
              <a:latin typeface="Calibri" charset="0"/>
            </a:endParaRP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endParaRPr lang="en-US" sz="2400" dirty="0">
              <a:latin typeface="Calibri" charset="0"/>
            </a:endParaRP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400" dirty="0">
                <a:latin typeface="Calibri" charset="0"/>
              </a:rPr>
              <a:t>NO OBVIOUS OR IMMEDIATE REGULATORY </a:t>
            </a:r>
            <a:r>
              <a:rPr lang="en-US" sz="2400" dirty="0" smtClean="0">
                <a:latin typeface="Calibri" charset="0"/>
              </a:rPr>
              <a:t>TOOLS </a:t>
            </a:r>
            <a:endParaRPr lang="en-US" sz="2400" dirty="0">
              <a:latin typeface="Calibri" charset="0"/>
            </a:endParaRP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400" dirty="0" smtClean="0">
                <a:latin typeface="Calibri" charset="0"/>
              </a:rPr>
              <a:t>NON REGULATORY OPPORTUNITIES PRESENTED BY:</a:t>
            </a:r>
          </a:p>
          <a:p>
            <a:pPr marL="1162050" lvl="1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000" dirty="0" smtClean="0">
                <a:solidFill>
                  <a:srgbClr val="FFC000"/>
                </a:solidFill>
                <a:latin typeface="Calibri" charset="0"/>
              </a:rPr>
              <a:t>JOINT </a:t>
            </a:r>
            <a:r>
              <a:rPr lang="en-US" sz="2000" dirty="0">
                <a:solidFill>
                  <a:srgbClr val="FFC000"/>
                </a:solidFill>
                <a:latin typeface="Calibri" charset="0"/>
              </a:rPr>
              <a:t>PROCUREMENT OF MEDICINES</a:t>
            </a:r>
          </a:p>
          <a:p>
            <a:pPr marL="1162050" lvl="1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000" dirty="0">
                <a:solidFill>
                  <a:srgbClr val="FFC000"/>
                </a:solidFill>
                <a:latin typeface="Calibri" charset="0"/>
              </a:rPr>
              <a:t>HEALTH TECHNOLOGY ASSESSMENT </a:t>
            </a:r>
            <a:endParaRPr lang="en-US" sz="2000" dirty="0" smtClean="0">
              <a:solidFill>
                <a:srgbClr val="FFC000"/>
              </a:solidFill>
              <a:latin typeface="Calibri" charset="0"/>
            </a:endParaRPr>
          </a:p>
          <a:p>
            <a:pPr marL="1162050" lvl="1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000" dirty="0" smtClean="0">
                <a:solidFill>
                  <a:srgbClr val="FFC000"/>
                </a:solidFill>
                <a:latin typeface="Calibri" charset="0"/>
              </a:rPr>
              <a:t>GENERIC UPTAKE</a:t>
            </a:r>
          </a:p>
          <a:p>
            <a:pPr marL="1162050" lvl="1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000" dirty="0" smtClean="0">
                <a:solidFill>
                  <a:srgbClr val="FFC000"/>
                </a:solidFill>
                <a:latin typeface="Calibri" charset="0"/>
              </a:rPr>
              <a:t>MEASURES TO IMPROVE ADHERENCE AND RATIONAL USE</a:t>
            </a:r>
            <a:endParaRPr lang="en-US" sz="2000" dirty="0">
              <a:solidFill>
                <a:srgbClr val="FFC000"/>
              </a:solidFill>
              <a:latin typeface="Calibri" charset="0"/>
            </a:endParaRP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400" dirty="0" smtClean="0">
                <a:latin typeface="Calibri" charset="0"/>
              </a:rPr>
              <a:t>INNOVATION POTENTIAL PROVIDED BY:</a:t>
            </a:r>
            <a:endParaRPr lang="en-US" sz="2400" dirty="0">
              <a:latin typeface="Calibri" charset="0"/>
            </a:endParaRPr>
          </a:p>
          <a:p>
            <a:pPr marL="1162050" lvl="1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000" dirty="0" smtClean="0">
                <a:solidFill>
                  <a:srgbClr val="FFC000"/>
                </a:solidFill>
                <a:latin typeface="Calibri" charset="0"/>
              </a:rPr>
              <a:t>DIFFERENTIAL PRICING BASED ON GDP</a:t>
            </a:r>
            <a:endParaRPr lang="en-US" sz="2000" dirty="0">
              <a:solidFill>
                <a:srgbClr val="FFC000"/>
              </a:solidFill>
              <a:latin typeface="Calibri" charset="0"/>
            </a:endParaRPr>
          </a:p>
          <a:p>
            <a:pPr marL="1162050" lvl="1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000" dirty="0" smtClean="0">
                <a:solidFill>
                  <a:srgbClr val="FFC000"/>
                </a:solidFill>
                <a:latin typeface="Calibri" charset="0"/>
              </a:rPr>
              <a:t>RISK SHARING PRICING MODELS</a:t>
            </a:r>
          </a:p>
          <a:p>
            <a:pPr marL="1162050" lvl="1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000" dirty="0" smtClean="0">
                <a:solidFill>
                  <a:srgbClr val="FFC000"/>
                </a:solidFill>
                <a:latin typeface="Calibri" charset="0"/>
              </a:rPr>
              <a:t>NEEDS-DRIVEN INNOVATION </a:t>
            </a:r>
          </a:p>
          <a:p>
            <a:pPr marL="1162050" lvl="1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000" dirty="0" smtClean="0">
                <a:solidFill>
                  <a:srgbClr val="FFC000"/>
                </a:solidFill>
                <a:latin typeface="Calibri" charset="0"/>
              </a:rPr>
              <a:t>ACCESS INDICATORS</a:t>
            </a:r>
            <a:endParaRPr lang="en-US" sz="2000" dirty="0">
              <a:solidFill>
                <a:srgbClr val="FFC000"/>
              </a:solidFill>
              <a:latin typeface="Calibri" charset="0"/>
            </a:endParaRP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endParaRPr lang="en-US" sz="2300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3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3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3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3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3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3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3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3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3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2555875" y="349250"/>
            <a:ext cx="8316913" cy="1184275"/>
          </a:xfrm>
        </p:spPr>
        <p:txBody>
          <a:bodyPr/>
          <a:lstStyle/>
          <a:p>
            <a:pPr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</a:pPr>
            <a:r>
              <a:rPr lang="en-GB" sz="4100">
                <a:latin typeface="Calibri" charset="0"/>
                <a:ea typeface="ヒラギノ角ゴ Pro W6" charset="0"/>
                <a:cs typeface="ヒラギノ角ゴ Pro W6" charset="0"/>
              </a:rPr>
              <a:t>NON REGULATORY TOOLS TO IMPROVE ACCESS (AFFORDABILITY</a:t>
            </a:r>
            <a:r>
              <a:rPr lang="en-GB" sz="4100">
                <a:latin typeface="Calibri" charset="0"/>
                <a:ea typeface="ヒラギノ角ゴ Pro W6" charset="0"/>
                <a:cs typeface="ヒラギノ角ゴ Pro W6" charset="0"/>
                <a:sym typeface="Wingdings" charset="0"/>
              </a:rPr>
              <a:t>)</a:t>
            </a:r>
            <a:endParaRPr lang="en-GB" sz="4100">
              <a:latin typeface="Calibri" charset="0"/>
              <a:ea typeface="ヒラギノ角ゴ Pro W6" charset="0"/>
              <a:cs typeface="ヒラギノ角ゴ Pro W6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8575"/>
            <a:ext cx="2455862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263" y="6192838"/>
            <a:ext cx="3656012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Rectangle 2"/>
          <p:cNvSpPr txBox="1">
            <a:spLocks noChangeArrowheads="1"/>
          </p:cNvSpPr>
          <p:nvPr/>
        </p:nvSpPr>
        <p:spPr bwMode="auto">
          <a:xfrm>
            <a:off x="323826" y="2016150"/>
            <a:ext cx="10396537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33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indent="-311150">
              <a:defRPr sz="29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5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endParaRPr lang="en-US" sz="2400" dirty="0">
              <a:latin typeface="Calibri" charset="0"/>
            </a:endParaRP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400" dirty="0" smtClean="0">
                <a:latin typeface="Calibri" charset="0"/>
              </a:rPr>
              <a:t>SCOPE </a:t>
            </a:r>
            <a:r>
              <a:rPr lang="en-US" sz="2400" dirty="0">
                <a:latin typeface="Calibri" charset="0"/>
              </a:rPr>
              <a:t>FOR EU RECOMMENDATIONS ON:</a:t>
            </a:r>
          </a:p>
          <a:p>
            <a:pPr marL="860425" lvl="1" eaLnBrk="0" hangingPunct="0"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200" dirty="0">
                <a:latin typeface="Calibri" charset="0"/>
              </a:rPr>
              <a:t>Tendering</a:t>
            </a:r>
          </a:p>
          <a:p>
            <a:pPr marL="860425" lvl="1" eaLnBrk="0" hangingPunct="0"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200" dirty="0">
                <a:latin typeface="Calibri" charset="0"/>
              </a:rPr>
              <a:t>Out of pocket and user payment</a:t>
            </a:r>
          </a:p>
          <a:p>
            <a:pPr marL="860425" lvl="1" eaLnBrk="0" hangingPunct="0"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200" dirty="0">
                <a:solidFill>
                  <a:srgbClr val="FFC000"/>
                </a:solidFill>
                <a:latin typeface="Calibri" charset="0"/>
              </a:rPr>
              <a:t>Universal access to healthcare</a:t>
            </a:r>
          </a:p>
          <a:p>
            <a:pPr marL="860425" lvl="1" eaLnBrk="0" hangingPunct="0"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200" dirty="0">
                <a:latin typeface="Calibri" charset="0"/>
              </a:rPr>
              <a:t>Fair distribution</a:t>
            </a: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400" dirty="0" smtClean="0">
                <a:latin typeface="Calibri" charset="0"/>
              </a:rPr>
              <a:t>BIGGER QUESTIONS ON</a:t>
            </a:r>
            <a:r>
              <a:rPr lang="en-US" sz="2400" dirty="0">
                <a:latin typeface="Calibri" charset="0"/>
              </a:rPr>
              <a:t>:</a:t>
            </a:r>
          </a:p>
          <a:p>
            <a:pPr marL="860425" lvl="1" eaLnBrk="0" hangingPunct="0"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200" dirty="0">
                <a:latin typeface="Calibri" charset="0"/>
              </a:rPr>
              <a:t>Enhanced EMA role in HTA (e.g. alongside </a:t>
            </a:r>
            <a:r>
              <a:rPr lang="en-US" sz="2200" dirty="0" err="1">
                <a:latin typeface="Calibri" charset="0"/>
              </a:rPr>
              <a:t>authorisation</a:t>
            </a:r>
            <a:r>
              <a:rPr lang="en-US" sz="2200" dirty="0">
                <a:latin typeface="Calibri" charset="0"/>
              </a:rPr>
              <a:t>)</a:t>
            </a:r>
          </a:p>
          <a:p>
            <a:pPr marL="860425" lvl="1" eaLnBrk="0" hangingPunct="0"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200" dirty="0" smtClean="0">
                <a:latin typeface="Calibri" charset="0"/>
              </a:rPr>
              <a:t>Future Treaty change?</a:t>
            </a:r>
            <a:endParaRPr lang="en-US" sz="2200" dirty="0">
              <a:latin typeface="Calibri" charset="0"/>
            </a:endParaRPr>
          </a:p>
          <a:p>
            <a:pPr marL="860425" lvl="1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75000"/>
              <a:buFont typeface="Wingdings" charset="0"/>
              <a:buChar char="Ø"/>
            </a:pPr>
            <a:endParaRPr lang="en-US" sz="2800" dirty="0">
              <a:latin typeface="Calibri" charset="0"/>
            </a:endParaRP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endParaRPr lang="en-US" sz="2300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3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2555875" y="349250"/>
            <a:ext cx="8316913" cy="1184275"/>
          </a:xfrm>
        </p:spPr>
        <p:txBody>
          <a:bodyPr/>
          <a:lstStyle/>
          <a:p>
            <a:pPr eaLnBrk="1">
              <a:buSzPct val="45000"/>
              <a:tabLst>
                <a:tab pos="0" algn="l"/>
                <a:tab pos="466725" algn="l"/>
                <a:tab pos="935038" algn="l"/>
                <a:tab pos="1403350" algn="l"/>
                <a:tab pos="1870075" algn="l"/>
                <a:tab pos="2338388" algn="l"/>
                <a:tab pos="2806700" algn="l"/>
                <a:tab pos="3275013" algn="l"/>
                <a:tab pos="3741738" algn="l"/>
                <a:tab pos="4210050" algn="l"/>
                <a:tab pos="4678363" algn="l"/>
                <a:tab pos="5146675" algn="l"/>
                <a:tab pos="5613400" algn="l"/>
                <a:tab pos="6081713" algn="l"/>
                <a:tab pos="6550025" algn="l"/>
                <a:tab pos="7018338" algn="l"/>
                <a:tab pos="7485063" algn="l"/>
                <a:tab pos="7953375" algn="l"/>
                <a:tab pos="8421688" algn="l"/>
                <a:tab pos="8890000" algn="l"/>
                <a:tab pos="9356725" algn="l"/>
              </a:tabLst>
            </a:pPr>
            <a:r>
              <a:rPr lang="en-GB" sz="4100" dirty="0" smtClean="0">
                <a:latin typeface="Calibri" charset="0"/>
                <a:ea typeface="ヒラギノ角ゴ Pro W6" charset="0"/>
                <a:cs typeface="ヒラギノ角ゴ Pro W6" charset="0"/>
              </a:rPr>
              <a:t>ACCESS AND THE EU LEGAL FRAMEWORK: CLOSING SUMMARY…</a:t>
            </a:r>
            <a:endParaRPr lang="en-GB" sz="4100" dirty="0">
              <a:latin typeface="Calibri" charset="0"/>
              <a:ea typeface="ヒラギノ角ゴ Pro W6" charset="0"/>
              <a:cs typeface="ヒラギノ角ゴ Pro W6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8575"/>
            <a:ext cx="2455862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341" name="Rectangle 2"/>
          <p:cNvSpPr txBox="1">
            <a:spLocks noChangeArrowheads="1"/>
          </p:cNvSpPr>
          <p:nvPr/>
        </p:nvSpPr>
        <p:spPr bwMode="auto">
          <a:xfrm>
            <a:off x="179810" y="2448198"/>
            <a:ext cx="10396537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33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indent="-311150">
              <a:defRPr sz="29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5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458788">
              <a:spcBef>
                <a:spcPts val="313"/>
              </a:spcBef>
              <a:buFont typeface="Wingdings" charset="0"/>
              <a:defRPr sz="2000">
                <a:solidFill>
                  <a:srgbClr val="FFFFFF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endParaRPr lang="en-US" sz="2400" dirty="0">
              <a:latin typeface="Calibri" charset="0"/>
            </a:endParaRP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400" dirty="0" smtClean="0">
                <a:latin typeface="Calibri" charset="0"/>
              </a:rPr>
              <a:t>“ACCESS TO MEDICINES” IS A MULTI-FACETED ISSUE WHICH PROVIDES CHALLENGES IN NUMEROUS AREAS, NOT ONLY IN RESPECT TO AFFORDABILITY, BUT ALSO AVAILABILITY </a:t>
            </a: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400" dirty="0" smtClean="0">
                <a:latin typeface="Calibri" charset="0"/>
              </a:rPr>
              <a:t>IN THE AREA OF AVAILABILITY SOME CLEAR OPPORTUNITIES FOR IMPROVEMENT TO THE EUROPEAN REGULATORY FRAMEWORK EXIST INCLUDING: </a:t>
            </a:r>
          </a:p>
          <a:p>
            <a:pPr marL="885825" lvl="1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000" dirty="0" smtClean="0">
                <a:latin typeface="Calibri" charset="0"/>
              </a:rPr>
              <a:t>STRENGTHENING AND CLARIFYING THE PROVISIONS OF ARTICLE 81 OF DIRECTIVE 2001/83</a:t>
            </a:r>
          </a:p>
          <a:p>
            <a:pPr marL="885825" lvl="1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000" dirty="0" smtClean="0">
                <a:latin typeface="Calibri" charset="0"/>
              </a:rPr>
              <a:t>PROVIDING THE EUROPEAN MEDICINES AGENCY WITH NEW REMIT</a:t>
            </a: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r>
              <a:rPr lang="en-US" sz="2400" dirty="0" smtClean="0">
                <a:latin typeface="Calibri" charset="0"/>
              </a:rPr>
              <a:t>DEBATE ON TACKLING AFFORDABILITY AT AN EU LEVEL APPEARS MOST FOCUSED CURRENTLY ON NON REGULATORY TOOLS BUT SCOPE FOR EU RECOMMENDATIONS AND MAJOR INNOVATION CLEARLY EXISTS AND SHOULD BE PROMOTED </a:t>
            </a:r>
          </a:p>
          <a:p>
            <a:pPr marL="860425" lvl="1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75000"/>
              <a:buFont typeface="Wingdings" charset="0"/>
              <a:buChar char="Ø"/>
            </a:pPr>
            <a:endParaRPr lang="en-US" sz="2800" dirty="0">
              <a:latin typeface="Calibri" charset="0"/>
            </a:endParaRPr>
          </a:p>
          <a:p>
            <a:pPr marL="419100" indent="-311150" eaLnBrk="0" hangingPunct="0">
              <a:lnSpc>
                <a:spcPct val="104000"/>
              </a:lnSpc>
              <a:spcBef>
                <a:spcPts val="1438"/>
              </a:spcBef>
              <a:buClr>
                <a:srgbClr val="FFFFFF"/>
              </a:buClr>
              <a:buSzPct val="44000"/>
              <a:buFont typeface="Wingdings" charset="0"/>
              <a:buChar char="Ø"/>
            </a:pP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178145000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ヒラギノ角ゴ Pro W6"/>
        <a:cs typeface="ヒラギノ角ゴ Pro W6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4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4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7122</TotalTime>
  <Words>1023</Words>
  <Application>Microsoft Macintosh PowerPoint</Application>
  <PresentationFormat>Custom</PresentationFormat>
  <Paragraphs>153</Paragraphs>
  <Slides>19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Access: a critical topic for EPHA and its membership</vt:lpstr>
      <vt:lpstr>PRESENTATION OUTLINE</vt:lpstr>
      <vt:lpstr>WHAT IS “ACCESS”?</vt:lpstr>
      <vt:lpstr>WHAT IS THE EU REGULATORY FRAMEWORK RELATING TO MEDICINES?</vt:lpstr>
      <vt:lpstr>REFORMING EU REGULATION TO IMPROVE ACCESS (AVAILABILITY)</vt:lpstr>
      <vt:lpstr>How often does your hospital pharmacy experience shortages?</vt:lpstr>
      <vt:lpstr>In which area of medicine does your hospital experience shortage most commonly?</vt:lpstr>
      <vt:lpstr>In your experience, how long would you estimate the average or typical medicines shortage normally lasts for?</vt:lpstr>
      <vt:lpstr>Do you agree with the statement “medicines shortages in my hospital are having a negative impact on patient care”</vt:lpstr>
      <vt:lpstr>Compare this to the current EMA database…</vt:lpstr>
      <vt:lpstr>Why is an EU response to shortages required?</vt:lpstr>
      <vt:lpstr>Policy Solutions</vt:lpstr>
      <vt:lpstr>REFORMING EU REGULATION TO IMPROVE ACCESS (AVAILABILITY)</vt:lpstr>
      <vt:lpstr>REFORMING EU REGULATION TO IMPROVE ACCESS (AVAILABILITY)</vt:lpstr>
      <vt:lpstr>PowerPoint Presentation</vt:lpstr>
      <vt:lpstr>REFORMING EU REGULATION TO IMPROVE ACCESS (AFFORDABILITY)</vt:lpstr>
      <vt:lpstr>NON REGULATORY TOOLS TO IMPROVE ACCESS (AFFORDABILITY)</vt:lpstr>
      <vt:lpstr>ACCESS AND THE EU LEGAL FRAMEWORK: CLOSING SUMMARY…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Sascha</dc:creator>
  <cp:lastModifiedBy>Richard Price</cp:lastModifiedBy>
  <cp:revision>371</cp:revision>
  <cp:lastPrinted>2015-06-26T09:54:37Z</cp:lastPrinted>
  <dcterms:modified xsi:type="dcterms:W3CDTF">2015-09-18T14:10:31Z</dcterms:modified>
</cp:coreProperties>
</file>