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7"/>
  </p:notesMasterIdLst>
  <p:handoutMasterIdLst>
    <p:handoutMasterId r:id="rId8"/>
  </p:handoutMasterIdLst>
  <p:sldIdLst>
    <p:sldId id="401" r:id="rId5"/>
    <p:sldId id="399" r:id="rId6"/>
  </p:sldIdLst>
  <p:sldSz cx="9144000" cy="6858000" type="screen4x3"/>
  <p:notesSz cx="6797675" cy="9926638"/>
  <p:custDataLst>
    <p:tags r:id="rId9"/>
  </p:custDataLst>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09">
          <p15:clr>
            <a:srgbClr val="A4A3A4"/>
          </p15:clr>
        </p15:guide>
        <p15:guide id="2" pos="3243">
          <p15:clr>
            <a:srgbClr val="A4A3A4"/>
          </p15:clr>
        </p15:guide>
        <p15:guide id="3" pos="5465">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tin Friedrich" initials="MF"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2B43"/>
    <a:srgbClr val="8D9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84" autoAdjust="0"/>
    <p:restoredTop sz="89526" autoAdjust="0"/>
  </p:normalViewPr>
  <p:slideViewPr>
    <p:cSldViewPr snapToGrid="0" snapToObjects="1">
      <p:cViewPr varScale="1">
        <p:scale>
          <a:sx n="101" d="100"/>
          <a:sy n="101" d="100"/>
        </p:scale>
        <p:origin x="1392" y="200"/>
      </p:cViewPr>
      <p:guideLst>
        <p:guide orient="horz" pos="709"/>
        <p:guide pos="3243"/>
        <p:guide pos="5465"/>
      </p:guideLst>
    </p:cSldViewPr>
  </p:slideViewPr>
  <p:outlineViewPr>
    <p:cViewPr>
      <p:scale>
        <a:sx n="33" d="100"/>
        <a:sy n="33" d="100"/>
      </p:scale>
      <p:origin x="0" y="408"/>
    </p:cViewPr>
  </p:outlin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64" d="100"/>
          <a:sy n="64" d="100"/>
        </p:scale>
        <p:origin x="-2645" y="-8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notesMaster" Target="notesMasters/notesMaster1.xml"/><Relationship Id="rId8" Type="http://schemas.openxmlformats.org/officeDocument/2006/relationships/handoutMaster" Target="handoutMasters/handoutMaster1.xml"/><Relationship Id="rId9" Type="http://schemas.openxmlformats.org/officeDocument/2006/relationships/tags" Target="tags/tag1.xml"/><Relationship Id="rId1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EE3D63F-9D8B-49D1-8F6C-AC3C1E74A3D3}" type="datetime1">
              <a:rPr lang="en-GB" smtClean="0"/>
              <a:t>27/01/2017</a:t>
            </a:fld>
            <a:endParaRPr lang="fr-FR"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5A054C8-A27B-4230-A964-731A60C59104}" type="slidenum">
              <a:rPr lang="fr-FR"/>
              <a:pPr>
                <a:defRPr/>
              </a:pPr>
              <a:t>‹#›</a:t>
            </a:fld>
            <a:endParaRPr lang="fr-FR" dirty="0"/>
          </a:p>
        </p:txBody>
      </p:sp>
    </p:spTree>
    <p:extLst>
      <p:ext uri="{BB962C8B-B14F-4D97-AF65-F5344CB8AC3E}">
        <p14:creationId xmlns:p14="http://schemas.microsoft.com/office/powerpoint/2010/main" val="16437111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33EC69B-384B-4120-86F0-61E5B75B72DA}" type="datetime1">
              <a:rPr lang="en-GB" smtClean="0"/>
              <a:t>27/01/2017</a:t>
            </a:fld>
            <a:endParaRPr lang="fr-FR"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fr-FR"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23A4D39-2B41-463C-9587-CFA0456899B4}" type="slidenum">
              <a:rPr lang="fr-FR"/>
              <a:pPr>
                <a:defRPr/>
              </a:pPr>
              <a:t>‹#›</a:t>
            </a:fld>
            <a:endParaRPr lang="fr-FR" dirty="0"/>
          </a:p>
        </p:txBody>
      </p:sp>
    </p:spTree>
    <p:extLst>
      <p:ext uri="{BB962C8B-B14F-4D97-AF65-F5344CB8AC3E}">
        <p14:creationId xmlns:p14="http://schemas.microsoft.com/office/powerpoint/2010/main" val="393575533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7" name="Rectangle 6"/>
          <p:cNvSpPr/>
          <p:nvPr userDrawn="1"/>
        </p:nvSpPr>
        <p:spPr>
          <a:xfrm>
            <a:off x="9230995" y="-152400"/>
            <a:ext cx="107950" cy="68754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21" name="Date Placeholder 3"/>
          <p:cNvSpPr>
            <a:spLocks noGrp="1"/>
          </p:cNvSpPr>
          <p:nvPr>
            <p:ph type="dt" sz="half" idx="10"/>
          </p:nvPr>
        </p:nvSpPr>
        <p:spPr>
          <a:xfrm>
            <a:off x="6872741" y="6357938"/>
            <a:ext cx="2133600" cy="365125"/>
          </a:xfrm>
          <a:prstGeom prst="rect">
            <a:avLst/>
          </a:prstGeom>
        </p:spPr>
        <p:txBody>
          <a:bodyPr/>
          <a:lstStyle>
            <a:lvl1pPr fontAlgn="auto">
              <a:spcBef>
                <a:spcPts val="0"/>
              </a:spcBef>
              <a:spcAft>
                <a:spcPts val="0"/>
              </a:spcAft>
              <a:defRPr>
                <a:solidFill>
                  <a:schemeClr val="bg1"/>
                </a:solidFill>
                <a:latin typeface="+mn-lt"/>
              </a:defRPr>
            </a:lvl1pPr>
          </a:lstStyle>
          <a:p>
            <a:pPr>
              <a:defRPr/>
            </a:pPr>
            <a:fld id="{1AC0A272-688F-4D66-AB50-6FBDD7563C3F}" type="datetime1">
              <a:rPr lang="en-US" smtClean="0"/>
              <a:pPr>
                <a:defRPr/>
              </a:pPr>
              <a:t>1/27/17</a:t>
            </a:fld>
            <a:endParaRPr lang="fr-FR" dirty="0"/>
          </a:p>
        </p:txBody>
      </p:sp>
      <p:sp>
        <p:nvSpPr>
          <p:cNvPr id="25" name="Rectangle 24"/>
          <p:cNvSpPr/>
          <p:nvPr userDrawn="1"/>
        </p:nvSpPr>
        <p:spPr>
          <a:xfrm>
            <a:off x="0" y="-11113"/>
            <a:ext cx="71438" cy="6877051"/>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pic>
        <p:nvPicPr>
          <p:cNvPr id="26" name="Picture 25"/>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3246" y="84077"/>
            <a:ext cx="2508152" cy="895351"/>
          </a:xfrm>
          <a:prstGeom prst="rect">
            <a:avLst/>
          </a:prstGeom>
          <a:noFill/>
          <a:ln>
            <a:noFill/>
          </a:ln>
        </p:spPr>
      </p:pic>
      <p:pic>
        <p:nvPicPr>
          <p:cNvPr id="27" name="Picture 26" descr="EAEPC.jp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05394" y="5457706"/>
            <a:ext cx="1007352" cy="100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EFPIA Logo High Res.png"/>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3541697" y="5442290"/>
            <a:ext cx="1686088" cy="68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descr="Logo GIRP bitmap effects HD (1).jpg"/>
          <p:cNvPicPr>
            <a:picLocks noChangeAspect="1"/>
          </p:cNvPicPr>
          <p:nvPr userDrawn="1"/>
        </p:nvPicPr>
        <p:blipFill>
          <a:blip r:embed="rId5" cstate="print"/>
          <a:stretch>
            <a:fillRect/>
          </a:stretch>
        </p:blipFill>
        <p:spPr>
          <a:xfrm>
            <a:off x="5413906" y="5419730"/>
            <a:ext cx="1219426" cy="901315"/>
          </a:xfrm>
          <a:prstGeom prst="rect">
            <a:avLst/>
          </a:prstGeom>
        </p:spPr>
      </p:pic>
      <p:pic>
        <p:nvPicPr>
          <p:cNvPr id="30" name="Picture 29" descr="PGEU logo 3.jpg"/>
          <p:cNvPicPr>
            <a:picLocks noChangeAspect="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6926074" y="5371399"/>
            <a:ext cx="1219426" cy="987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p:cNvPicPr>
            <a:picLocks noChangeAspect="1" noChangeArrowheads="1"/>
          </p:cNvPicPr>
          <p:nvPr userDrawn="1"/>
        </p:nvPicPr>
        <p:blipFill>
          <a:blip r:embed="rId7" cstate="print">
            <a:extLst>
              <a:ext uri="{28A0092B-C50C-407E-A947-70E740481C1C}">
                <a14:useLocalDpi xmlns:a14="http://schemas.microsoft.com/office/drawing/2010/main" val="0"/>
              </a:ext>
            </a:extLst>
          </a:blip>
          <a:stretch>
            <a:fillRect/>
          </a:stretch>
        </p:blipFill>
        <p:spPr bwMode="auto">
          <a:xfrm>
            <a:off x="2022068" y="5692737"/>
            <a:ext cx="1287336" cy="4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 descr="Z:\securPharm\powerpoint2014\teilbilder\europamedizin.png"/>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6084168" y="260648"/>
            <a:ext cx="2592288" cy="2232248"/>
          </a:xfrm>
          <a:prstGeom prst="rect">
            <a:avLst/>
          </a:prstGeom>
          <a:noFill/>
        </p:spPr>
      </p:pic>
    </p:spTree>
    <p:extLst>
      <p:ext uri="{BB962C8B-B14F-4D97-AF65-F5344CB8AC3E}">
        <p14:creationId xmlns:p14="http://schemas.microsoft.com/office/powerpoint/2010/main" val="3273286306"/>
      </p:ext>
    </p:extLst>
  </p:cSld>
  <p:clrMapOvr>
    <a:masterClrMapping/>
  </p:clrMapOvr>
  <p:transition spd="slow">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8" name="Rectangle 7"/>
          <p:cNvSpPr/>
          <p:nvPr userDrawn="1"/>
        </p:nvSpPr>
        <p:spPr>
          <a:xfrm>
            <a:off x="0" y="-11113"/>
            <a:ext cx="71438" cy="6877051"/>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3" name="Rectangle 12"/>
          <p:cNvSpPr/>
          <p:nvPr userDrawn="1"/>
        </p:nvSpPr>
        <p:spPr>
          <a:xfrm>
            <a:off x="9032875" y="0"/>
            <a:ext cx="107950" cy="6875463"/>
          </a:xfrm>
          <a:prstGeom prst="rect">
            <a:avLst/>
          </a:prstGeom>
          <a:solidFill>
            <a:srgbClr val="002B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2" name="Title 1"/>
          <p:cNvSpPr>
            <a:spLocks noGrp="1"/>
          </p:cNvSpPr>
          <p:nvPr>
            <p:ph type="title" hasCustomPrompt="1"/>
          </p:nvPr>
        </p:nvSpPr>
        <p:spPr>
          <a:xfrm>
            <a:off x="3059833" y="307942"/>
            <a:ext cx="5616624" cy="576064"/>
          </a:xfrm>
          <a:prstGeom prst="rect">
            <a:avLst/>
          </a:prstGeom>
        </p:spPr>
        <p:txBody>
          <a:bodyPr rIns="36000" bIns="0" anchor="b" anchorCtr="0">
            <a:normAutofit/>
          </a:bodyPr>
          <a:lstStyle>
            <a:lvl1pPr algn="r">
              <a:lnSpc>
                <a:spcPct val="80000"/>
              </a:lnSpc>
              <a:defRPr sz="3200" b="1">
                <a:solidFill>
                  <a:schemeClr val="tx2">
                    <a:lumMod val="50000"/>
                  </a:schemeClr>
                </a:solidFill>
                <a:latin typeface="+mj-lt"/>
                <a:cs typeface="Arial" pitchFamily="34" charset="0"/>
              </a:defRPr>
            </a:lvl1pPr>
          </a:lstStyle>
          <a:p>
            <a:pPr lvl="0"/>
            <a:r>
              <a:rPr lang="en-US" dirty="0" smtClean="0"/>
              <a:t>Click to edit Master text styles</a:t>
            </a:r>
          </a:p>
        </p:txBody>
      </p:sp>
      <p:sp>
        <p:nvSpPr>
          <p:cNvPr id="3" name="Content Placeholder 2"/>
          <p:cNvSpPr>
            <a:spLocks noGrp="1"/>
          </p:cNvSpPr>
          <p:nvPr>
            <p:ph idx="1"/>
          </p:nvPr>
        </p:nvSpPr>
        <p:spPr>
          <a:xfrm>
            <a:off x="1259632" y="1124744"/>
            <a:ext cx="7427168" cy="5040560"/>
          </a:xfrm>
          <a:prstGeom prst="rect">
            <a:avLst/>
          </a:prstGeom>
        </p:spPr>
        <p:txBody>
          <a:bodyPr/>
          <a:lstStyle>
            <a:lvl1pPr marL="444500" indent="-444500">
              <a:spcBef>
                <a:spcPts val="600"/>
              </a:spcBef>
              <a:spcAft>
                <a:spcPts val="0"/>
              </a:spcAft>
              <a:buFont typeface="Wingdings" pitchFamily="2" charset="2"/>
              <a:buChar char="q"/>
              <a:defRPr sz="2800">
                <a:solidFill>
                  <a:schemeClr val="tx2">
                    <a:lumMod val="50000"/>
                  </a:schemeClr>
                </a:solidFill>
                <a:latin typeface="+mn-lt"/>
                <a:cs typeface="Arial" pitchFamily="34" charset="0"/>
              </a:defRPr>
            </a:lvl1pPr>
            <a:lvl2pPr marL="715963" indent="-258763">
              <a:spcBef>
                <a:spcPts val="600"/>
              </a:spcBef>
              <a:buFont typeface="Wingdings" pitchFamily="2" charset="2"/>
              <a:buChar char="§"/>
              <a:defRPr sz="2400">
                <a:solidFill>
                  <a:schemeClr val="tx2">
                    <a:lumMod val="50000"/>
                  </a:schemeClr>
                </a:solidFill>
                <a:latin typeface="+mn-lt"/>
                <a:cs typeface="Arial" pitchFamily="34" charset="0"/>
              </a:defRPr>
            </a:lvl2pPr>
            <a:lvl3pPr marL="989013" indent="-273050">
              <a:spcBef>
                <a:spcPts val="600"/>
              </a:spcBef>
              <a:buFont typeface="Wingdings" pitchFamily="2" charset="2"/>
              <a:buChar char="§"/>
              <a:defRPr sz="2000">
                <a:solidFill>
                  <a:schemeClr val="tx2">
                    <a:lumMod val="50000"/>
                  </a:schemeClr>
                </a:solidFill>
                <a:latin typeface="+mn-lt"/>
                <a:cs typeface="Arial"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20" name="Slide Number Placeholder 5"/>
          <p:cNvSpPr>
            <a:spLocks noGrp="1"/>
          </p:cNvSpPr>
          <p:nvPr>
            <p:ph type="sldNum" sz="quarter" idx="10"/>
          </p:nvPr>
        </p:nvSpPr>
        <p:spPr>
          <a:xfrm>
            <a:off x="6553200" y="6539040"/>
            <a:ext cx="2133600" cy="365125"/>
          </a:xfrm>
          <a:prstGeom prst="rect">
            <a:avLst/>
          </a:prstGeom>
        </p:spPr>
        <p:txBody>
          <a:bodyPr/>
          <a:lstStyle>
            <a:lvl1pPr algn="r" fontAlgn="auto">
              <a:spcBef>
                <a:spcPts val="0"/>
              </a:spcBef>
              <a:spcAft>
                <a:spcPts val="0"/>
              </a:spcAft>
              <a:defRPr sz="1200" baseline="0">
                <a:solidFill>
                  <a:schemeClr val="tx2">
                    <a:lumMod val="50000"/>
                  </a:schemeClr>
                </a:solidFill>
                <a:latin typeface="+mn-lt"/>
                <a:cs typeface="Arial" pitchFamily="34" charset="0"/>
              </a:defRPr>
            </a:lvl1pPr>
          </a:lstStyle>
          <a:p>
            <a:pPr>
              <a:defRPr/>
            </a:pPr>
            <a:fld id="{55AB3FCC-D7D2-45B2-B143-95E26C90A64A}" type="slidenum">
              <a:rPr lang="fr-FR" smtClean="0"/>
              <a:pPr>
                <a:defRPr/>
              </a:pPr>
              <a:t>‹#›</a:t>
            </a:fld>
            <a:endParaRPr lang="fr-FR" dirty="0"/>
          </a:p>
        </p:txBody>
      </p:sp>
      <p:pic>
        <p:nvPicPr>
          <p:cNvPr id="22" name="Picture 2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3246" y="84077"/>
            <a:ext cx="2508152" cy="895351"/>
          </a:xfrm>
          <a:prstGeom prst="rect">
            <a:avLst/>
          </a:prstGeom>
          <a:noFill/>
          <a:ln>
            <a:noFill/>
          </a:ln>
        </p:spPr>
      </p:pic>
    </p:spTree>
    <p:extLst>
      <p:ext uri="{BB962C8B-B14F-4D97-AF65-F5344CB8AC3E}">
        <p14:creationId xmlns:p14="http://schemas.microsoft.com/office/powerpoint/2010/main" val="4220406676"/>
      </p:ext>
    </p:extLst>
  </p:cSld>
  <p:clrMapOvr>
    <a:masterClrMapping/>
  </p:clrMapOvr>
  <p:transition spd="slow">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p:cNvSpPr/>
          <p:nvPr userDrawn="1"/>
        </p:nvSpPr>
        <p:spPr>
          <a:xfrm>
            <a:off x="0" y="-11113"/>
            <a:ext cx="71438" cy="6877051"/>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3" name="Rectangle 12"/>
          <p:cNvSpPr/>
          <p:nvPr userDrawn="1"/>
        </p:nvSpPr>
        <p:spPr>
          <a:xfrm>
            <a:off x="9032875" y="0"/>
            <a:ext cx="107950" cy="6875463"/>
          </a:xfrm>
          <a:prstGeom prst="rect">
            <a:avLst/>
          </a:prstGeom>
          <a:solidFill>
            <a:srgbClr val="002B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2" name="Title 1"/>
          <p:cNvSpPr>
            <a:spLocks noGrp="1"/>
          </p:cNvSpPr>
          <p:nvPr>
            <p:ph type="title" hasCustomPrompt="1"/>
          </p:nvPr>
        </p:nvSpPr>
        <p:spPr>
          <a:xfrm>
            <a:off x="3059833" y="307942"/>
            <a:ext cx="5616624" cy="576064"/>
          </a:xfrm>
          <a:prstGeom prst="rect">
            <a:avLst/>
          </a:prstGeom>
        </p:spPr>
        <p:txBody>
          <a:bodyPr rIns="36000" bIns="0" anchor="b" anchorCtr="0">
            <a:normAutofit/>
          </a:bodyPr>
          <a:lstStyle>
            <a:lvl1pPr algn="r">
              <a:lnSpc>
                <a:spcPct val="80000"/>
              </a:lnSpc>
              <a:defRPr sz="3200" b="1">
                <a:solidFill>
                  <a:schemeClr val="tx2">
                    <a:lumMod val="50000"/>
                  </a:schemeClr>
                </a:solidFill>
                <a:latin typeface="+mj-lt"/>
                <a:cs typeface="Arial" pitchFamily="34" charset="0"/>
              </a:defRPr>
            </a:lvl1pPr>
          </a:lstStyle>
          <a:p>
            <a:r>
              <a:rPr lang="en-US" dirty="0" smtClean="0"/>
              <a:t>Click to edit Master text styles</a:t>
            </a:r>
            <a:endParaRPr lang="fr-FR" dirty="0"/>
          </a:p>
        </p:txBody>
      </p:sp>
      <p:sp>
        <p:nvSpPr>
          <p:cNvPr id="20" name="Slide Number Placeholder 5"/>
          <p:cNvSpPr>
            <a:spLocks noGrp="1"/>
          </p:cNvSpPr>
          <p:nvPr>
            <p:ph type="sldNum" sz="quarter" idx="10"/>
          </p:nvPr>
        </p:nvSpPr>
        <p:spPr>
          <a:xfrm>
            <a:off x="6542857" y="6538912"/>
            <a:ext cx="2133600" cy="365125"/>
          </a:xfrm>
          <a:prstGeom prst="rect">
            <a:avLst/>
          </a:prstGeom>
        </p:spPr>
        <p:txBody>
          <a:bodyPr/>
          <a:lstStyle>
            <a:lvl1pPr algn="r" fontAlgn="auto">
              <a:spcBef>
                <a:spcPts val="0"/>
              </a:spcBef>
              <a:spcAft>
                <a:spcPts val="0"/>
              </a:spcAft>
              <a:defRPr sz="1200" baseline="0">
                <a:solidFill>
                  <a:schemeClr val="tx2">
                    <a:lumMod val="50000"/>
                  </a:schemeClr>
                </a:solidFill>
                <a:latin typeface="+mn-lt"/>
                <a:cs typeface="Arial" pitchFamily="34" charset="0"/>
              </a:defRPr>
            </a:lvl1pPr>
          </a:lstStyle>
          <a:p>
            <a:pPr>
              <a:defRPr/>
            </a:pPr>
            <a:fld id="{55AB3FCC-D7D2-45B2-B143-95E26C90A64A}" type="slidenum">
              <a:rPr lang="fr-FR" smtClean="0"/>
              <a:pPr>
                <a:defRPr/>
              </a:pPr>
              <a:t>‹#›</a:t>
            </a:fld>
            <a:endParaRPr lang="fr-FR" dirty="0"/>
          </a:p>
        </p:txBody>
      </p:sp>
      <p:pic>
        <p:nvPicPr>
          <p:cNvPr id="7" name="Picture 6"/>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3246" y="84077"/>
            <a:ext cx="2508152" cy="895351"/>
          </a:xfrm>
          <a:prstGeom prst="rect">
            <a:avLst/>
          </a:prstGeom>
          <a:noFill/>
          <a:ln>
            <a:noFill/>
          </a:ln>
        </p:spPr>
      </p:pic>
      <p:sp>
        <p:nvSpPr>
          <p:cNvPr id="9" name="TextBox 8"/>
          <p:cNvSpPr txBox="1"/>
          <p:nvPr userDrawn="1"/>
        </p:nvSpPr>
        <p:spPr>
          <a:xfrm>
            <a:off x="326225" y="6538912"/>
            <a:ext cx="1558183" cy="276999"/>
          </a:xfrm>
          <a:prstGeom prst="rect">
            <a:avLst/>
          </a:prstGeom>
          <a:noFill/>
        </p:spPr>
        <p:txBody>
          <a:bodyPr wrap="none" rtlCol="0">
            <a:spAutoFit/>
          </a:bodyPr>
          <a:lstStyle/>
          <a:p>
            <a:r>
              <a:rPr lang="nl-BE" sz="1200" i="1" baseline="0" dirty="0" smtClean="0">
                <a:solidFill>
                  <a:schemeClr val="tx2">
                    <a:lumMod val="50000"/>
                  </a:schemeClr>
                </a:solidFill>
                <a:latin typeface="+mn-lt"/>
              </a:rPr>
              <a:t>Author  -  Date </a:t>
            </a:r>
            <a:r>
              <a:rPr lang="nl-BE" sz="1200" i="1" dirty="0" smtClean="0">
                <a:solidFill>
                  <a:schemeClr val="tx2">
                    <a:lumMod val="50000"/>
                  </a:schemeClr>
                </a:solidFill>
                <a:latin typeface="+mn-lt"/>
              </a:rPr>
              <a:t>- Event</a:t>
            </a:r>
            <a:endParaRPr lang="nl-BE" sz="1200" i="1" baseline="0" dirty="0" smtClean="0">
              <a:solidFill>
                <a:schemeClr val="tx2">
                  <a:lumMod val="50000"/>
                </a:schemeClr>
              </a:solidFill>
              <a:latin typeface="+mn-lt"/>
            </a:endParaRPr>
          </a:p>
        </p:txBody>
      </p:sp>
    </p:spTree>
    <p:extLst>
      <p:ext uri="{BB962C8B-B14F-4D97-AF65-F5344CB8AC3E}">
        <p14:creationId xmlns:p14="http://schemas.microsoft.com/office/powerpoint/2010/main" val="298904038"/>
      </p:ext>
    </p:extLst>
  </p:cSld>
  <p:clrMapOvr>
    <a:masterClrMapping/>
  </p:clrMapOvr>
  <p:transition spd="slow">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1"/>
    <p:sldLayoutId id="2147483675" r:id="rId2"/>
    <p:sldLayoutId id="2147483680" r:id="rId3"/>
  </p:sldLayoutIdLst>
  <p:transition spd="slow">
    <p:wipe dir="r"/>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97127" y="6423353"/>
            <a:ext cx="1528624" cy="400110"/>
          </a:xfrm>
          <a:prstGeom prst="rect">
            <a:avLst/>
          </a:prstGeom>
          <a:noFill/>
        </p:spPr>
        <p:txBody>
          <a:bodyPr wrap="none" rtlCol="0">
            <a:spAutoFit/>
          </a:bodyPr>
          <a:lstStyle/>
          <a:p>
            <a:r>
              <a:rPr lang="nl-BE" sz="2000" dirty="0" smtClean="0">
                <a:solidFill>
                  <a:schemeClr val="bg1"/>
                </a:solidFill>
                <a:latin typeface="+mn-lt"/>
              </a:rPr>
              <a:t>dd/mm/yyyy</a:t>
            </a:r>
            <a:endParaRPr lang="en-GB" baseline="0" dirty="0" smtClean="0">
              <a:solidFill>
                <a:schemeClr val="bg1"/>
              </a:solidFill>
              <a:latin typeface="+mn-lt"/>
            </a:endParaRPr>
          </a:p>
        </p:txBody>
      </p:sp>
      <p:sp>
        <p:nvSpPr>
          <p:cNvPr id="4" name="Textfeld 1"/>
          <p:cNvSpPr txBox="1"/>
          <p:nvPr/>
        </p:nvSpPr>
        <p:spPr>
          <a:xfrm>
            <a:off x="769898" y="1504154"/>
            <a:ext cx="7812360" cy="4154984"/>
          </a:xfrm>
          <a:prstGeom prst="rect">
            <a:avLst/>
          </a:prstGeom>
          <a:noFill/>
        </p:spPr>
        <p:txBody>
          <a:bodyPr wrap="square" rtlCol="0">
            <a:spAutoFit/>
          </a:bodyPr>
          <a:lstStyle/>
          <a:p>
            <a:pPr algn="ctr"/>
            <a:endParaRPr lang="en-GB" sz="2000" b="1" dirty="0">
              <a:solidFill>
                <a:srgbClr val="002B43"/>
              </a:solidFill>
              <a:latin typeface="Calibri"/>
            </a:endParaRPr>
          </a:p>
          <a:p>
            <a:pPr algn="ctr"/>
            <a:endParaRPr lang="en-GB" sz="2800" b="1" dirty="0" smtClean="0">
              <a:solidFill>
                <a:srgbClr val="002B43"/>
              </a:solidFill>
              <a:latin typeface="Calibri"/>
            </a:endParaRPr>
          </a:p>
          <a:p>
            <a:pPr algn="ctr"/>
            <a:endParaRPr lang="en-GB" sz="2800" b="1" dirty="0" smtClean="0">
              <a:solidFill>
                <a:srgbClr val="002B43"/>
              </a:solidFill>
              <a:latin typeface="Calibri"/>
            </a:endParaRPr>
          </a:p>
          <a:p>
            <a:pPr algn="ctr"/>
            <a:r>
              <a:rPr lang="en-GB" sz="3200" b="1" dirty="0" smtClean="0">
                <a:solidFill>
                  <a:srgbClr val="002B43"/>
                </a:solidFill>
                <a:latin typeface="Calibri"/>
              </a:rPr>
              <a:t>EMVO/EAHP Round Table</a:t>
            </a:r>
          </a:p>
          <a:p>
            <a:pPr algn="ctr"/>
            <a:r>
              <a:rPr lang="en-GB" sz="2400" b="1" i="1" dirty="0" smtClean="0">
                <a:solidFill>
                  <a:srgbClr val="002B43"/>
                </a:solidFill>
                <a:latin typeface="Calibri"/>
              </a:rPr>
              <a:t>Brussels, 18</a:t>
            </a:r>
            <a:r>
              <a:rPr lang="en-GB" sz="2400" b="1" i="1" baseline="30000" dirty="0" smtClean="0">
                <a:solidFill>
                  <a:srgbClr val="002B43"/>
                </a:solidFill>
                <a:latin typeface="Calibri"/>
              </a:rPr>
              <a:t>th</a:t>
            </a:r>
            <a:r>
              <a:rPr lang="en-GB" sz="2400" b="1" i="1" dirty="0" smtClean="0">
                <a:solidFill>
                  <a:srgbClr val="002B43"/>
                </a:solidFill>
                <a:latin typeface="Calibri"/>
              </a:rPr>
              <a:t> January 2017</a:t>
            </a:r>
          </a:p>
          <a:p>
            <a:pPr algn="ctr"/>
            <a:r>
              <a:rPr lang="en-GB" sz="2400" b="1" i="1" dirty="0" smtClean="0">
                <a:solidFill>
                  <a:srgbClr val="002B43"/>
                </a:solidFill>
                <a:latin typeface="Calibri"/>
              </a:rPr>
              <a:t>EMVO Offices</a:t>
            </a:r>
          </a:p>
          <a:p>
            <a:pPr algn="ctr"/>
            <a:endParaRPr lang="en-GB" sz="2800" b="1" dirty="0">
              <a:solidFill>
                <a:srgbClr val="002B43"/>
              </a:solidFill>
              <a:latin typeface="Calibri"/>
            </a:endParaRPr>
          </a:p>
          <a:p>
            <a:pPr algn="ctr"/>
            <a:endParaRPr lang="en-GB" b="1" i="1" dirty="0" smtClean="0">
              <a:solidFill>
                <a:srgbClr val="002B43"/>
              </a:solidFill>
              <a:latin typeface="Calibri"/>
            </a:endParaRPr>
          </a:p>
          <a:p>
            <a:pPr algn="ctr"/>
            <a:endParaRPr lang="en-GB" b="1" i="1" dirty="0" smtClean="0">
              <a:solidFill>
                <a:srgbClr val="002B43"/>
              </a:solidFill>
              <a:latin typeface="Calibri"/>
            </a:endParaRPr>
          </a:p>
          <a:p>
            <a:pPr algn="ctr"/>
            <a:endParaRPr lang="en-GB" b="1" i="1" dirty="0" smtClean="0">
              <a:solidFill>
                <a:srgbClr val="002B43"/>
              </a:solidFill>
              <a:latin typeface="Calibri"/>
            </a:endParaRPr>
          </a:p>
          <a:p>
            <a:pPr algn="ctr"/>
            <a:endParaRPr lang="en-GB" b="1" i="1" dirty="0" smtClean="0">
              <a:solidFill>
                <a:srgbClr val="002B43"/>
              </a:solidFill>
              <a:latin typeface="Calibri"/>
            </a:endParaRPr>
          </a:p>
        </p:txBody>
      </p:sp>
    </p:spTree>
    <p:extLst>
      <p:ext uri="{BB962C8B-B14F-4D97-AF65-F5344CB8AC3E}">
        <p14:creationId xmlns:p14="http://schemas.microsoft.com/office/powerpoint/2010/main" val="3883336723"/>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Agenda</a:t>
            </a:r>
            <a:endParaRPr lang="en-GB"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4119284752"/>
              </p:ext>
            </p:extLst>
          </p:nvPr>
        </p:nvGraphicFramePr>
        <p:xfrm>
          <a:off x="635267" y="1087656"/>
          <a:ext cx="8051533" cy="5708620"/>
        </p:xfrm>
        <a:graphic>
          <a:graphicData uri="http://schemas.openxmlformats.org/drawingml/2006/table">
            <a:tbl>
              <a:tblPr bandRow="1">
                <a:tableStyleId>{5C22544A-7EE6-4342-B048-85BDC9FD1C3A}</a:tableStyleId>
              </a:tblPr>
              <a:tblGrid>
                <a:gridCol w="5698715"/>
                <a:gridCol w="2352818"/>
              </a:tblGrid>
              <a:tr h="762140">
                <a:tc>
                  <a:txBody>
                    <a:bodyPr/>
                    <a:lstStyle/>
                    <a:p>
                      <a:r>
                        <a:rPr lang="en-GB" sz="2000" dirty="0" smtClean="0">
                          <a:solidFill>
                            <a:schemeClr val="tx2">
                              <a:lumMod val="50000"/>
                            </a:schemeClr>
                          </a:solidFill>
                        </a:rPr>
                        <a:t>Welcome</a:t>
                      </a:r>
                      <a:endParaRPr lang="en-GB" sz="2000" dirty="0">
                        <a:solidFill>
                          <a:schemeClr val="tx2">
                            <a:lumMod val="50000"/>
                          </a:schemeClr>
                        </a:solidFill>
                      </a:endParaRPr>
                    </a:p>
                  </a:txBody>
                  <a:tcPr/>
                </a:tc>
                <a:tc>
                  <a:txBody>
                    <a:bodyPr/>
                    <a:lstStyle/>
                    <a:p>
                      <a:r>
                        <a:rPr lang="en-GB" sz="2000" dirty="0" smtClean="0">
                          <a:solidFill>
                            <a:schemeClr val="tx2">
                              <a:lumMod val="50000"/>
                            </a:schemeClr>
                          </a:solidFill>
                        </a:rPr>
                        <a:t>Andreas Walter/EMVO</a:t>
                      </a:r>
                      <a:endParaRPr lang="en-GB" sz="2000" dirty="0">
                        <a:solidFill>
                          <a:schemeClr val="tx2">
                            <a:lumMod val="50000"/>
                          </a:schemeClr>
                        </a:solidFill>
                      </a:endParaRPr>
                    </a:p>
                  </a:txBody>
                  <a:tcPr/>
                </a:tc>
              </a:tr>
              <a:tr h="400600">
                <a:tc>
                  <a:txBody>
                    <a:bodyPr/>
                    <a:lstStyle/>
                    <a:p>
                      <a:r>
                        <a:rPr lang="en-GB" sz="2000" dirty="0" smtClean="0">
                          <a:solidFill>
                            <a:schemeClr val="tx2">
                              <a:lumMod val="50000"/>
                            </a:schemeClr>
                          </a:solidFill>
                        </a:rPr>
                        <a:t>Introduction of Participants</a:t>
                      </a:r>
                      <a:endParaRPr lang="en-GB" sz="2000" dirty="0">
                        <a:solidFill>
                          <a:schemeClr val="tx2">
                            <a:lumMod val="50000"/>
                          </a:schemeClr>
                        </a:solidFill>
                      </a:endParaRPr>
                    </a:p>
                  </a:txBody>
                  <a:tcPr/>
                </a:tc>
                <a:tc>
                  <a:txBody>
                    <a:bodyPr/>
                    <a:lstStyle/>
                    <a:p>
                      <a:r>
                        <a:rPr lang="en-GB" sz="2000" dirty="0" smtClean="0">
                          <a:solidFill>
                            <a:schemeClr val="tx2">
                              <a:lumMod val="50000"/>
                            </a:schemeClr>
                          </a:solidFill>
                        </a:rPr>
                        <a:t>All</a:t>
                      </a:r>
                      <a:endParaRPr lang="en-GB" sz="2000" dirty="0">
                        <a:solidFill>
                          <a:schemeClr val="tx2">
                            <a:lumMod val="50000"/>
                          </a:schemeClr>
                        </a:solidFill>
                      </a:endParaRPr>
                    </a:p>
                  </a:txBody>
                  <a:tcPr/>
                </a:tc>
              </a:tr>
              <a:tr h="699270">
                <a:tc>
                  <a:txBody>
                    <a:bodyPr/>
                    <a:lstStyle/>
                    <a:p>
                      <a:r>
                        <a:rPr lang="en-GB" sz="2000" kern="1200" dirty="0" smtClean="0">
                          <a:solidFill>
                            <a:schemeClr val="dk1"/>
                          </a:solidFill>
                          <a:effectLst/>
                          <a:latin typeface="+mn-lt"/>
                          <a:ea typeface="+mn-ea"/>
                          <a:cs typeface="+mn-cs"/>
                        </a:rPr>
                        <a:t>EMVO’s View on the Hospital Sector within the FMD/DR</a:t>
                      </a:r>
                      <a:endParaRPr lang="en-GB" sz="2000" dirty="0">
                        <a:solidFill>
                          <a:schemeClr val="tx2">
                            <a:lumMod val="50000"/>
                          </a:schemeClr>
                        </a:solidFill>
                      </a:endParaRPr>
                    </a:p>
                  </a:txBody>
                  <a:tcPr/>
                </a:tc>
                <a:tc>
                  <a:txBody>
                    <a:bodyPr/>
                    <a:lstStyle/>
                    <a:p>
                      <a:r>
                        <a:rPr lang="en-GB" sz="2000" dirty="0" smtClean="0">
                          <a:solidFill>
                            <a:schemeClr val="tx2">
                              <a:lumMod val="50000"/>
                            </a:schemeClr>
                          </a:solidFill>
                        </a:rPr>
                        <a:t>Andreas Walter/EMVO</a:t>
                      </a:r>
                      <a:endParaRPr lang="en-GB" sz="2000" dirty="0">
                        <a:solidFill>
                          <a:schemeClr val="tx2">
                            <a:lumMod val="50000"/>
                          </a:schemeClr>
                        </a:solidFill>
                      </a:endParaRPr>
                    </a:p>
                  </a:txBody>
                  <a:tcPr/>
                </a:tc>
              </a:tr>
              <a:tr h="3435547">
                <a:tc>
                  <a:txBody>
                    <a:bodyPr/>
                    <a:lstStyle/>
                    <a:p>
                      <a:pPr lvl="0"/>
                      <a:r>
                        <a:rPr lang="en-GB" sz="2000" kern="1200" dirty="0" smtClean="0">
                          <a:solidFill>
                            <a:schemeClr val="dk1"/>
                          </a:solidFill>
                          <a:effectLst/>
                          <a:latin typeface="+mn-lt"/>
                          <a:ea typeface="+mn-ea"/>
                          <a:cs typeface="+mn-cs"/>
                        </a:rPr>
                        <a:t>EAHP’s Analysis regarding </a:t>
                      </a:r>
                    </a:p>
                    <a:p>
                      <a:pPr marL="285750" lvl="0" indent="-285750">
                        <a:buFont typeface="Arial" panose="020B0604020202020204" pitchFamily="34" charset="0"/>
                        <a:buChar char="•"/>
                      </a:pPr>
                      <a:r>
                        <a:rPr lang="en-GB" sz="2000" kern="1200" dirty="0" smtClean="0">
                          <a:solidFill>
                            <a:schemeClr val="dk1"/>
                          </a:solidFill>
                          <a:effectLst/>
                          <a:latin typeface="+mn-lt"/>
                          <a:ea typeface="+mn-ea"/>
                          <a:cs typeface="+mn-cs"/>
                        </a:rPr>
                        <a:t>the challenges for hospitals within the FMD/DR frame;</a:t>
                      </a:r>
                    </a:p>
                    <a:p>
                      <a:pPr marL="285750" lvl="0" indent="-285750">
                        <a:buFont typeface="Arial" panose="020B0604020202020204" pitchFamily="34" charset="0"/>
                        <a:buChar char="•"/>
                      </a:pPr>
                      <a:r>
                        <a:rPr lang="en-GB" sz="2000" kern="1200" dirty="0" smtClean="0">
                          <a:solidFill>
                            <a:schemeClr val="dk1"/>
                          </a:solidFill>
                          <a:effectLst/>
                          <a:latin typeface="+mn-lt"/>
                          <a:ea typeface="+mn-ea"/>
                          <a:cs typeface="+mn-cs"/>
                        </a:rPr>
                        <a:t>the positioning of EAHP concerning EMVO’s 10 Core Principles, MoU, and EMVS architecture;</a:t>
                      </a:r>
                    </a:p>
                    <a:p>
                      <a:pPr marL="285750" lvl="0" indent="-285750">
                        <a:buFont typeface="Arial" panose="020B0604020202020204" pitchFamily="34" charset="0"/>
                        <a:buChar char="•"/>
                      </a:pPr>
                      <a:r>
                        <a:rPr lang="en-GB" sz="2000" kern="1200" dirty="0" smtClean="0">
                          <a:solidFill>
                            <a:schemeClr val="dk1"/>
                          </a:solidFill>
                          <a:effectLst/>
                          <a:latin typeface="+mn-lt"/>
                          <a:ea typeface="+mn-ea"/>
                          <a:cs typeface="+mn-cs"/>
                        </a:rPr>
                        <a:t>the expectations and the possible input of EAHP reg. the EMVS/EMVO;</a:t>
                      </a:r>
                    </a:p>
                    <a:p>
                      <a:pPr marL="285750" lvl="0" indent="-285750">
                        <a:buFont typeface="Arial" panose="020B0604020202020204" pitchFamily="34" charset="0"/>
                        <a:buChar char="•"/>
                      </a:pPr>
                      <a:r>
                        <a:rPr lang="en-GB" sz="2000" kern="1200" dirty="0" smtClean="0">
                          <a:solidFill>
                            <a:schemeClr val="dk1"/>
                          </a:solidFill>
                          <a:effectLst/>
                          <a:latin typeface="+mn-lt"/>
                          <a:ea typeface="+mn-ea"/>
                          <a:cs typeface="+mn-cs"/>
                        </a:rPr>
                        <a:t>what EAHP is offering as contribution to the mission of EMVO;</a:t>
                      </a:r>
                    </a:p>
                    <a:p>
                      <a:pPr marL="285750" lvl="0" indent="-285750">
                        <a:buFont typeface="Arial" panose="020B0604020202020204" pitchFamily="34" charset="0"/>
                        <a:buChar char="•"/>
                      </a:pPr>
                      <a:r>
                        <a:rPr lang="en-GB" sz="2000" kern="1200" dirty="0" smtClean="0">
                          <a:solidFill>
                            <a:schemeClr val="dk1"/>
                          </a:solidFill>
                          <a:effectLst/>
                          <a:latin typeface="+mn-lt"/>
                          <a:ea typeface="+mn-ea"/>
                          <a:cs typeface="+mn-cs"/>
                        </a:rPr>
                        <a:t>how EAHP is considering its participation in EMVO, from a governance and resource point of view.</a:t>
                      </a:r>
                      <a:endParaRPr lang="en-GB" sz="2000" dirty="0">
                        <a:solidFill>
                          <a:schemeClr val="tx2">
                            <a:lumMod val="50000"/>
                          </a:schemeClr>
                        </a:solidFill>
                      </a:endParaRPr>
                    </a:p>
                  </a:txBody>
                  <a:tcPr/>
                </a:tc>
                <a:tc>
                  <a:txBody>
                    <a:bodyPr/>
                    <a:lstStyle/>
                    <a:p>
                      <a:r>
                        <a:rPr lang="en-GB" sz="2000" dirty="0" smtClean="0">
                          <a:solidFill>
                            <a:schemeClr val="tx2">
                              <a:lumMod val="50000"/>
                            </a:schemeClr>
                          </a:solidFill>
                        </a:rPr>
                        <a:t>EAHP Delegates</a:t>
                      </a:r>
                      <a:endParaRPr lang="en-GB" sz="2000" dirty="0">
                        <a:solidFill>
                          <a:schemeClr val="tx2">
                            <a:lumMod val="50000"/>
                          </a:schemeClr>
                        </a:solidFill>
                      </a:endParaRPr>
                    </a:p>
                  </a:txBody>
                  <a:tcPr/>
                </a:tc>
              </a:tr>
              <a:tr h="400600">
                <a:tc>
                  <a:txBody>
                    <a:bodyPr/>
                    <a:lstStyle/>
                    <a:p>
                      <a:r>
                        <a:rPr lang="en-GB" sz="2000" dirty="0" smtClean="0">
                          <a:solidFill>
                            <a:schemeClr val="tx2">
                              <a:lumMod val="50000"/>
                            </a:schemeClr>
                          </a:solidFill>
                        </a:rPr>
                        <a:t>Discussion,</a:t>
                      </a:r>
                      <a:r>
                        <a:rPr lang="en-GB" sz="2000" baseline="0" dirty="0" smtClean="0">
                          <a:solidFill>
                            <a:schemeClr val="tx2">
                              <a:lumMod val="50000"/>
                            </a:schemeClr>
                          </a:solidFill>
                        </a:rPr>
                        <a:t> </a:t>
                      </a:r>
                      <a:r>
                        <a:rPr lang="en-GB" sz="2000" dirty="0" smtClean="0">
                          <a:solidFill>
                            <a:schemeClr val="tx2">
                              <a:lumMod val="50000"/>
                            </a:schemeClr>
                          </a:solidFill>
                        </a:rPr>
                        <a:t>Conclusions &amp; Next</a:t>
                      </a:r>
                      <a:r>
                        <a:rPr lang="en-GB" sz="2000" baseline="0" dirty="0" smtClean="0">
                          <a:solidFill>
                            <a:schemeClr val="tx2">
                              <a:lumMod val="50000"/>
                            </a:schemeClr>
                          </a:solidFill>
                        </a:rPr>
                        <a:t> Steps </a:t>
                      </a:r>
                      <a:endParaRPr lang="en-GB" sz="2000" dirty="0">
                        <a:solidFill>
                          <a:schemeClr val="tx2">
                            <a:lumMod val="50000"/>
                          </a:schemeClr>
                        </a:solidFill>
                      </a:endParaRPr>
                    </a:p>
                  </a:txBody>
                  <a:tcPr/>
                </a:tc>
                <a:tc>
                  <a:txBody>
                    <a:bodyPr/>
                    <a:lstStyle/>
                    <a:p>
                      <a:r>
                        <a:rPr lang="en-GB" sz="2000" dirty="0" smtClean="0">
                          <a:solidFill>
                            <a:schemeClr val="tx2">
                              <a:lumMod val="50000"/>
                            </a:schemeClr>
                          </a:solidFill>
                        </a:rPr>
                        <a:t>All</a:t>
                      </a:r>
                      <a:endParaRPr lang="en-GB" sz="2000" dirty="0">
                        <a:solidFill>
                          <a:schemeClr val="tx2">
                            <a:lumMod val="50000"/>
                          </a:schemeClr>
                        </a:solidFill>
                      </a:endParaRPr>
                    </a:p>
                  </a:txBody>
                  <a:tcPr/>
                </a:tc>
              </a:tr>
            </a:tbl>
          </a:graphicData>
        </a:graphic>
      </p:graphicFrame>
    </p:spTree>
    <p:extLst>
      <p:ext uri="{BB962C8B-B14F-4D97-AF65-F5344CB8AC3E}">
        <p14:creationId xmlns:p14="http://schemas.microsoft.com/office/powerpoint/2010/main" val="3095381831"/>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ESM Template v0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baseline="0" dirty="0" smtClean="0">
            <a:solidFill>
              <a:schemeClr val="tx2">
                <a:lumMod val="50000"/>
              </a:schemeClr>
            </a:solidFill>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14C52F3722AE4985FCF8F8EF551898" ma:contentTypeVersion="7" ma:contentTypeDescription="Create a new document." ma:contentTypeScope="" ma:versionID="a15d4303ef027d36c5febae5e08ffcd1">
  <xsd:schema xmlns:xsd="http://www.w3.org/2001/XMLSchema" xmlns:xs="http://www.w3.org/2001/XMLSchema" xmlns:p="http://schemas.microsoft.com/office/2006/metadata/properties" xmlns:ns2="c06ef388-41f1-4bd0-9a7b-f5d414009804" xmlns:ns3="32bd0802-560b-486d-93bc-008bff3b6097" targetNamespace="http://schemas.microsoft.com/office/2006/metadata/properties" ma:root="true" ma:fieldsID="b3b3ee28e3d79a7c7d5f23d9fa5bc00a" ns2:_="" ns3:_="">
    <xsd:import namespace="c06ef388-41f1-4bd0-9a7b-f5d414009804"/>
    <xsd:import namespace="32bd0802-560b-486d-93bc-008bff3b6097"/>
    <xsd:element name="properties">
      <xsd:complexType>
        <xsd:sequence>
          <xsd:element name="documentManagement">
            <xsd:complexType>
              <xsd:all>
                <xsd:element ref="ns2:Document_x0020_Nr"/>
                <xsd:element ref="ns2:Document_x0020_Type"/>
                <xsd:element ref="ns2:Document_x0020_Status"/>
                <xsd:element ref="ns2:EMVO_x0020_Version_x0020_nr"/>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ef388-41f1-4bd0-9a7b-f5d414009804" elementFormDefault="qualified">
    <xsd:import namespace="http://schemas.microsoft.com/office/2006/documentManagement/types"/>
    <xsd:import namespace="http://schemas.microsoft.com/office/infopath/2007/PartnerControls"/>
    <xsd:element name="Document_x0020_Nr" ma:index="8" ma:displayName="Document Nr" ma:description="Refers to the document number issued by the QM department. (e.g  EMVO0001" ma:indexed="true" ma:internalName="Document_x0020_Nr">
      <xsd:simpleType>
        <xsd:restriction base="dms:Text">
          <xsd:maxLength value="255"/>
        </xsd:restriction>
      </xsd:simpleType>
    </xsd:element>
    <xsd:element name="Document_x0020_Type" ma:index="9" ma:displayName="Document Type" ma:default="EMVO" ma:description="To distinguish the SOP's, templates, EMVS from other official EMVO documents in the SharePoint view" ma:format="Dropdown" ma:internalName="Document_x0020_Type">
      <xsd:simpleType>
        <xsd:restriction base="dms:Choice">
          <xsd:enumeration value="SOP"/>
          <xsd:enumeration value="EMVS"/>
          <xsd:enumeration value="Template"/>
          <xsd:enumeration value="EMVO"/>
          <xsd:enumeration value="Supplier authored"/>
          <xsd:enumeration value="Contract (template)"/>
          <xsd:enumeration value="Change Requests"/>
        </xsd:restriction>
      </xsd:simpleType>
    </xsd:element>
    <xsd:element name="Document_x0020_Status" ma:index="10" ma:displayName="Document Status" ma:default="Draft" ma:description="To indicate the status of the document" ma:format="Dropdown" ma:internalName="Document_x0020_Status">
      <xsd:simpleType>
        <xsd:restriction base="dms:Choice">
          <xsd:enumeration value="Draft"/>
          <xsd:enumeration value="In review"/>
          <xsd:enumeration value="Reviewed"/>
          <xsd:enumeration value="In approval"/>
          <xsd:enumeration value="Approved"/>
          <xsd:enumeration value="Withdrawn"/>
        </xsd:restriction>
      </xsd:simpleType>
    </xsd:element>
    <xsd:element name="EMVO_x0020_Version_x0020_nr" ma:index="11" ma:displayName="EMVO Version nr" ma:description="Refers to the version of the document as maintained in the 'Revision History'" ma:internalName="EMVO_x0020_Version_x0020_n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bd0802-560b-486d-93bc-008bff3b6097"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14" ma:displayName="Review / Approval tracking 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Status xmlns="c06ef388-41f1-4bd0-9a7b-f5d414009804">In review</Document_x0020_Status>
    <Document_x0020_Type xmlns="c06ef388-41f1-4bd0-9a7b-f5d414009804">Template</Document_x0020_Type>
    <EMVO_x0020_Version_x0020_nr xmlns="c06ef388-41f1-4bd0-9a7b-f5d414009804">0.d</EMVO_x0020_Version_x0020_nr>
    <Document_x0020_Nr xmlns="c06ef388-41f1-4bd0-9a7b-f5d414009804">EMVO_0039</Document_x0020_Nr>
  </documentManagement>
</p:properties>
</file>

<file path=customXml/itemProps1.xml><?xml version="1.0" encoding="utf-8"?>
<ds:datastoreItem xmlns:ds="http://schemas.openxmlformats.org/officeDocument/2006/customXml" ds:itemID="{BFB97385-2F18-48F3-84D9-59D45848BC03}">
  <ds:schemaRefs>
    <ds:schemaRef ds:uri="http://schemas.microsoft.com/sharepoint/v3/contenttype/forms"/>
  </ds:schemaRefs>
</ds:datastoreItem>
</file>

<file path=customXml/itemProps2.xml><?xml version="1.0" encoding="utf-8"?>
<ds:datastoreItem xmlns:ds="http://schemas.openxmlformats.org/officeDocument/2006/customXml" ds:itemID="{6982CF70-7BF5-4D10-8AA7-79E40C9C30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ef388-41f1-4bd0-9a7b-f5d414009804"/>
    <ds:schemaRef ds:uri="32bd0802-560b-486d-93bc-008bff3b60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B65B49-F30E-4028-8A2F-DF7F6EF34290}">
  <ds:schemaRefs>
    <ds:schemaRef ds:uri="http://purl.org/dc/elements/1.1/"/>
    <ds:schemaRef ds:uri="http://schemas.microsoft.com/office/2006/documentManagement/types"/>
    <ds:schemaRef ds:uri="32bd0802-560b-486d-93bc-008bff3b6097"/>
    <ds:schemaRef ds:uri="http://schemas.microsoft.com/office/infopath/2007/PartnerControls"/>
    <ds:schemaRef ds:uri="http://schemas.openxmlformats.org/package/2006/metadata/core-properties"/>
    <ds:schemaRef ds:uri="http://purl.org/dc/dcmitype/"/>
    <ds:schemaRef ds:uri="c06ef388-41f1-4bd0-9a7b-f5d414009804"/>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ESM Template v04</Template>
  <TotalTime>158</TotalTime>
  <Words>110</Words>
  <Application>Microsoft Macintosh PowerPoint</Application>
  <PresentationFormat>On-screen Show (4:3)</PresentationFormat>
  <Paragraphs>26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Wingdings</vt:lpstr>
      <vt:lpstr>ESM Template v04</vt:lpstr>
      <vt:lpstr>PowerPoint Presentation</vt:lpstr>
      <vt:lpstr>Agenda</vt:lpstr>
    </vt:vector>
  </TitlesOfParts>
  <Company>Bayer</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EMVO_0039_EMVO_PowerPoint_Template</dc:title>
  <dc:creator>Christoph Manuel Meyer</dc:creator>
  <dc:description>Template create to be used till final template is approved.  Goal is to have a kind of uniformity in EMVO presentations to the outer world.
In version 0.c, Stephan moved the text part more to the left and made it larger.  This was done after experiencing that the text part was not used efficiently. 
In version 0.d, the first page  was changed</dc:description>
  <cp:lastModifiedBy>Microsoft Office User</cp:lastModifiedBy>
  <cp:revision>330</cp:revision>
  <cp:lastPrinted>2014-10-06T13:21:30Z</cp:lastPrinted>
  <dcterms:created xsi:type="dcterms:W3CDTF">2014-01-23T09:45:33Z</dcterms:created>
  <dcterms:modified xsi:type="dcterms:W3CDTF">2017-01-27T10:45:49Z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0x0101006114C52F3722AE4985FCF8F8EF551898</vt:lpwstr>
  </property>
</Properties>
</file>