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63" r:id="rId3"/>
    <p:sldId id="264" r:id="rId4"/>
    <p:sldId id="265" r:id="rId5"/>
    <p:sldId id="259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CB"/>
    <a:srgbClr val="FFFFFF"/>
    <a:srgbClr val="555555"/>
    <a:srgbClr val="3F3F3F"/>
    <a:srgbClr val="B9328A"/>
    <a:srgbClr val="9AC328"/>
    <a:srgbClr val="D9D9D9"/>
    <a:srgbClr val="0155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161E2D-524B-4EFB-BF95-628E7CB4CA78}" v="2338" dt="2019-02-14T13:35:09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3957" autoAdjust="0"/>
  </p:normalViewPr>
  <p:slideViewPr>
    <p:cSldViewPr snapToGrid="0">
      <p:cViewPr varScale="1">
        <p:scale>
          <a:sx n="114" d="100"/>
          <a:sy n="11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en Laenen - Medicines for Europe" userId="a210bc72-4087-4e9b-9343-91513ae64ef5" providerId="ADAL" clId="{E248D4B4-CB05-4C8A-BD87-36AD688110C7}"/>
    <pc:docChg chg="undo custSel addSld delSld modSld">
      <pc:chgData name="Koen Laenen - Medicines for Europe" userId="a210bc72-4087-4e9b-9343-91513ae64ef5" providerId="ADAL" clId="{E248D4B4-CB05-4C8A-BD87-36AD688110C7}" dt="2019-02-14T13:35:09.230" v="2332" actId="1076"/>
      <pc:docMkLst>
        <pc:docMk/>
      </pc:docMkLst>
      <pc:sldChg chg="modSp del">
        <pc:chgData name="Koen Laenen - Medicines for Europe" userId="a210bc72-4087-4e9b-9343-91513ae64ef5" providerId="ADAL" clId="{E248D4B4-CB05-4C8A-BD87-36AD688110C7}" dt="2019-02-14T13:10:25.416" v="1630" actId="2696"/>
        <pc:sldMkLst>
          <pc:docMk/>
          <pc:sldMk cId="1995951621" sldId="258"/>
        </pc:sldMkLst>
        <pc:grpChg chg="mod">
          <ac:chgData name="Koen Laenen - Medicines for Europe" userId="a210bc72-4087-4e9b-9343-91513ae64ef5" providerId="ADAL" clId="{E248D4B4-CB05-4C8A-BD87-36AD688110C7}" dt="2019-02-14T12:46:19.763" v="130" actId="1035"/>
          <ac:grpSpMkLst>
            <pc:docMk/>
            <pc:sldMk cId="1995951621" sldId="258"/>
            <ac:grpSpMk id="5" creationId="{015467CC-992C-4DD0-8573-2E83DBC984E8}"/>
          </ac:grpSpMkLst>
        </pc:grpChg>
        <pc:graphicFrameChg chg="mod">
          <ac:chgData name="Koen Laenen - Medicines for Europe" userId="a210bc72-4087-4e9b-9343-91513ae64ef5" providerId="ADAL" clId="{E248D4B4-CB05-4C8A-BD87-36AD688110C7}" dt="2019-02-14T13:08:35.428" v="1360"/>
          <ac:graphicFrameMkLst>
            <pc:docMk/>
            <pc:sldMk cId="1995951621" sldId="258"/>
            <ac:graphicFrameMk id="8" creationId="{DF96486C-EB21-4BC8-B54E-F5ED9B73A77C}"/>
          </ac:graphicFrameMkLst>
        </pc:graphicFrameChg>
      </pc:sldChg>
      <pc:sldChg chg="addSp delSp modSp">
        <pc:chgData name="Koen Laenen - Medicines for Europe" userId="a210bc72-4087-4e9b-9343-91513ae64ef5" providerId="ADAL" clId="{E248D4B4-CB05-4C8A-BD87-36AD688110C7}" dt="2019-02-14T13:35:03.356" v="2330" actId="20577"/>
        <pc:sldMkLst>
          <pc:docMk/>
          <pc:sldMk cId="367700826" sldId="259"/>
        </pc:sldMkLst>
        <pc:spChg chg="mod">
          <ac:chgData name="Koen Laenen - Medicines for Europe" userId="a210bc72-4087-4e9b-9343-91513ae64ef5" providerId="ADAL" clId="{E248D4B4-CB05-4C8A-BD87-36AD688110C7}" dt="2019-02-14T12:54:10.348" v="552" actId="6549"/>
          <ac:spMkLst>
            <pc:docMk/>
            <pc:sldMk cId="367700826" sldId="259"/>
            <ac:spMk id="2" creationId="{71E7309D-A099-4AAD-A1A2-CBFD65136544}"/>
          </ac:spMkLst>
        </pc:spChg>
        <pc:spChg chg="mod">
          <ac:chgData name="Koen Laenen - Medicines for Europe" userId="a210bc72-4087-4e9b-9343-91513ae64ef5" providerId="ADAL" clId="{E248D4B4-CB05-4C8A-BD87-36AD688110C7}" dt="2019-02-14T12:59:50.223" v="859" actId="6549"/>
          <ac:spMkLst>
            <pc:docMk/>
            <pc:sldMk cId="367700826" sldId="259"/>
            <ac:spMk id="6" creationId="{C71A33F9-9C21-4D99-AF6F-5A9D96B7EE55}"/>
          </ac:spMkLst>
        </pc:spChg>
        <pc:spChg chg="add mod">
          <ac:chgData name="Koen Laenen - Medicines for Europe" userId="a210bc72-4087-4e9b-9343-91513ae64ef5" providerId="ADAL" clId="{E248D4B4-CB05-4C8A-BD87-36AD688110C7}" dt="2019-02-14T13:35:03.356" v="2330" actId="20577"/>
          <ac:spMkLst>
            <pc:docMk/>
            <pc:sldMk cId="367700826" sldId="259"/>
            <ac:spMk id="8" creationId="{DB84F9F6-A614-41F1-B4C8-C83B0F9B0644}"/>
          </ac:spMkLst>
        </pc:spChg>
        <pc:grpChg chg="del">
          <ac:chgData name="Koen Laenen - Medicines for Europe" userId="a210bc72-4087-4e9b-9343-91513ae64ef5" providerId="ADAL" clId="{E248D4B4-CB05-4C8A-BD87-36AD688110C7}" dt="2019-02-14T12:59:54.159" v="860" actId="478"/>
          <ac:grpSpMkLst>
            <pc:docMk/>
            <pc:sldMk cId="367700826" sldId="259"/>
            <ac:grpSpMk id="4" creationId="{D7B05F43-C626-4FB9-8CD0-BDB32ABD9C44}"/>
          </ac:grpSpMkLst>
        </pc:grpChg>
        <pc:graphicFrameChg chg="del mod">
          <ac:chgData name="Koen Laenen - Medicines for Europe" userId="a210bc72-4087-4e9b-9343-91513ae64ef5" providerId="ADAL" clId="{E248D4B4-CB05-4C8A-BD87-36AD688110C7}" dt="2019-02-14T12:59:54.159" v="860" actId="478"/>
          <ac:graphicFrameMkLst>
            <pc:docMk/>
            <pc:sldMk cId="367700826" sldId="259"/>
            <ac:graphicFrameMk id="7" creationId="{FD236D1E-ED41-4F5B-B8F4-87C0E0110F4E}"/>
          </ac:graphicFrameMkLst>
        </pc:graphicFrameChg>
      </pc:sldChg>
      <pc:sldChg chg="del">
        <pc:chgData name="Koen Laenen - Medicines for Europe" userId="a210bc72-4087-4e9b-9343-91513ae64ef5" providerId="ADAL" clId="{E248D4B4-CB05-4C8A-BD87-36AD688110C7}" dt="2019-02-14T12:47:05.169" v="134" actId="2696"/>
        <pc:sldMkLst>
          <pc:docMk/>
          <pc:sldMk cId="1860432681" sldId="260"/>
        </pc:sldMkLst>
      </pc:sldChg>
      <pc:sldChg chg="del">
        <pc:chgData name="Koen Laenen - Medicines for Europe" userId="a210bc72-4087-4e9b-9343-91513ae64ef5" providerId="ADAL" clId="{E248D4B4-CB05-4C8A-BD87-36AD688110C7}" dt="2019-02-14T12:53:21.434" v="498" actId="2696"/>
        <pc:sldMkLst>
          <pc:docMk/>
          <pc:sldMk cId="442073271" sldId="261"/>
        </pc:sldMkLst>
      </pc:sldChg>
      <pc:sldChg chg="del">
        <pc:chgData name="Koen Laenen - Medicines for Europe" userId="a210bc72-4087-4e9b-9343-91513ae64ef5" providerId="ADAL" clId="{E248D4B4-CB05-4C8A-BD87-36AD688110C7}" dt="2019-02-14T12:53:17.641" v="497" actId="2696"/>
        <pc:sldMkLst>
          <pc:docMk/>
          <pc:sldMk cId="1031409482" sldId="262"/>
        </pc:sldMkLst>
      </pc:sldChg>
      <pc:sldChg chg="addSp delSp modSp add">
        <pc:chgData name="Koen Laenen - Medicines for Europe" userId="a210bc72-4087-4e9b-9343-91513ae64ef5" providerId="ADAL" clId="{E248D4B4-CB05-4C8A-BD87-36AD688110C7}" dt="2019-02-14T12:41:51.574" v="43" actId="14100"/>
        <pc:sldMkLst>
          <pc:docMk/>
          <pc:sldMk cId="1964388594" sldId="263"/>
        </pc:sldMkLst>
        <pc:spChg chg="mod">
          <ac:chgData name="Koen Laenen - Medicines for Europe" userId="a210bc72-4087-4e9b-9343-91513ae64ef5" providerId="ADAL" clId="{E248D4B4-CB05-4C8A-BD87-36AD688110C7}" dt="2019-02-14T12:35:08.542" v="25" actId="20577"/>
          <ac:spMkLst>
            <pc:docMk/>
            <pc:sldMk cId="1964388594" sldId="263"/>
            <ac:spMk id="2" creationId="{070C3E8F-4B81-426E-B6F1-2D3EEB15F447}"/>
          </ac:spMkLst>
        </pc:spChg>
        <pc:spChg chg="del">
          <ac:chgData name="Koen Laenen - Medicines for Europe" userId="a210bc72-4087-4e9b-9343-91513ae64ef5" providerId="ADAL" clId="{E248D4B4-CB05-4C8A-BD87-36AD688110C7}" dt="2019-02-14T12:39:17.621" v="26"/>
          <ac:spMkLst>
            <pc:docMk/>
            <pc:sldMk cId="1964388594" sldId="263"/>
            <ac:spMk id="3" creationId="{CF6D4CEE-B6CC-43E5-AC6E-912D5E9E3616}"/>
          </ac:spMkLst>
        </pc:spChg>
        <pc:spChg chg="add del mod">
          <ac:chgData name="Koen Laenen - Medicines for Europe" userId="a210bc72-4087-4e9b-9343-91513ae64ef5" providerId="ADAL" clId="{E248D4B4-CB05-4C8A-BD87-36AD688110C7}" dt="2019-02-14T12:40:01.807" v="28"/>
          <ac:spMkLst>
            <pc:docMk/>
            <pc:sldMk cId="1964388594" sldId="263"/>
            <ac:spMk id="6" creationId="{FA8D16E6-2664-4260-923C-56E6F847FA97}"/>
          </ac:spMkLst>
        </pc:spChg>
        <pc:spChg chg="add mod">
          <ac:chgData name="Koen Laenen - Medicines for Europe" userId="a210bc72-4087-4e9b-9343-91513ae64ef5" providerId="ADAL" clId="{E248D4B4-CB05-4C8A-BD87-36AD688110C7}" dt="2019-02-14T12:41:51.574" v="43" actId="14100"/>
          <ac:spMkLst>
            <pc:docMk/>
            <pc:sldMk cId="1964388594" sldId="263"/>
            <ac:spMk id="10" creationId="{E7BB5D72-5F96-4A47-BFF3-8D6A3F0C91FC}"/>
          </ac:spMkLst>
        </pc:spChg>
        <pc:picChg chg="add del mod">
          <ac:chgData name="Koen Laenen - Medicines for Europe" userId="a210bc72-4087-4e9b-9343-91513ae64ef5" providerId="ADAL" clId="{E248D4B4-CB05-4C8A-BD87-36AD688110C7}" dt="2019-02-14T12:39:22.730" v="27" actId="478"/>
          <ac:picMkLst>
            <pc:docMk/>
            <pc:sldMk cId="1964388594" sldId="263"/>
            <ac:picMk id="4" creationId="{2DC64ECA-F4CE-45AF-BD46-6D7EA09A1972}"/>
          </ac:picMkLst>
        </pc:picChg>
        <pc:picChg chg="add mod">
          <ac:chgData name="Koen Laenen - Medicines for Europe" userId="a210bc72-4087-4e9b-9343-91513ae64ef5" providerId="ADAL" clId="{E248D4B4-CB05-4C8A-BD87-36AD688110C7}" dt="2019-02-14T12:40:05.553" v="29" actId="1076"/>
          <ac:picMkLst>
            <pc:docMk/>
            <pc:sldMk cId="1964388594" sldId="263"/>
            <ac:picMk id="7" creationId="{70B1465C-ED84-4E91-B12D-B2102EA6D15D}"/>
          </ac:picMkLst>
        </pc:picChg>
        <pc:picChg chg="add mod">
          <ac:chgData name="Koen Laenen - Medicines for Europe" userId="a210bc72-4087-4e9b-9343-91513ae64ef5" providerId="ADAL" clId="{E248D4B4-CB05-4C8A-BD87-36AD688110C7}" dt="2019-02-14T12:41:42.471" v="40" actId="1076"/>
          <ac:picMkLst>
            <pc:docMk/>
            <pc:sldMk cId="1964388594" sldId="263"/>
            <ac:picMk id="1026" creationId="{92BA55B3-36D8-426A-ABE9-BED8BD8FC57B}"/>
          </ac:picMkLst>
        </pc:picChg>
        <pc:cxnChg chg="add del mod">
          <ac:chgData name="Koen Laenen - Medicines for Europe" userId="a210bc72-4087-4e9b-9343-91513ae64ef5" providerId="ADAL" clId="{E248D4B4-CB05-4C8A-BD87-36AD688110C7}" dt="2019-02-14T12:41:20.291" v="35" actId="478"/>
          <ac:cxnSpMkLst>
            <pc:docMk/>
            <pc:sldMk cId="1964388594" sldId="263"/>
            <ac:cxnSpMk id="9" creationId="{8B083785-5769-476C-BB92-9198F9C5CA64}"/>
          </ac:cxnSpMkLst>
        </pc:cxnChg>
      </pc:sldChg>
      <pc:sldChg chg="addSp delSp modSp">
        <pc:chgData name="Koen Laenen - Medicines for Europe" userId="a210bc72-4087-4e9b-9343-91513ae64ef5" providerId="ADAL" clId="{E248D4B4-CB05-4C8A-BD87-36AD688110C7}" dt="2019-02-14T13:35:09.230" v="2332" actId="1076"/>
        <pc:sldMkLst>
          <pc:docMk/>
          <pc:sldMk cId="385664572" sldId="264"/>
        </pc:sldMkLst>
        <pc:spChg chg="mod">
          <ac:chgData name="Koen Laenen - Medicines for Europe" userId="a210bc72-4087-4e9b-9343-91513ae64ef5" providerId="ADAL" clId="{E248D4B4-CB05-4C8A-BD87-36AD688110C7}" dt="2019-02-14T12:44:59.325" v="99" actId="20577"/>
          <ac:spMkLst>
            <pc:docMk/>
            <pc:sldMk cId="385664572" sldId="264"/>
            <ac:spMk id="2" creationId="{070C3E8F-4B81-426E-B6F1-2D3EEB15F447}"/>
          </ac:spMkLst>
        </pc:spChg>
        <pc:spChg chg="add del mod">
          <ac:chgData name="Koen Laenen - Medicines for Europe" userId="a210bc72-4087-4e9b-9343-91513ae64ef5" providerId="ADAL" clId="{E248D4B4-CB05-4C8A-BD87-36AD688110C7}" dt="2019-02-14T12:42:18.582" v="46" actId="478"/>
          <ac:spMkLst>
            <pc:docMk/>
            <pc:sldMk cId="385664572" sldId="264"/>
            <ac:spMk id="4" creationId="{BAFF63E1-9CED-4B96-8F4E-493705685D73}"/>
          </ac:spMkLst>
        </pc:spChg>
        <pc:spChg chg="add mod">
          <ac:chgData name="Koen Laenen - Medicines for Europe" userId="a210bc72-4087-4e9b-9343-91513ae64ef5" providerId="ADAL" clId="{E248D4B4-CB05-4C8A-BD87-36AD688110C7}" dt="2019-02-14T13:35:09.230" v="2332" actId="1076"/>
          <ac:spMkLst>
            <pc:docMk/>
            <pc:sldMk cId="385664572" sldId="264"/>
            <ac:spMk id="5" creationId="{C0C4C04B-9A23-4378-BBDD-EBD32173BCC6}"/>
          </ac:spMkLst>
        </pc:spChg>
        <pc:spChg chg="del">
          <ac:chgData name="Koen Laenen - Medicines for Europe" userId="a210bc72-4087-4e9b-9343-91513ae64ef5" providerId="ADAL" clId="{E248D4B4-CB05-4C8A-BD87-36AD688110C7}" dt="2019-02-14T12:42:10.681" v="44" actId="478"/>
          <ac:spMkLst>
            <pc:docMk/>
            <pc:sldMk cId="385664572" sldId="264"/>
            <ac:spMk id="10" creationId="{E7BB5D72-5F96-4A47-BFF3-8D6A3F0C91FC}"/>
          </ac:spMkLst>
        </pc:spChg>
        <pc:picChg chg="del">
          <ac:chgData name="Koen Laenen - Medicines for Europe" userId="a210bc72-4087-4e9b-9343-91513ae64ef5" providerId="ADAL" clId="{E248D4B4-CB05-4C8A-BD87-36AD688110C7}" dt="2019-02-14T12:42:13.024" v="45" actId="478"/>
          <ac:picMkLst>
            <pc:docMk/>
            <pc:sldMk cId="385664572" sldId="264"/>
            <ac:picMk id="7" creationId="{70B1465C-ED84-4E91-B12D-B2102EA6D15D}"/>
          </ac:picMkLst>
        </pc:picChg>
        <pc:picChg chg="del">
          <ac:chgData name="Koen Laenen - Medicines for Europe" userId="a210bc72-4087-4e9b-9343-91513ae64ef5" providerId="ADAL" clId="{E248D4B4-CB05-4C8A-BD87-36AD688110C7}" dt="2019-02-14T12:42:19.246" v="47" actId="478"/>
          <ac:picMkLst>
            <pc:docMk/>
            <pc:sldMk cId="385664572" sldId="264"/>
            <ac:picMk id="1026" creationId="{92BA55B3-36D8-426A-ABE9-BED8BD8FC57B}"/>
          </ac:picMkLst>
        </pc:picChg>
      </pc:sldChg>
      <pc:sldChg chg="modSp">
        <pc:chgData name="Koen Laenen - Medicines for Europe" userId="a210bc72-4087-4e9b-9343-91513ae64ef5" providerId="ADAL" clId="{E248D4B4-CB05-4C8A-BD87-36AD688110C7}" dt="2019-02-14T13:34:51.237" v="2326" actId="255"/>
        <pc:sldMkLst>
          <pc:docMk/>
          <pc:sldMk cId="2430952075" sldId="265"/>
        </pc:sldMkLst>
        <pc:spChg chg="mod">
          <ac:chgData name="Koen Laenen - Medicines for Europe" userId="a210bc72-4087-4e9b-9343-91513ae64ef5" providerId="ADAL" clId="{E248D4B4-CB05-4C8A-BD87-36AD688110C7}" dt="2019-02-14T13:02:59.496" v="952" actId="20577"/>
          <ac:spMkLst>
            <pc:docMk/>
            <pc:sldMk cId="2430952075" sldId="265"/>
            <ac:spMk id="2" creationId="{070C3E8F-4B81-426E-B6F1-2D3EEB15F447}"/>
          </ac:spMkLst>
        </pc:spChg>
        <pc:spChg chg="mod">
          <ac:chgData name="Koen Laenen - Medicines for Europe" userId="a210bc72-4087-4e9b-9343-91513ae64ef5" providerId="ADAL" clId="{E248D4B4-CB05-4C8A-BD87-36AD688110C7}" dt="2019-02-14T13:34:51.237" v="2326" actId="255"/>
          <ac:spMkLst>
            <pc:docMk/>
            <pc:sldMk cId="2430952075" sldId="265"/>
            <ac:spMk id="5" creationId="{C0C4C04B-9A23-4378-BBDD-EBD32173BCC6}"/>
          </ac:spMkLst>
        </pc:spChg>
      </pc:sldChg>
      <pc:sldChg chg="add del">
        <pc:chgData name="Koen Laenen - Medicines for Europe" userId="a210bc72-4087-4e9b-9343-91513ae64ef5" providerId="ADAL" clId="{E248D4B4-CB05-4C8A-BD87-36AD688110C7}" dt="2019-02-14T12:45:36.733" v="103" actId="2696"/>
        <pc:sldMkLst>
          <pc:docMk/>
          <pc:sldMk cId="339117984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1FE16-BF60-4745-9A19-03CA4A06D9AD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7E551-3847-4234-B458-CE6F66B14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5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538913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bg1"/>
                </a:solidFill>
                <a:latin typeface="+mn-lt"/>
              </a:rPr>
              <a:t>patients • quality • value • sustainability • partnership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8" y="235410"/>
            <a:ext cx="1926490" cy="70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2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71625"/>
            <a:ext cx="7886700" cy="4351338"/>
          </a:xfrm>
        </p:spPr>
        <p:txBody>
          <a:bodyPr/>
          <a:lstStyle>
            <a:lvl1pPr marL="457200" indent="-457200">
              <a:buClr>
                <a:srgbClr val="0155A3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EBF5BBF1-494F-49AB-89F5-B6407529812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64476"/>
            <a:ext cx="1348541" cy="4944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33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71625"/>
            <a:ext cx="7886700" cy="4351338"/>
          </a:xfrm>
        </p:spPr>
        <p:txBody>
          <a:bodyPr/>
          <a:lstStyle>
            <a:lvl1pPr marL="457200" indent="-457200">
              <a:buClr>
                <a:srgbClr val="0155A3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EBF5BBF1-494F-49AB-89F5-B6407529812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497291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504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104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06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6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590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Diagonal Corner Rectangle 13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60" y="1606368"/>
            <a:ext cx="989833" cy="46811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2018831"/>
            <a:ext cx="3351462" cy="166764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998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8" t="71515" r="37315"/>
          <a:stretch/>
        </p:blipFill>
        <p:spPr>
          <a:xfrm>
            <a:off x="4145944" y="2006747"/>
            <a:ext cx="4813373" cy="208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75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rgbClr val="009E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2060603"/>
            <a:ext cx="3351462" cy="1625872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05" y="1617629"/>
            <a:ext cx="978152" cy="4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0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15" r="73840"/>
          <a:stretch/>
        </p:blipFill>
        <p:spPr>
          <a:xfrm>
            <a:off x="4551743" y="1998621"/>
            <a:ext cx="4336491" cy="208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rgbClr val="009E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2008745"/>
            <a:ext cx="3351462" cy="1677730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0933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2060603"/>
            <a:ext cx="3351462" cy="1625872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43" y="1627254"/>
            <a:ext cx="978468" cy="4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33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3" t="70478"/>
          <a:stretch/>
        </p:blipFill>
        <p:spPr>
          <a:xfrm>
            <a:off x="4538494" y="1918271"/>
            <a:ext cx="3988648" cy="208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FFFFFF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2060603"/>
            <a:ext cx="3351462" cy="1625872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741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3709"/>
            <a:ext cx="1444866" cy="52978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388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389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8536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60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9" y="239630"/>
            <a:ext cx="1444866" cy="52978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 userDrawn="1"/>
        </p:nvSpPr>
        <p:spPr>
          <a:xfrm>
            <a:off x="374090" y="1488771"/>
            <a:ext cx="3561574" cy="4397551"/>
          </a:xfrm>
          <a:prstGeom prst="round2DiagRect">
            <a:avLst/>
          </a:prstGeom>
          <a:solidFill>
            <a:srgbClr val="D9D9D9">
              <a:alpha val="80000"/>
            </a:srgbClr>
          </a:solidFill>
          <a:ln w="5715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91068" y="1934851"/>
            <a:ext cx="3351462" cy="1751624"/>
          </a:xfrm>
        </p:spPr>
        <p:txBody>
          <a:bodyPr anchor="b">
            <a:noAutofit/>
          </a:bodyPr>
          <a:lstStyle>
            <a:lvl1pPr>
              <a:defRPr sz="28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91069" y="3686475"/>
            <a:ext cx="3351462" cy="175261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854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rgbClr val="0155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71625"/>
            <a:ext cx="3886200" cy="4351338"/>
          </a:xfrm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1625"/>
            <a:ext cx="3886200" cy="4351338"/>
          </a:xfrm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2592849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rgbClr val="0155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1625"/>
            <a:ext cx="3886200" cy="4351338"/>
          </a:xfrm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28650" y="1571625"/>
            <a:ext cx="3886200" cy="4351338"/>
          </a:xfrm>
          <a:prstGeom prst="round2DiagRect">
            <a:avLst/>
          </a:prstGeom>
          <a:ln w="50800"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2974199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rgbClr val="0155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71625"/>
            <a:ext cx="1864293" cy="2087430"/>
          </a:xfrm>
          <a:prstGeom prst="round2Diag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Autofit/>
          </a:bodyPr>
          <a:lstStyle>
            <a:lvl1pPr>
              <a:buClr>
                <a:srgbClr val="0155A3"/>
              </a:buClr>
              <a:defRPr sz="11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2pPr>
            <a:lvl3pPr>
              <a:buClr>
                <a:srgbClr val="9AC328"/>
              </a:buCl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3pPr>
            <a:lvl4pPr>
              <a:buClr>
                <a:srgbClr val="B9328A"/>
              </a:buCl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1625"/>
            <a:ext cx="3886200" cy="4351338"/>
          </a:xfrm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2628900" y="1571625"/>
            <a:ext cx="1864293" cy="208743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Autofit/>
          </a:bodyPr>
          <a:lstStyle>
            <a:lvl1pPr>
              <a:buClr>
                <a:srgbClr val="0155A3"/>
              </a:buClr>
              <a:defRPr sz="11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2pPr>
            <a:lvl3pPr>
              <a:buClr>
                <a:srgbClr val="9AC328"/>
              </a:buCl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3pPr>
            <a:lvl4pPr>
              <a:buClr>
                <a:srgbClr val="B9328A"/>
              </a:buCl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628650" y="3835533"/>
            <a:ext cx="1864293" cy="208743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>
            <a:noAutofit/>
          </a:bodyPr>
          <a:lstStyle>
            <a:lvl1pPr>
              <a:buClr>
                <a:srgbClr val="0155A3"/>
              </a:buClr>
              <a:defRPr sz="11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2pPr>
            <a:lvl3pPr>
              <a:buClr>
                <a:srgbClr val="9AC328"/>
              </a:buCl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3pPr>
            <a:lvl4pPr>
              <a:buClr>
                <a:srgbClr val="B9328A"/>
              </a:buCl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5"/>
          </p:nvPr>
        </p:nvSpPr>
        <p:spPr>
          <a:xfrm>
            <a:off x="2628900" y="3835533"/>
            <a:ext cx="1864293" cy="2087430"/>
          </a:xfrm>
          <a:prstGeom prst="round2Diag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>
            <a:noAutofit/>
          </a:bodyPr>
          <a:lstStyle>
            <a:lvl1pPr>
              <a:buClr>
                <a:srgbClr val="0155A3"/>
              </a:buClr>
              <a:defRPr sz="11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2pPr>
            <a:lvl3pPr>
              <a:buClr>
                <a:srgbClr val="9AC328"/>
              </a:buCl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3pPr>
            <a:lvl4pPr>
              <a:buClr>
                <a:srgbClr val="B9328A"/>
              </a:buClr>
              <a:defRPr sz="6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355887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251075"/>
            <a:ext cx="3868340" cy="3684588"/>
          </a:xfrm>
          <a:ln w="28575">
            <a:solidFill>
              <a:srgbClr val="555555"/>
            </a:solidFill>
          </a:ln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</a:defRPr>
            </a:lvl1pPr>
            <a:lvl2pPr marL="914400" indent="-457200">
              <a:buClr>
                <a:srgbClr val="009ECB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-15874"/>
            <a:ext cx="7886700" cy="1325563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rgbClr val="0155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27163"/>
            <a:ext cx="3868340" cy="823912"/>
          </a:xfrm>
          <a:prstGeom prst="round2DiagRect">
            <a:avLst/>
          </a:prstGeom>
          <a:ln w="57150">
            <a:solidFill>
              <a:srgbClr val="555555"/>
            </a:solidFill>
          </a:ln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27163"/>
            <a:ext cx="3887391" cy="823912"/>
          </a:xfrm>
          <a:prstGeom prst="round2DiagRect">
            <a:avLst/>
          </a:prstGeom>
          <a:ln w="57150">
            <a:solidFill>
              <a:srgbClr val="555555"/>
            </a:solidFill>
          </a:ln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251075"/>
            <a:ext cx="3887391" cy="3684588"/>
          </a:xfrm>
          <a:ln w="28575">
            <a:solidFill>
              <a:srgbClr val="555555"/>
            </a:solidFill>
          </a:ln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EBF5BBF1-494F-49AB-89F5-B6407529812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3214681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rgbClr val="0155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EBF5BBF1-494F-49AB-89F5-B6407529812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3934959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44675"/>
            <a:ext cx="1348540" cy="494464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3750952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EBF5BBF1-494F-49AB-89F5-B6407529812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10" y="6359756"/>
            <a:ext cx="963244" cy="3531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25941894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  <a:prstGeom prst="round2DiagRect">
            <a:avLst/>
          </a:prstGeom>
          <a:ln w="50800"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10" y="6359756"/>
            <a:ext cx="963244" cy="3531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8594440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5874"/>
            <a:ext cx="7886700" cy="132556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571625"/>
            <a:ext cx="7886700" cy="4351338"/>
          </a:xfrm>
        </p:spPr>
        <p:txBody>
          <a:bodyPr vert="eaVert"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 marL="1257300" indent="-342900">
              <a:buClr>
                <a:srgbClr val="9AC328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10" y="6359756"/>
            <a:ext cx="963244" cy="3531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360010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>
            <a:normAutofit/>
          </a:bodyPr>
          <a:lstStyle>
            <a:lvl1pPr>
              <a:defRPr sz="32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buClr>
                <a:srgbClr val="0155A3"/>
              </a:buClr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ECB"/>
              </a:buClr>
              <a:defRPr sz="16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9AC328"/>
              </a:buClr>
              <a:defRPr sz="14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B9328A"/>
              </a:buCl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88A6F53F-8A54-4A79-8103-48AFC8B113D8}" type="datetimeFigureOut">
              <a:rPr lang="fr-BE" smtClean="0"/>
              <a:pPr/>
              <a:t>14-02-19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pPr algn="l"/>
            <a:fld id="{EBF5BBF1-494F-49AB-89F5-B64075298122}" type="slidenum">
              <a:rPr lang="fr-BE" smtClean="0"/>
              <a:pPr algn="l"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10" y="6359756"/>
            <a:ext cx="963244" cy="3531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9978"/>
            <a:ext cx="7886700" cy="4571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6049117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8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155A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18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155A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38" y="235410"/>
            <a:ext cx="1926490" cy="70637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595271" y="6567005"/>
            <a:ext cx="39534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patients • quality • value • sustainability • partnership</a:t>
            </a:r>
          </a:p>
        </p:txBody>
      </p:sp>
    </p:spTree>
    <p:extLst>
      <p:ext uri="{BB962C8B-B14F-4D97-AF65-F5344CB8AC3E}">
        <p14:creationId xmlns:p14="http://schemas.microsoft.com/office/powerpoint/2010/main" val="180834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6F53F-8A54-4A79-8103-48AFC8B113D8}" type="datetimeFigureOut">
              <a:rPr lang="fr-BE" smtClean="0"/>
              <a:t>14-02-19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5BBF1-494F-49AB-89F5-B64075298122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146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  <p:sldLayoutId id="2147483686" r:id="rId4"/>
    <p:sldLayoutId id="2147483685" r:id="rId5"/>
    <p:sldLayoutId id="2147483663" r:id="rId6"/>
    <p:sldLayoutId id="2147483674" r:id="rId7"/>
    <p:sldLayoutId id="2147483675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64" r:id="rId20"/>
    <p:sldLayoutId id="2147483677" r:id="rId21"/>
    <p:sldLayoutId id="2147483676" r:id="rId22"/>
    <p:sldLayoutId id="2147483665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5555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5555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5555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5555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5555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5555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686F44-97D9-49E9-A094-68E3749BAD4D}"/>
              </a:ext>
            </a:extLst>
          </p:cNvPr>
          <p:cNvSpPr txBox="1">
            <a:spLocks/>
          </p:cNvSpPr>
          <p:nvPr/>
        </p:nvSpPr>
        <p:spPr>
          <a:xfrm>
            <a:off x="1433993" y="47247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BE" dirty="0"/>
              <a:t>Update GMP ANNEX 1</a:t>
            </a:r>
            <a:endParaRPr lang="en-US" dirty="0"/>
          </a:p>
        </p:txBody>
      </p:sp>
      <p:pic>
        <p:nvPicPr>
          <p:cNvPr id="1032" name="Picture 8" descr="Afbeeldingsresultaat voor sterile drug">
            <a:extLst>
              <a:ext uri="{FF2B5EF4-FFF2-40B4-BE49-F238E27FC236}">
                <a16:creationId xmlns:a16="http://schemas.microsoft.com/office/drawing/2014/main" id="{87BA6DFD-0F61-4313-B5FA-D894B0927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993" y="2573597"/>
            <a:ext cx="3906861" cy="258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3F6B7A-144E-4054-8541-D5809F02A17F}"/>
              </a:ext>
            </a:extLst>
          </p:cNvPr>
          <p:cNvSpPr/>
          <p:nvPr/>
        </p:nvSpPr>
        <p:spPr>
          <a:xfrm>
            <a:off x="2973897" y="1798040"/>
            <a:ext cx="5493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2F65"/>
                </a:solidFill>
                <a:latin typeface="PT Serif"/>
              </a:rPr>
              <a:t>Manufacture of Sterile Medicinal Products</a:t>
            </a:r>
            <a:endParaRPr lang="en-GB" b="1" i="0" dirty="0">
              <a:solidFill>
                <a:srgbClr val="002F65"/>
              </a:solidFill>
              <a:effectLst/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14793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3E8F-4B81-426E-B6F1-2D3EEB15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 err="1"/>
              <a:t>Eudralex</a:t>
            </a:r>
            <a:r>
              <a:rPr lang="en-BE" dirty="0"/>
              <a:t> Volume 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0B1465C-ED84-4E91-B12D-B2102EA6D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160387"/>
            <a:ext cx="7886700" cy="2422225"/>
          </a:xfrm>
          <a:prstGeom prst="rect">
            <a:avLst/>
          </a:prstGeom>
        </p:spPr>
      </p:pic>
      <p:pic>
        <p:nvPicPr>
          <p:cNvPr id="1026" name="Picture 2" descr="Afbeeldingsresultaat voor annex 1 sterile">
            <a:extLst>
              <a:ext uri="{FF2B5EF4-FFF2-40B4-BE49-F238E27FC236}">
                <a16:creationId xmlns:a16="http://schemas.microsoft.com/office/drawing/2014/main" id="{92BA55B3-36D8-426A-ABE9-BED8BD8FC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775" y="3775188"/>
            <a:ext cx="2651621" cy="192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Bent-Up 9">
            <a:extLst>
              <a:ext uri="{FF2B5EF4-FFF2-40B4-BE49-F238E27FC236}">
                <a16:creationId xmlns:a16="http://schemas.microsoft.com/office/drawing/2014/main" id="{E7BB5D72-5F96-4A47-BFF3-8D6A3F0C91FC}"/>
              </a:ext>
            </a:extLst>
          </p:cNvPr>
          <p:cNvSpPr/>
          <p:nvPr/>
        </p:nvSpPr>
        <p:spPr>
          <a:xfrm rot="5400000">
            <a:off x="1069597" y="3351403"/>
            <a:ext cx="1128318" cy="146387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6438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3E8F-4B81-426E-B6F1-2D3EEB15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ANNEX 1: Principle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C4C04B-9A23-4378-BBDD-EBD32173BCC6}"/>
              </a:ext>
            </a:extLst>
          </p:cNvPr>
          <p:cNvSpPr/>
          <p:nvPr/>
        </p:nvSpPr>
        <p:spPr>
          <a:xfrm>
            <a:off x="628650" y="1582341"/>
            <a:ext cx="821334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u="sng" dirty="0">
                <a:solidFill>
                  <a:schemeClr val="tx2"/>
                </a:solidFill>
              </a:rPr>
              <a:t>Principle </a:t>
            </a:r>
            <a:endParaRPr lang="en-BE" sz="2800" u="sng" dirty="0">
              <a:solidFill>
                <a:schemeClr val="tx2"/>
              </a:solidFill>
            </a:endParaRPr>
          </a:p>
          <a:p>
            <a:endParaRPr lang="en-BE" sz="2000" dirty="0"/>
          </a:p>
          <a:p>
            <a:pPr algn="just"/>
            <a:r>
              <a:rPr lang="en-GB" sz="2000" dirty="0"/>
              <a:t>The manufacture of sterile products is subject to special requirements in order to minimize risks of microbiological contamination, and of particulate and pyrogen contamination. </a:t>
            </a:r>
            <a:endParaRPr lang="en-BE" sz="2000" dirty="0"/>
          </a:p>
          <a:p>
            <a:pPr algn="just"/>
            <a:endParaRPr lang="en-BE" sz="2000" dirty="0"/>
          </a:p>
          <a:p>
            <a:pPr algn="just"/>
            <a:r>
              <a:rPr lang="en-GB" sz="2000" dirty="0"/>
              <a:t>Much depends on the skill, training and attitudes of the personnel involved. </a:t>
            </a:r>
            <a:endParaRPr lang="en-BE" sz="2000" dirty="0"/>
          </a:p>
          <a:p>
            <a:pPr algn="just"/>
            <a:endParaRPr lang="en-BE" sz="2000" dirty="0"/>
          </a:p>
          <a:p>
            <a:pPr algn="just"/>
            <a:r>
              <a:rPr lang="en-GB" sz="2000" dirty="0"/>
              <a:t>Quality Assurance is particularly important, and this type of manufacture must strictly follow carefully established and validated methods of preparation and procedure. </a:t>
            </a:r>
            <a:endParaRPr lang="en-BE" sz="2000" dirty="0"/>
          </a:p>
        </p:txBody>
      </p:sp>
    </p:spTree>
    <p:extLst>
      <p:ext uri="{BB962C8B-B14F-4D97-AF65-F5344CB8AC3E}">
        <p14:creationId xmlns:p14="http://schemas.microsoft.com/office/powerpoint/2010/main" val="38566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3E8F-4B81-426E-B6F1-2D3EEB15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ANNEX 1: updated draft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C4C04B-9A23-4378-BBDD-EBD32173BCC6}"/>
              </a:ext>
            </a:extLst>
          </p:cNvPr>
          <p:cNvSpPr/>
          <p:nvPr/>
        </p:nvSpPr>
        <p:spPr>
          <a:xfrm>
            <a:off x="628650" y="986722"/>
            <a:ext cx="821334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BE" sz="2800" u="sng" dirty="0">
                <a:solidFill>
                  <a:schemeClr val="tx2"/>
                </a:solidFill>
              </a:rPr>
              <a:t>Update</a:t>
            </a:r>
            <a:r>
              <a:rPr lang="en-GB" sz="2800" u="sng" dirty="0"/>
              <a:t> </a:t>
            </a:r>
            <a:endParaRPr lang="en-BE" sz="2800" u="sng" dirty="0"/>
          </a:p>
          <a:p>
            <a:endParaRPr lang="en-BE" sz="2000" dirty="0"/>
          </a:p>
          <a:p>
            <a:pPr algn="just"/>
            <a:r>
              <a:rPr lang="en-BE" sz="2000" dirty="0"/>
              <a:t>GMP Annex 1 was published in 1971 and had with several targeted updates over the past decades with a last update in 2003.</a:t>
            </a:r>
          </a:p>
          <a:p>
            <a:pPr lvl="0"/>
            <a:endParaRPr lang="en-BE" sz="2000" dirty="0"/>
          </a:p>
          <a:p>
            <a:pPr lvl="0"/>
            <a:r>
              <a:rPr lang="en-BE" sz="2000" dirty="0"/>
              <a:t>End 2017 EMA published for review the updated draft with a consultation period between 20 December 2017 and 20 March 2018.</a:t>
            </a:r>
          </a:p>
          <a:p>
            <a:pPr lvl="0"/>
            <a:endParaRPr lang="en-BE" sz="2000" dirty="0"/>
          </a:p>
          <a:p>
            <a:pPr lvl="0"/>
            <a:r>
              <a:rPr lang="en-BE" sz="2000" dirty="0"/>
              <a:t>The current version of Annex 1 contains 16 pages, the updated draft consists of 50 pages, hence </a:t>
            </a:r>
            <a:r>
              <a:rPr lang="en-GB" sz="2000" dirty="0"/>
              <a:t>compri</a:t>
            </a:r>
            <a:r>
              <a:rPr lang="en-BE" sz="2000" dirty="0"/>
              <a:t>sing</a:t>
            </a:r>
            <a:r>
              <a:rPr lang="en-GB" sz="2000" dirty="0"/>
              <a:t> much more details</a:t>
            </a:r>
            <a:r>
              <a:rPr lang="en-BE" sz="2000" dirty="0"/>
              <a:t>.</a:t>
            </a:r>
          </a:p>
          <a:p>
            <a:endParaRPr lang="en-BE" sz="2000" dirty="0"/>
          </a:p>
          <a:p>
            <a:pPr algn="just"/>
            <a:r>
              <a:rPr lang="en-BE" sz="2000" dirty="0"/>
              <a:t>After the consultations it became clear that </a:t>
            </a:r>
            <a:r>
              <a:rPr lang="en-BE" sz="2000" u="sng" dirty="0">
                <a:solidFill>
                  <a:srgbClr val="0070C0"/>
                </a:solidFill>
              </a:rPr>
              <a:t>+6.000 individual comments </a:t>
            </a:r>
            <a:r>
              <a:rPr lang="en-BE" sz="2000" dirty="0"/>
              <a:t>have been raised by the pharmaceutical industry towards the draft. With observations regarding the needed capital investment, </a:t>
            </a:r>
            <a:r>
              <a:rPr lang="en-GB" sz="2000" dirty="0"/>
              <a:t>changes to </a:t>
            </a:r>
            <a:r>
              <a:rPr lang="en-BE" sz="2000" dirty="0"/>
              <a:t>the </a:t>
            </a:r>
            <a:r>
              <a:rPr lang="en-GB" sz="2000" dirty="0"/>
              <a:t>approaches requiring additional studies, validation and training</a:t>
            </a:r>
            <a:r>
              <a:rPr lang="en-BE" sz="2000" dirty="0"/>
              <a:t>, hence calling for a substantial implementation period.</a:t>
            </a:r>
          </a:p>
        </p:txBody>
      </p:sp>
    </p:spTree>
    <p:extLst>
      <p:ext uri="{BB962C8B-B14F-4D97-AF65-F5344CB8AC3E}">
        <p14:creationId xmlns:p14="http://schemas.microsoft.com/office/powerpoint/2010/main" val="2430952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7309D-A099-4AAD-A1A2-CBFD6513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Consequences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4F9F6-A614-41F1-B4C8-C83B0F9B0644}"/>
              </a:ext>
            </a:extLst>
          </p:cNvPr>
          <p:cNvSpPr/>
          <p:nvPr/>
        </p:nvSpPr>
        <p:spPr>
          <a:xfrm>
            <a:off x="628650" y="1062223"/>
            <a:ext cx="821334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BE" sz="2800" u="sng" dirty="0">
                <a:solidFill>
                  <a:schemeClr val="tx2"/>
                </a:solidFill>
              </a:rPr>
              <a:t>Consequences</a:t>
            </a:r>
            <a:r>
              <a:rPr lang="en-GB" sz="2800" u="sng" dirty="0">
                <a:solidFill>
                  <a:schemeClr val="tx2"/>
                </a:solidFill>
              </a:rPr>
              <a:t> </a:t>
            </a:r>
            <a:endParaRPr lang="en-BE" sz="2800" u="sng" dirty="0">
              <a:solidFill>
                <a:schemeClr val="tx2"/>
              </a:solidFill>
            </a:endParaRPr>
          </a:p>
          <a:p>
            <a:endParaRPr lang="en-BE" dirty="0"/>
          </a:p>
          <a:p>
            <a:pPr algn="just"/>
            <a:r>
              <a:rPr lang="en-BE" sz="2000" dirty="0"/>
              <a:t>C</a:t>
            </a:r>
            <a:r>
              <a:rPr lang="en-US" sz="2000" dirty="0"/>
              <a:t>hanges</a:t>
            </a:r>
            <a:r>
              <a:rPr lang="en-BE" sz="2000" dirty="0"/>
              <a:t> to GMP guidelines</a:t>
            </a:r>
            <a:r>
              <a:rPr lang="en-US" sz="2000" dirty="0"/>
              <a:t> must be balanced with the aim of improving the quality and safety of product to patients, while at the same time not having an </a:t>
            </a:r>
            <a:r>
              <a:rPr lang="en-US" sz="2000" u="sng" dirty="0">
                <a:solidFill>
                  <a:srgbClr val="0070C0"/>
                </a:solidFill>
              </a:rPr>
              <a:t>adverse impact on manufacturers ability to meet market requirement</a:t>
            </a:r>
            <a:r>
              <a:rPr lang="en-BE" sz="2000" u="sng" dirty="0">
                <a:solidFill>
                  <a:srgbClr val="0070C0"/>
                </a:solidFill>
              </a:rPr>
              <a:t>s</a:t>
            </a:r>
            <a:r>
              <a:rPr lang="en-BE" sz="2000" dirty="0">
                <a:solidFill>
                  <a:srgbClr val="0070C0"/>
                </a:solidFill>
              </a:rPr>
              <a:t> </a:t>
            </a:r>
            <a:r>
              <a:rPr lang="en-BE" sz="2000" dirty="0"/>
              <a:t>fo</a:t>
            </a:r>
            <a:r>
              <a:rPr lang="en-US" sz="2000" dirty="0"/>
              <a:t>r existing lifesaving products which are demonstrably safe. </a:t>
            </a:r>
            <a:endParaRPr lang="en-BE" sz="2000" dirty="0"/>
          </a:p>
          <a:p>
            <a:pPr algn="just"/>
            <a:endParaRPr lang="en-BE" sz="2000" dirty="0"/>
          </a:p>
          <a:p>
            <a:pPr algn="just"/>
            <a:r>
              <a:rPr lang="en-BE" sz="2000" dirty="0"/>
              <a:t>T</a:t>
            </a:r>
            <a:r>
              <a:rPr lang="en-US" sz="2000" dirty="0"/>
              <a:t>he new obligations in Annex 1 will have no enhancement to the quality or safety of medicines</a:t>
            </a:r>
            <a:r>
              <a:rPr lang="en-BE" sz="2000" dirty="0"/>
              <a:t> and </a:t>
            </a:r>
            <a:r>
              <a:rPr lang="en-US" sz="2000" dirty="0"/>
              <a:t>the new obligations will force changes primarily to API manufacturing that will </a:t>
            </a:r>
            <a:r>
              <a:rPr lang="en-US" sz="2000" u="sng" dirty="0">
                <a:solidFill>
                  <a:srgbClr val="0070C0"/>
                </a:solidFill>
              </a:rPr>
              <a:t>reduce the availability of critical medicines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already, included in WHO drug shortage list, to patients in the EU.</a:t>
            </a:r>
            <a:r>
              <a:rPr lang="en-BE" sz="2000" dirty="0"/>
              <a:t> </a:t>
            </a:r>
          </a:p>
          <a:p>
            <a:pPr algn="just"/>
            <a:endParaRPr lang="en-BE" sz="2000" b="1" dirty="0">
              <a:solidFill>
                <a:srgbClr val="0070C0"/>
              </a:solidFill>
            </a:endParaRPr>
          </a:p>
          <a:p>
            <a:pPr algn="just"/>
            <a:endParaRPr lang="en-BE" sz="2000" b="1" dirty="0">
              <a:solidFill>
                <a:srgbClr val="0070C0"/>
              </a:solidFill>
            </a:endParaRPr>
          </a:p>
          <a:p>
            <a:pPr algn="just"/>
            <a:r>
              <a:rPr lang="en-BE" sz="2000" b="1" dirty="0">
                <a:solidFill>
                  <a:srgbClr val="0070C0"/>
                </a:solidFill>
              </a:rPr>
              <a:t>The updated Annex 1 calls for further in-dept discussion and interaction between pharmaceutical industry and EMA, prior to finalization and adoption of the new version.</a:t>
            </a:r>
          </a:p>
          <a:p>
            <a:pPr algn="just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770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cines for Europe">
      <a:dk1>
        <a:srgbClr val="292929"/>
      </a:dk1>
      <a:lt1>
        <a:sysClr val="window" lastClr="FFFFFF"/>
      </a:lt1>
      <a:dk2>
        <a:srgbClr val="0155A3"/>
      </a:dk2>
      <a:lt2>
        <a:srgbClr val="D8D8D8"/>
      </a:lt2>
      <a:accent1>
        <a:srgbClr val="0296A1"/>
      </a:accent1>
      <a:accent2>
        <a:srgbClr val="0155A3"/>
      </a:accent2>
      <a:accent3>
        <a:srgbClr val="9AC328"/>
      </a:accent3>
      <a:accent4>
        <a:srgbClr val="B9328A"/>
      </a:accent4>
      <a:accent5>
        <a:srgbClr val="F1C954"/>
      </a:accent5>
      <a:accent6>
        <a:srgbClr val="82368C"/>
      </a:accent6>
      <a:hlink>
        <a:srgbClr val="009ECB"/>
      </a:hlink>
      <a:folHlink>
        <a:srgbClr val="009ECB"/>
      </a:folHlink>
    </a:clrScheme>
    <a:fontScheme name="Medicines for Europ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solidFill>
              <a:srgbClr val="0155A3"/>
            </a:solidFill>
            <a:latin typeface="HelveticaNeueLT Std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edicines for Europe_Template_PowerPoint" id="{080104C5-CD4E-408C-A130-F9FF356364ED}" vid="{907A1264-17A8-49BE-B101-863E2F845E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Medicines for Europe_Template_PowerPoint</Template>
  <TotalTime>1227</TotalTime>
  <Words>339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HelveticaNeueLT Std</vt:lpstr>
      <vt:lpstr>PT Serif</vt:lpstr>
      <vt:lpstr>Office Theme</vt:lpstr>
      <vt:lpstr>PowerPoint Presentation</vt:lpstr>
      <vt:lpstr>Eudralex Volume 4</vt:lpstr>
      <vt:lpstr>ANNEX 1: Principle</vt:lpstr>
      <vt:lpstr>ANNEX 1: updated draft</vt:lpstr>
      <vt:lpstr>Consequences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Koen Laenen</dc:creator>
  <cp:lastModifiedBy>Koen Laenen</cp:lastModifiedBy>
  <cp:revision>315</cp:revision>
  <cp:lastPrinted>2016-02-11T12:32:33Z</cp:lastPrinted>
  <dcterms:created xsi:type="dcterms:W3CDTF">2018-11-28T08:45:13Z</dcterms:created>
  <dcterms:modified xsi:type="dcterms:W3CDTF">2019-02-14T13:35:09Z</dcterms:modified>
</cp:coreProperties>
</file>