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2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3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2" r:id="rId2"/>
  </p:sldMasterIdLst>
  <p:notesMasterIdLst>
    <p:notesMasterId r:id="rId28"/>
  </p:notesMasterIdLst>
  <p:handoutMasterIdLst>
    <p:handoutMasterId r:id="rId29"/>
  </p:handoutMasterIdLst>
  <p:sldIdLst>
    <p:sldId id="256" r:id="rId3"/>
    <p:sldId id="259" r:id="rId4"/>
    <p:sldId id="308" r:id="rId5"/>
    <p:sldId id="309" r:id="rId6"/>
    <p:sldId id="264" r:id="rId7"/>
    <p:sldId id="261" r:id="rId8"/>
    <p:sldId id="265" r:id="rId9"/>
    <p:sldId id="270" r:id="rId10"/>
    <p:sldId id="271" r:id="rId11"/>
    <p:sldId id="272" r:id="rId12"/>
    <p:sldId id="276" r:id="rId13"/>
    <p:sldId id="305" r:id="rId14"/>
    <p:sldId id="275" r:id="rId15"/>
    <p:sldId id="299" r:id="rId16"/>
    <p:sldId id="306" r:id="rId17"/>
    <p:sldId id="307" r:id="rId18"/>
    <p:sldId id="304" r:id="rId19"/>
    <p:sldId id="310" r:id="rId20"/>
    <p:sldId id="282" r:id="rId21"/>
    <p:sldId id="311" r:id="rId22"/>
    <p:sldId id="312" r:id="rId23"/>
    <p:sldId id="313" r:id="rId24"/>
    <p:sldId id="314" r:id="rId25"/>
    <p:sldId id="315" r:id="rId26"/>
    <p:sldId id="296" r:id="rId27"/>
  </p:sldIdLst>
  <p:sldSz cx="9144000" cy="6858000" type="screen4x3"/>
  <p:notesSz cx="6769100" cy="9906000"/>
  <p:custDataLst>
    <p:tags r:id="rId31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959B"/>
    <a:srgbClr val="002B43"/>
    <a:srgbClr val="FF006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6" autoAdjust="0"/>
    <p:restoredTop sz="88264" autoAdjust="0"/>
  </p:normalViewPr>
  <p:slideViewPr>
    <p:cSldViewPr snapToGrid="0">
      <p:cViewPr varScale="1">
        <p:scale>
          <a:sx n="76" d="100"/>
          <a:sy n="76" d="100"/>
        </p:scale>
        <p:origin x="-1400" y="-112"/>
      </p:cViewPr>
      <p:guideLst>
        <p:guide orient="horz" pos="716"/>
        <p:guide pos="112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2508" y="-96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tags" Target="tags/tag1.xml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4CDF02F-9441-4085-A92B-32A48FDC281D}" type="datetimeFigureOut">
              <a:rPr lang="fr-FR"/>
              <a:pPr>
                <a:defRPr/>
              </a:pPr>
              <a:t>10/07/14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A054C8-A27B-4230-A964-731A60C5910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37111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96D54A-7F76-426F-AB90-68F459B207A9}" type="datetimeFigureOut">
              <a:rPr lang="fr-FR"/>
              <a:pPr>
                <a:defRPr/>
              </a:pPr>
              <a:t>10/07/14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3A4D39-2B41-463C-9587-CFA0456899B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57553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3A4D39-2B41-463C-9587-CFA0456899B4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3A4D39-2B41-463C-9587-CFA0456899B4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483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3A4D39-2B41-463C-9587-CFA0456899B4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4830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Please note that this slide was included in the EFPIA slide deck. Cambre understands that this will be replaced by a new timeline developed as part of the ESM brochure.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4492C3-C98E-49A5-A89E-4287DD549371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872" y="1988840"/>
            <a:ext cx="7270576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i="1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fr-FR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AC0A272-688F-4D66-AB50-6FBDD7563C3F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3" name="Picture 24" descr="ESM logo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71448" y="60778"/>
            <a:ext cx="16457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8630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3" y="307942"/>
            <a:ext cx="5616624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 algn="r">
              <a:lnSpc>
                <a:spcPct val="80000"/>
              </a:lnSpc>
              <a:defRPr sz="3200" b="1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124744"/>
            <a:ext cx="7427168" cy="5040560"/>
          </a:xfrm>
          <a:prstGeom prst="rect">
            <a:avLst/>
          </a:prstGeom>
        </p:spPr>
        <p:txBody>
          <a:bodyPr/>
          <a:lstStyle>
            <a:lvl1pPr marL="444500" indent="-44450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 sz="28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  <a:lvl2pPr marL="715963" indent="-258763">
              <a:spcBef>
                <a:spcPts val="600"/>
              </a:spcBef>
              <a:buFont typeface="Wingdings" pitchFamily="2" charset="2"/>
              <a:buChar char="§"/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2pPr>
            <a:lvl3pPr marL="989013" indent="-27305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1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7376DA4B-202E-45AD-B338-6B9DB744195B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3" name="Picture 21" descr="ES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0667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148064" y="1124744"/>
            <a:ext cx="3538736" cy="639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4"/>
          </p:nvPr>
        </p:nvSpPr>
        <p:spPr>
          <a:xfrm>
            <a:off x="5136952" y="2060575"/>
            <a:ext cx="3538736" cy="4105275"/>
          </a:xfrm>
          <a:prstGeom prst="rect">
            <a:avLst/>
          </a:prstGeom>
        </p:spPr>
        <p:txBody>
          <a:bodyPr/>
          <a:lstStyle>
            <a:lvl1pPr marL="271463" indent="-271463"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331640" y="1124744"/>
            <a:ext cx="3538736" cy="639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4"/>
          </p:nvPr>
        </p:nvSpPr>
        <p:spPr>
          <a:xfrm>
            <a:off x="1331640" y="2061369"/>
            <a:ext cx="3538736" cy="4097185"/>
          </a:xfrm>
          <a:prstGeom prst="rect">
            <a:avLst/>
          </a:prstGeom>
        </p:spPr>
        <p:txBody>
          <a:bodyPr/>
          <a:lstStyle>
            <a:lvl1pPr marL="271463" marR="0" indent="-2714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3059113" y="310076"/>
            <a:ext cx="5617343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>
              <a:lnSpc>
                <a:spcPct val="80000"/>
              </a:lnSpc>
              <a:defRPr lang="fr-FR" sz="3200" b="1" dirty="0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 algn="r"/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0452A243-3782-44FF-B1C4-BE0AF9709716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16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F482C084-9B04-40D3-8018-9D0501ED0906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7" name="Picture 21" descr="ES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3711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1403648" y="1125538"/>
            <a:ext cx="3455690" cy="4957217"/>
          </a:xfrm>
          <a:prstGeom prst="rect">
            <a:avLst/>
          </a:prstGeom>
        </p:spPr>
        <p:txBody>
          <a:bodyPr/>
          <a:lstStyle>
            <a:lvl1pPr marL="271463" indent="-271463">
              <a:spcBef>
                <a:spcPts val="600"/>
              </a:spcBef>
              <a:defRPr sz="28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3"/>
          </p:nvPr>
        </p:nvSpPr>
        <p:spPr>
          <a:xfrm>
            <a:off x="5148064" y="1125538"/>
            <a:ext cx="3308176" cy="4957217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059113" y="310076"/>
            <a:ext cx="5617343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>
              <a:lnSpc>
                <a:spcPct val="80000"/>
              </a:lnSpc>
              <a:defRPr lang="fr-FR" sz="3200" b="1" dirty="0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 algn="r"/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54768E15-4AB5-4CCB-AC43-FEB1B2572F00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5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7CEDF162-0741-41DC-843C-0F5BEACB2F81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4" name="Picture 21" descr="ES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9987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3" y="307942"/>
            <a:ext cx="5616624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 algn="r">
              <a:lnSpc>
                <a:spcPct val="80000"/>
              </a:lnSpc>
              <a:defRPr sz="3200" b="1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pic>
        <p:nvPicPr>
          <p:cNvPr id="7" name="Picture 21" descr="ESM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403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233488"/>
            <a:ext cx="1547813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033713"/>
            <a:ext cx="1547813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609975"/>
            <a:ext cx="1547812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61118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11263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81133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81133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86013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351472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11700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31177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970213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27367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4705350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12908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5380038" y="5838825"/>
            <a:ext cx="35131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sz="2400" dirty="0">
                <a:solidFill>
                  <a:schemeClr val="bg1"/>
                </a:solidFill>
                <a:latin typeface="Calibri" pitchFamily="34" charset="0"/>
              </a:rPr>
              <a:t>ensuring patients have access to safe medicines</a:t>
            </a:r>
          </a:p>
        </p:txBody>
      </p:sp>
      <p:sp>
        <p:nvSpPr>
          <p:cNvPr id="20" name="Rectangle 5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23" name="Picture 24" descr="ESM logo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71448" y="60778"/>
            <a:ext cx="16457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430701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751388" y="5829300"/>
            <a:ext cx="4141787" cy="7683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Joining forces to 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provide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the 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best solution for patients</a:t>
            </a:r>
            <a:endParaRPr lang="fr-FR" sz="22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4127500"/>
            <a:ext cx="24511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75" y="260350"/>
            <a:ext cx="2106613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987925"/>
            <a:ext cx="1055688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819150"/>
            <a:ext cx="1150937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469900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0013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28289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39973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4570413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203825"/>
            <a:ext cx="5397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63" y="457517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39973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5168900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45640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28590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697038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228917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11223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038" y="2220913"/>
            <a:ext cx="53975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16621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3416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16621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00788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rgbClr val="002B43"/>
          </a:solidFill>
          <a:ln>
            <a:solidFill>
              <a:srgbClr val="8D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872" y="1988840"/>
            <a:ext cx="7270576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rgbClr val="8D959B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i="1">
                <a:solidFill>
                  <a:srgbClr val="8D959B"/>
                </a:solidFill>
                <a:latin typeface="+mn-lt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fr-FR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8D959B"/>
                </a:solidFill>
                <a:latin typeface="+mn-lt"/>
              </a:defRPr>
            </a:lvl1pPr>
          </a:lstStyle>
          <a:p>
            <a:pPr>
              <a:defRPr/>
            </a:pPr>
            <a:fld id="{F828F99B-DA1E-40B5-8402-B47B5FF7D42D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2" name="Picture 24" descr="ESM logo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71448" y="60778"/>
            <a:ext cx="16457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7069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3" y="307942"/>
            <a:ext cx="5616624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 algn="r">
              <a:lnSpc>
                <a:spcPct val="80000"/>
              </a:lnSpc>
              <a:defRPr sz="3200" b="1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124744"/>
            <a:ext cx="7427168" cy="5040560"/>
          </a:xfrm>
          <a:prstGeom prst="rect">
            <a:avLst/>
          </a:prstGeom>
        </p:spPr>
        <p:txBody>
          <a:bodyPr/>
          <a:lstStyle>
            <a:lvl1pPr marL="444500" indent="-44450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 sz="28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  <a:lvl2pPr marL="715963" indent="-258763">
              <a:spcBef>
                <a:spcPts val="600"/>
              </a:spcBef>
              <a:buFont typeface="Wingdings" pitchFamily="2" charset="2"/>
              <a:buChar char="§"/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2pPr>
            <a:lvl3pPr marL="989013" indent="-27305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1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EE17F466-5F13-4A9C-BAED-E1039E1E7A0B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2" name="Picture 21" descr="ES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94011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148064" y="1124744"/>
            <a:ext cx="3538736" cy="639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4"/>
          </p:nvPr>
        </p:nvSpPr>
        <p:spPr>
          <a:xfrm>
            <a:off x="5136952" y="2060575"/>
            <a:ext cx="3538736" cy="4105275"/>
          </a:xfrm>
          <a:prstGeom prst="rect">
            <a:avLst/>
          </a:prstGeom>
        </p:spPr>
        <p:txBody>
          <a:bodyPr/>
          <a:lstStyle>
            <a:lvl1pPr marL="271463" indent="-271463"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331640" y="1124744"/>
            <a:ext cx="3538736" cy="639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4"/>
          </p:nvPr>
        </p:nvSpPr>
        <p:spPr>
          <a:xfrm>
            <a:off x="1331640" y="2061369"/>
            <a:ext cx="3538736" cy="4097185"/>
          </a:xfrm>
          <a:prstGeom prst="rect">
            <a:avLst/>
          </a:prstGeom>
        </p:spPr>
        <p:txBody>
          <a:bodyPr/>
          <a:lstStyle>
            <a:lvl1pPr marL="271463" marR="0" indent="-2714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3059113" y="310076"/>
            <a:ext cx="5617343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>
              <a:lnSpc>
                <a:spcPct val="80000"/>
              </a:lnSpc>
              <a:defRPr lang="fr-FR" sz="3200" b="1" dirty="0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 algn="r"/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0452A243-3782-44FF-B1C4-BE0AF9709716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16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141BE240-F908-4422-BF24-3225AFE40BF9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7" name="Picture 21" descr="ES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1335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573463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021388"/>
            <a:ext cx="719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604838" y="19161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98438" y="22764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2300" y="2589213"/>
            <a:ext cx="295275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82563" y="2924175"/>
            <a:ext cx="293687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4838" y="321310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03250" y="4362450"/>
            <a:ext cx="293688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95263" y="47228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04838" y="5060950"/>
            <a:ext cx="295275" cy="290513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79388" y="5370513"/>
            <a:ext cx="293687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03250" y="5659438"/>
            <a:ext cx="293688" cy="290512"/>
          </a:xfrm>
          <a:prstGeom prst="rect">
            <a:avLst/>
          </a:prstGeom>
          <a:solidFill>
            <a:schemeClr val="bg1"/>
          </a:solidFill>
          <a:ln>
            <a:solidFill>
              <a:srgbClr val="002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1403648" y="1125538"/>
            <a:ext cx="3455690" cy="4957217"/>
          </a:xfrm>
          <a:prstGeom prst="rect">
            <a:avLst/>
          </a:prstGeom>
        </p:spPr>
        <p:txBody>
          <a:bodyPr/>
          <a:lstStyle>
            <a:lvl1pPr marL="271463" indent="-271463">
              <a:spcBef>
                <a:spcPts val="600"/>
              </a:spcBef>
              <a:defRPr sz="28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3"/>
          </p:nvPr>
        </p:nvSpPr>
        <p:spPr>
          <a:xfrm>
            <a:off x="5148064" y="1125538"/>
            <a:ext cx="3308176" cy="4957217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059113" y="310076"/>
            <a:ext cx="5617343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>
              <a:lnSpc>
                <a:spcPct val="80000"/>
              </a:lnSpc>
              <a:defRPr lang="fr-FR" sz="3200" b="1" dirty="0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 algn="r"/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54768E15-4AB5-4CCB-AC43-FEB1B2572F00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5"/>
          </p:nvPr>
        </p:nvSpPr>
        <p:spPr>
          <a:xfrm>
            <a:off x="1285875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7F01145F-5BFD-4246-ACBB-6EFF69E6C718}" type="datetime1">
              <a:rPr lang="en-US" smtClean="0"/>
              <a:pPr>
                <a:defRPr/>
              </a:pPr>
              <a:t>10/07/14</a:t>
            </a:fld>
            <a:endParaRPr lang="fr-FR" dirty="0"/>
          </a:p>
        </p:txBody>
      </p:sp>
      <p:pic>
        <p:nvPicPr>
          <p:cNvPr id="24" name="Picture 21" descr="ES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5383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rgbClr val="00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3" y="307942"/>
            <a:ext cx="5616624" cy="576064"/>
          </a:xfrm>
          <a:prstGeom prst="rect">
            <a:avLst/>
          </a:prstGeom>
        </p:spPr>
        <p:txBody>
          <a:bodyPr rIns="36000" bIns="0" anchor="b" anchorCtr="0">
            <a:normAutofit/>
          </a:bodyPr>
          <a:lstStyle>
            <a:lvl1pPr algn="r">
              <a:lnSpc>
                <a:spcPct val="80000"/>
              </a:lnSpc>
              <a:defRPr sz="3200" b="1">
                <a:solidFill>
                  <a:schemeClr val="tx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2B43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‹#›</a:t>
            </a:fld>
            <a:endParaRPr lang="fr-FR" dirty="0"/>
          </a:p>
        </p:txBody>
      </p:sp>
      <p:pic>
        <p:nvPicPr>
          <p:cNvPr id="7" name="Picture 21" descr="ESM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7203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233488"/>
            <a:ext cx="1547813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033713"/>
            <a:ext cx="1547813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609975"/>
            <a:ext cx="1547812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61118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11263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81133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81133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86013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351472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11700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31177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970213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27367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4705350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12908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5380038" y="5838825"/>
            <a:ext cx="35131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sz="2400" dirty="0">
                <a:solidFill>
                  <a:srgbClr val="8D959B"/>
                </a:solidFill>
                <a:latin typeface="Calibri" pitchFamily="34" charset="0"/>
              </a:rPr>
              <a:t>ensuring patients have access to safe medicines</a:t>
            </a:r>
          </a:p>
        </p:txBody>
      </p:sp>
      <p:sp>
        <p:nvSpPr>
          <p:cNvPr id="20" name="Rectangle 5"/>
          <p:cNvSpPr/>
          <p:nvPr userDrawn="1"/>
        </p:nvSpPr>
        <p:spPr>
          <a:xfrm>
            <a:off x="0" y="-11113"/>
            <a:ext cx="71438" cy="6877051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Rectangle 6"/>
          <p:cNvSpPr/>
          <p:nvPr userDrawn="1"/>
        </p:nvSpPr>
        <p:spPr>
          <a:xfrm>
            <a:off x="9032875" y="0"/>
            <a:ext cx="107950" cy="6875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22" name="Picture 24" descr="ESM logo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39688" y="169962"/>
            <a:ext cx="15240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3980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751388" y="5829300"/>
            <a:ext cx="4141787" cy="7683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dirty="0">
                <a:solidFill>
                  <a:srgbClr val="1F497D">
                    <a:lumMod val="50000"/>
                  </a:srgbClr>
                </a:solidFill>
                <a:latin typeface="Century Gothic" pitchFamily="34" charset="0"/>
              </a:rPr>
              <a:t>Joining forces to </a:t>
            </a:r>
            <a:r>
              <a:rPr lang="en-GB" sz="2200" dirty="0" smtClean="0">
                <a:solidFill>
                  <a:srgbClr val="1F497D">
                    <a:lumMod val="50000"/>
                  </a:srgbClr>
                </a:solidFill>
                <a:latin typeface="Century Gothic" pitchFamily="34" charset="0"/>
              </a:rPr>
              <a:t>provide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dirty="0" smtClean="0">
                <a:solidFill>
                  <a:srgbClr val="1F497D">
                    <a:lumMod val="50000"/>
                  </a:srgbClr>
                </a:solidFill>
                <a:latin typeface="Century Gothic" pitchFamily="34" charset="0"/>
              </a:rPr>
              <a:t>the </a:t>
            </a:r>
            <a:r>
              <a:rPr lang="en-GB" sz="2200" dirty="0">
                <a:solidFill>
                  <a:srgbClr val="1F497D">
                    <a:lumMod val="50000"/>
                  </a:srgbClr>
                </a:solidFill>
                <a:latin typeface="Century Gothic" pitchFamily="34" charset="0"/>
              </a:rPr>
              <a:t>best solution for patients</a:t>
            </a:r>
            <a:endParaRPr lang="fr-FR" sz="2200" dirty="0">
              <a:solidFill>
                <a:srgbClr val="1F497D">
                  <a:lumMod val="50000"/>
                </a:srgbClr>
              </a:solidFill>
              <a:latin typeface="Century Gothic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4127500"/>
            <a:ext cx="24511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75" y="260350"/>
            <a:ext cx="2106613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987925"/>
            <a:ext cx="1055688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819150"/>
            <a:ext cx="1150937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469900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0013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28289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39973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4570413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203825"/>
            <a:ext cx="5397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63" y="457517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39973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5168900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45640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28590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697038"/>
            <a:ext cx="5413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228917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11223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038" y="2220913"/>
            <a:ext cx="53975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16621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3416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16621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1" descr="ESM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52213" y="106832"/>
            <a:ext cx="1645200" cy="7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6008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1070453" y="6367462"/>
            <a:ext cx="4139722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>
          <a:xfrm>
            <a:off x="300005" y="6321265"/>
            <a:ext cx="866321" cy="457200"/>
          </a:xfrm>
          <a:prstGeom prst="rect">
            <a:avLst/>
          </a:prstGeom>
        </p:spPr>
        <p:txBody>
          <a:bodyPr/>
          <a:lstStyle/>
          <a:p>
            <a:fld id="{7446690A-9FBE-4550-A619-841BD54CA72E}" type="datetime1">
              <a:rPr lang="en-US" smtClean="0">
                <a:solidFill>
                  <a:prstClr val="black"/>
                </a:solidFill>
              </a:rPr>
              <a:pPr/>
              <a:t>10/07/14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72741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70000" cy="365125"/>
          </a:xfrm>
          <a:prstGeom prst="rect">
            <a:avLst/>
          </a:prstGeom>
        </p:spPr>
        <p:txBody>
          <a:bodyPr/>
          <a:lstStyle/>
          <a:p>
            <a:fld id="{736CFDA8-61CB-F345-8036-C97E628084C7}" type="datetimeFigureOut">
              <a:rPr lang="en-US" smtClean="0">
                <a:solidFill>
                  <a:prstClr val="black"/>
                </a:solidFill>
              </a:rPr>
              <a:pPr/>
              <a:t>10/07/14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690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1ED75D-506B-3D48-A3D7-53E0888A54B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70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80" r:id="rId5"/>
    <p:sldLayoutId id="2147483678" r:id="rId6"/>
    <p:sldLayoutId id="2147483679" r:id="rId7"/>
  </p:sldLayoutIdLst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5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3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0" Type="http://schemas.openxmlformats.org/officeDocument/2006/relationships/tags" Target="../tags/tag23.xml"/><Relationship Id="rId21" Type="http://schemas.openxmlformats.org/officeDocument/2006/relationships/tags" Target="../tags/tag24.xml"/><Relationship Id="rId22" Type="http://schemas.openxmlformats.org/officeDocument/2006/relationships/tags" Target="../tags/tag25.xml"/><Relationship Id="rId23" Type="http://schemas.openxmlformats.org/officeDocument/2006/relationships/tags" Target="../tags/tag26.xml"/><Relationship Id="rId24" Type="http://schemas.openxmlformats.org/officeDocument/2006/relationships/tags" Target="../tags/tag27.xml"/><Relationship Id="rId25" Type="http://schemas.openxmlformats.org/officeDocument/2006/relationships/tags" Target="../tags/tag28.xml"/><Relationship Id="rId26" Type="http://schemas.openxmlformats.org/officeDocument/2006/relationships/tags" Target="../tags/tag29.xml"/><Relationship Id="rId27" Type="http://schemas.openxmlformats.org/officeDocument/2006/relationships/tags" Target="../tags/tag30.xml"/><Relationship Id="rId28" Type="http://schemas.openxmlformats.org/officeDocument/2006/relationships/tags" Target="../tags/tag31.xml"/><Relationship Id="rId29" Type="http://schemas.openxmlformats.org/officeDocument/2006/relationships/tags" Target="../tags/tag32.xml"/><Relationship Id="rId1" Type="http://schemas.openxmlformats.org/officeDocument/2006/relationships/tags" Target="../tags/tag4.xml"/><Relationship Id="rId2" Type="http://schemas.openxmlformats.org/officeDocument/2006/relationships/tags" Target="../tags/tag5.xml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30" Type="http://schemas.openxmlformats.org/officeDocument/2006/relationships/tags" Target="../tags/tag33.xml"/><Relationship Id="rId31" Type="http://schemas.openxmlformats.org/officeDocument/2006/relationships/tags" Target="../tags/tag34.xml"/><Relationship Id="rId32" Type="http://schemas.openxmlformats.org/officeDocument/2006/relationships/tags" Target="../tags/tag35.xml"/><Relationship Id="rId9" Type="http://schemas.openxmlformats.org/officeDocument/2006/relationships/tags" Target="../tags/tag12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tags" Target="../tags/tag11.xml"/><Relationship Id="rId33" Type="http://schemas.openxmlformats.org/officeDocument/2006/relationships/tags" Target="../tags/tag36.xml"/><Relationship Id="rId34" Type="http://schemas.openxmlformats.org/officeDocument/2006/relationships/tags" Target="../tags/tag37.xml"/><Relationship Id="rId35" Type="http://schemas.openxmlformats.org/officeDocument/2006/relationships/tags" Target="../tags/tag38.xml"/><Relationship Id="rId36" Type="http://schemas.openxmlformats.org/officeDocument/2006/relationships/tags" Target="../tags/tag39.xml"/><Relationship Id="rId10" Type="http://schemas.openxmlformats.org/officeDocument/2006/relationships/tags" Target="../tags/tag13.xml"/><Relationship Id="rId11" Type="http://schemas.openxmlformats.org/officeDocument/2006/relationships/tags" Target="../tags/tag14.xml"/><Relationship Id="rId12" Type="http://schemas.openxmlformats.org/officeDocument/2006/relationships/tags" Target="../tags/tag15.xml"/><Relationship Id="rId13" Type="http://schemas.openxmlformats.org/officeDocument/2006/relationships/tags" Target="../tags/tag16.xml"/><Relationship Id="rId14" Type="http://schemas.openxmlformats.org/officeDocument/2006/relationships/tags" Target="../tags/tag17.xml"/><Relationship Id="rId15" Type="http://schemas.openxmlformats.org/officeDocument/2006/relationships/tags" Target="../tags/tag18.xml"/><Relationship Id="rId16" Type="http://schemas.openxmlformats.org/officeDocument/2006/relationships/tags" Target="../tags/tag19.xml"/><Relationship Id="rId17" Type="http://schemas.openxmlformats.org/officeDocument/2006/relationships/tags" Target="../tags/tag20.xml"/><Relationship Id="rId18" Type="http://schemas.openxmlformats.org/officeDocument/2006/relationships/tags" Target="../tags/tag21.xml"/><Relationship Id="rId19" Type="http://schemas.openxmlformats.org/officeDocument/2006/relationships/tags" Target="../tags/tag22.xml"/><Relationship Id="rId37" Type="http://schemas.openxmlformats.org/officeDocument/2006/relationships/tags" Target="../tags/tag40.xml"/><Relationship Id="rId38" Type="http://schemas.openxmlformats.org/officeDocument/2006/relationships/slideLayout" Target="../slideLayouts/slideLayout5.xml"/><Relationship Id="rId39" Type="http://schemas.openxmlformats.org/officeDocument/2006/relationships/image" Target="../media/image18.emf"/><Relationship Id="rId40" Type="http://schemas.openxmlformats.org/officeDocument/2006/relationships/image" Target="../media/image19.png"/><Relationship Id="rId41" Type="http://schemas.openxmlformats.org/officeDocument/2006/relationships/image" Target="../media/image20.png"/><Relationship Id="rId4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46" Type="http://schemas.openxmlformats.org/officeDocument/2006/relationships/tags" Target="../tags/tag86.xml"/><Relationship Id="rId47" Type="http://schemas.openxmlformats.org/officeDocument/2006/relationships/tags" Target="../tags/tag87.xml"/><Relationship Id="rId48" Type="http://schemas.openxmlformats.org/officeDocument/2006/relationships/slideLayout" Target="../slideLayouts/slideLayout5.xml"/><Relationship Id="rId20" Type="http://schemas.openxmlformats.org/officeDocument/2006/relationships/tags" Target="../tags/tag60.xml"/><Relationship Id="rId21" Type="http://schemas.openxmlformats.org/officeDocument/2006/relationships/tags" Target="../tags/tag61.xml"/><Relationship Id="rId22" Type="http://schemas.openxmlformats.org/officeDocument/2006/relationships/tags" Target="../tags/tag62.xml"/><Relationship Id="rId23" Type="http://schemas.openxmlformats.org/officeDocument/2006/relationships/tags" Target="../tags/tag63.xml"/><Relationship Id="rId24" Type="http://schemas.openxmlformats.org/officeDocument/2006/relationships/tags" Target="../tags/tag64.xml"/><Relationship Id="rId25" Type="http://schemas.openxmlformats.org/officeDocument/2006/relationships/tags" Target="../tags/tag65.xml"/><Relationship Id="rId26" Type="http://schemas.openxmlformats.org/officeDocument/2006/relationships/tags" Target="../tags/tag66.xml"/><Relationship Id="rId27" Type="http://schemas.openxmlformats.org/officeDocument/2006/relationships/tags" Target="../tags/tag67.xml"/><Relationship Id="rId28" Type="http://schemas.openxmlformats.org/officeDocument/2006/relationships/tags" Target="../tags/tag68.xml"/><Relationship Id="rId29" Type="http://schemas.openxmlformats.org/officeDocument/2006/relationships/tags" Target="../tags/tag69.xml"/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30" Type="http://schemas.openxmlformats.org/officeDocument/2006/relationships/tags" Target="../tags/tag70.xml"/><Relationship Id="rId31" Type="http://schemas.openxmlformats.org/officeDocument/2006/relationships/tags" Target="../tags/tag71.xml"/><Relationship Id="rId32" Type="http://schemas.openxmlformats.org/officeDocument/2006/relationships/tags" Target="../tags/tag72.xml"/><Relationship Id="rId9" Type="http://schemas.openxmlformats.org/officeDocument/2006/relationships/tags" Target="../tags/tag49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33" Type="http://schemas.openxmlformats.org/officeDocument/2006/relationships/tags" Target="../tags/tag73.xml"/><Relationship Id="rId34" Type="http://schemas.openxmlformats.org/officeDocument/2006/relationships/tags" Target="../tags/tag74.xml"/><Relationship Id="rId35" Type="http://schemas.openxmlformats.org/officeDocument/2006/relationships/tags" Target="../tags/tag75.xml"/><Relationship Id="rId36" Type="http://schemas.openxmlformats.org/officeDocument/2006/relationships/tags" Target="../tags/tag76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tags" Target="../tags/tag52.xml"/><Relationship Id="rId13" Type="http://schemas.openxmlformats.org/officeDocument/2006/relationships/tags" Target="../tags/tag53.xml"/><Relationship Id="rId14" Type="http://schemas.openxmlformats.org/officeDocument/2006/relationships/tags" Target="../tags/tag54.xml"/><Relationship Id="rId15" Type="http://schemas.openxmlformats.org/officeDocument/2006/relationships/tags" Target="../tags/tag55.xml"/><Relationship Id="rId16" Type="http://schemas.openxmlformats.org/officeDocument/2006/relationships/tags" Target="../tags/tag56.xml"/><Relationship Id="rId17" Type="http://schemas.openxmlformats.org/officeDocument/2006/relationships/tags" Target="../tags/tag57.xml"/><Relationship Id="rId18" Type="http://schemas.openxmlformats.org/officeDocument/2006/relationships/tags" Target="../tags/tag58.xml"/><Relationship Id="rId19" Type="http://schemas.openxmlformats.org/officeDocument/2006/relationships/tags" Target="../tags/tag59.xml"/><Relationship Id="rId37" Type="http://schemas.openxmlformats.org/officeDocument/2006/relationships/tags" Target="../tags/tag77.xml"/><Relationship Id="rId38" Type="http://schemas.openxmlformats.org/officeDocument/2006/relationships/tags" Target="../tags/tag78.xml"/><Relationship Id="rId39" Type="http://schemas.openxmlformats.org/officeDocument/2006/relationships/tags" Target="../tags/tag79.xml"/><Relationship Id="rId40" Type="http://schemas.openxmlformats.org/officeDocument/2006/relationships/tags" Target="../tags/tag80.xml"/><Relationship Id="rId41" Type="http://schemas.openxmlformats.org/officeDocument/2006/relationships/tags" Target="../tags/tag81.xml"/><Relationship Id="rId42" Type="http://schemas.openxmlformats.org/officeDocument/2006/relationships/tags" Target="../tags/tag82.xml"/><Relationship Id="rId43" Type="http://schemas.openxmlformats.org/officeDocument/2006/relationships/tags" Target="../tags/tag83.xml"/><Relationship Id="rId44" Type="http://schemas.openxmlformats.org/officeDocument/2006/relationships/tags" Target="../tags/tag84.xml"/><Relationship Id="rId45" Type="http://schemas.openxmlformats.org/officeDocument/2006/relationships/tags" Target="../tags/tag8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4" Type="http://schemas.openxmlformats.org/officeDocument/2006/relationships/slideLayout" Target="../slideLayouts/slideLayout5.xml"/><Relationship Id="rId1" Type="http://schemas.openxmlformats.org/officeDocument/2006/relationships/tags" Target="../tags/tag90.xml"/><Relationship Id="rId2" Type="http://schemas.openxmlformats.org/officeDocument/2006/relationships/tags" Target="../tags/tag9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5.xml"/><Relationship Id="rId18" Type="http://schemas.openxmlformats.org/officeDocument/2006/relationships/notesSlide" Target="../notesSlides/notesSlide4.xml"/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 bwMode="auto">
          <a:xfrm>
            <a:off x="900113" y="1989138"/>
            <a:ext cx="8135937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dirty="0">
                <a:solidFill>
                  <a:srgbClr val="8D959B"/>
                </a:solidFill>
                <a:cs typeface="Arial" charset="0"/>
              </a:rPr>
              <a:t>The European Stakeholder </a:t>
            </a:r>
            <a:r>
              <a:rPr lang="en-GB" dirty="0" smtClean="0">
                <a:solidFill>
                  <a:srgbClr val="8D959B"/>
                </a:solidFill>
                <a:cs typeface="Arial" charset="0"/>
              </a:rPr>
              <a:t>Model (ESM)</a:t>
            </a:r>
            <a:r>
              <a:rPr lang="en-GB" sz="2800" dirty="0" smtClean="0">
                <a:solidFill>
                  <a:srgbClr val="8D959B"/>
                </a:solidFill>
                <a:latin typeface="Arial" charset="0"/>
                <a:cs typeface="Arial" charset="0"/>
              </a:rPr>
              <a:t/>
            </a:r>
            <a:br>
              <a:rPr lang="en-GB" sz="2800" dirty="0" smtClean="0">
                <a:solidFill>
                  <a:srgbClr val="8D959B"/>
                </a:solidFill>
                <a:latin typeface="Arial" charset="0"/>
                <a:cs typeface="Arial" charset="0"/>
              </a:rPr>
            </a:br>
            <a:r>
              <a:rPr lang="en-GB" sz="2000" i="1" dirty="0">
                <a:solidFill>
                  <a:srgbClr val="8D959B"/>
                </a:solidFill>
                <a:cs typeface="Arial" charset="0"/>
              </a:rPr>
              <a:t>Fighting Counterfeit Medicines </a:t>
            </a:r>
            <a:r>
              <a:rPr lang="en-GB" sz="2000" i="1" dirty="0" smtClean="0">
                <a:solidFill>
                  <a:srgbClr val="8D959B"/>
                </a:solidFill>
                <a:cs typeface="Arial" charset="0"/>
              </a:rPr>
              <a:t/>
            </a:r>
            <a:br>
              <a:rPr lang="en-GB" sz="2000" i="1" dirty="0" smtClean="0">
                <a:solidFill>
                  <a:srgbClr val="8D959B"/>
                </a:solidFill>
                <a:cs typeface="Arial" charset="0"/>
              </a:rPr>
            </a:br>
            <a:r>
              <a:rPr lang="en-GB" sz="2000" i="1" dirty="0" smtClean="0">
                <a:solidFill>
                  <a:srgbClr val="8D959B"/>
                </a:solidFill>
                <a:cs typeface="Arial" charset="0"/>
              </a:rPr>
              <a:t>to </a:t>
            </a:r>
            <a:r>
              <a:rPr lang="en-GB" sz="2000" i="1" dirty="0">
                <a:solidFill>
                  <a:srgbClr val="8D959B"/>
                </a:solidFill>
                <a:cs typeface="Arial" charset="0"/>
              </a:rPr>
              <a:t>Ensure </a:t>
            </a:r>
            <a:r>
              <a:rPr lang="en-GB" sz="2000" i="1" dirty="0" smtClean="0">
                <a:solidFill>
                  <a:srgbClr val="8D959B"/>
                </a:solidFill>
                <a:cs typeface="Arial" charset="0"/>
              </a:rPr>
              <a:t>Patient </a:t>
            </a:r>
            <a:r>
              <a:rPr lang="en-GB" sz="2000" i="1" dirty="0">
                <a:solidFill>
                  <a:srgbClr val="8D959B"/>
                </a:solidFill>
                <a:cs typeface="Arial" charset="0"/>
              </a:rPr>
              <a:t>Safety in Europe</a:t>
            </a:r>
            <a:endParaRPr lang="en-US" sz="2000" dirty="0" smtClean="0">
              <a:solidFill>
                <a:srgbClr val="8D959B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 bwMode="auto">
          <a:xfrm>
            <a:off x="1116012" y="4005064"/>
            <a:ext cx="3816027" cy="2448272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algn="l" eaLnBrk="1" hangingPunct="1">
              <a:spcBef>
                <a:spcPct val="60000"/>
              </a:spcBef>
              <a:buClr>
                <a:srgbClr val="F7931D"/>
              </a:buClr>
              <a:defRPr/>
            </a:pPr>
            <a:r>
              <a:rPr lang="en-US" dirty="0">
                <a:solidFill>
                  <a:srgbClr val="8D959B"/>
                </a:solidFill>
              </a:rPr>
              <a:t>Speaker: </a:t>
            </a:r>
            <a:r>
              <a:rPr lang="en-US" dirty="0" smtClean="0">
                <a:solidFill>
                  <a:srgbClr val="8D959B"/>
                </a:solidFill>
              </a:rPr>
              <a:t>Andreas M. WALTER</a:t>
            </a:r>
            <a:endParaRPr lang="en-US" dirty="0">
              <a:solidFill>
                <a:srgbClr val="8D959B"/>
              </a:solidFill>
            </a:endParaRPr>
          </a:p>
          <a:p>
            <a:pPr algn="l" eaLnBrk="1" hangingPunct="1">
              <a:defRPr/>
            </a:pPr>
            <a:endParaRPr lang="en-US" dirty="0">
              <a:solidFill>
                <a:srgbClr val="8D959B"/>
              </a:solidFill>
            </a:endParaRPr>
          </a:p>
          <a:p>
            <a:pPr algn="l" eaLnBrk="1" hangingPunct="1">
              <a:defRPr/>
            </a:pPr>
            <a:r>
              <a:rPr lang="en-US" dirty="0">
                <a:solidFill>
                  <a:srgbClr val="8D959B"/>
                </a:solidFill>
              </a:rPr>
              <a:t>Event:  </a:t>
            </a:r>
            <a:r>
              <a:rPr lang="en-GB" dirty="0" smtClean="0">
                <a:solidFill>
                  <a:srgbClr val="8D959B"/>
                </a:solidFill>
              </a:rPr>
              <a:t>EAHP Board, Brussels</a:t>
            </a:r>
            <a:endParaRPr lang="en-GB" dirty="0">
              <a:solidFill>
                <a:srgbClr val="8D959B"/>
              </a:solidFill>
            </a:endParaRPr>
          </a:p>
          <a:p>
            <a:pPr algn="l" eaLnBrk="1" hangingPunct="1">
              <a:defRPr/>
            </a:pPr>
            <a:endParaRPr lang="en-GB" dirty="0">
              <a:solidFill>
                <a:srgbClr val="8D959B"/>
              </a:solidFill>
            </a:endParaRPr>
          </a:p>
          <a:p>
            <a:pPr algn="l" eaLnBrk="1" hangingPunct="1">
              <a:defRPr/>
            </a:pPr>
            <a:r>
              <a:rPr lang="en-GB" dirty="0">
                <a:solidFill>
                  <a:srgbClr val="8D959B"/>
                </a:solidFill>
              </a:rPr>
              <a:t>Date: </a:t>
            </a:r>
            <a:r>
              <a:rPr lang="en-GB" dirty="0" smtClean="0">
                <a:solidFill>
                  <a:srgbClr val="8D959B"/>
                </a:solidFill>
              </a:rPr>
              <a:t>25 April 2014</a:t>
            </a:r>
            <a:endParaRPr lang="en-GB" dirty="0">
              <a:solidFill>
                <a:srgbClr val="8D959B"/>
              </a:solidFill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5" name="Picture 4" descr="Scanning a pack in Sweden.bmp"/>
          <p:cNvPicPr>
            <a:picLocks noChangeAspect="1"/>
          </p:cNvPicPr>
          <p:nvPr/>
        </p:nvPicPr>
        <p:blipFill>
          <a:blip r:embed="rId3" cstate="print"/>
          <a:srcRect l="21110"/>
          <a:stretch>
            <a:fillRect/>
          </a:stretch>
        </p:blipFill>
        <p:spPr>
          <a:xfrm>
            <a:off x="5406342" y="4005064"/>
            <a:ext cx="3380307" cy="2409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280647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187624" y="1268760"/>
            <a:ext cx="763284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b="1" cap="all" dirty="0" smtClean="0">
                <a:solidFill>
                  <a:srgbClr val="8D959B"/>
                </a:solidFill>
                <a:latin typeface="+mj-lt"/>
              </a:rPr>
              <a:t>Overview</a:t>
            </a:r>
            <a:endParaRPr lang="en-US" sz="3200" b="1" cap="all" dirty="0">
              <a:solidFill>
                <a:srgbClr val="8D959B"/>
              </a:solidFill>
              <a:latin typeface="+mj-lt"/>
            </a:endParaRP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b="1" cap="all" dirty="0" smtClean="0">
                <a:solidFill>
                  <a:srgbClr val="8D959B"/>
                </a:solidFill>
                <a:latin typeface="+mj-lt"/>
              </a:rPr>
              <a:t>THE </a:t>
            </a:r>
            <a:r>
              <a:rPr lang="en-US" sz="3200" b="1" cap="all" dirty="0">
                <a:solidFill>
                  <a:srgbClr val="8D959B"/>
                </a:solidFill>
                <a:latin typeface="+mj-lt"/>
              </a:rPr>
              <a:t>ESM IN </a:t>
            </a:r>
            <a:r>
              <a:rPr lang="en-US" sz="3200" b="1" cap="all" dirty="0" smtClean="0">
                <a:solidFill>
                  <a:srgbClr val="8D959B"/>
                </a:solidFill>
                <a:latin typeface="+mj-lt"/>
              </a:rPr>
              <a:t>PRACTICE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3200" b="1" cap="all" dirty="0" smtClean="0">
                <a:solidFill>
                  <a:srgbClr val="8D959B"/>
                </a:solidFill>
                <a:latin typeface="+mj-lt"/>
              </a:rPr>
              <a:t>ESM Governance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b="1" cap="all" dirty="0" smtClean="0">
                <a:solidFill>
                  <a:srgbClr val="8D959B"/>
                </a:solidFill>
                <a:latin typeface="+mj-lt"/>
              </a:rPr>
              <a:t>Timeline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b="1" cap="all" dirty="0" smtClean="0">
                <a:solidFill>
                  <a:srgbClr val="8D959B"/>
                </a:solidFill>
                <a:latin typeface="+mj-lt"/>
              </a:rPr>
              <a:t>ESM &amp; Pharmacists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b="1" cap="all" dirty="0" smtClean="0">
                <a:solidFill>
                  <a:srgbClr val="8D959B"/>
                </a:solidFill>
                <a:latin typeface="+mj-lt"/>
              </a:rPr>
              <a:t>Excursus: FMD &amp; Unit Dose Coding </a:t>
            </a:r>
            <a:endParaRPr lang="en-US" sz="3200" b="1" cap="all" dirty="0">
              <a:solidFill>
                <a:srgbClr val="8D959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60331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fr-BE" dirty="0" smtClean="0">
                <a:latin typeface="Arial" charset="0"/>
                <a:cs typeface="Arial" charset="0"/>
              </a:rPr>
              <a:t>The Directive – Safety Features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42B5F08-6A83-4C32-9161-ACC0792951E9}" type="slidenum">
              <a:rPr lang="fr-FR" smtClean="0">
                <a:solidFill>
                  <a:srgbClr val="002B43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dirty="0" smtClean="0">
              <a:solidFill>
                <a:srgbClr val="002B43"/>
              </a:solidFill>
              <a:cs typeface="Arial" charset="0"/>
            </a:endParaRPr>
          </a:p>
        </p:txBody>
      </p:sp>
      <p:sp>
        <p:nvSpPr>
          <p:cNvPr id="25606" name="Content Placeholder 3"/>
          <p:cNvSpPr txBox="1">
            <a:spLocks/>
          </p:cNvSpPr>
          <p:nvPr/>
        </p:nvSpPr>
        <p:spPr bwMode="auto">
          <a:xfrm>
            <a:off x="1331913" y="2060847"/>
            <a:ext cx="3456111" cy="410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Safety features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that enable relevant persons to</a:t>
            </a:r>
          </a:p>
          <a:p>
            <a:pPr lvl="1"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“verify…authenticity”</a:t>
            </a:r>
          </a:p>
          <a:p>
            <a:pPr lvl="1"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“identify individual packs”</a:t>
            </a:r>
          </a:p>
          <a:p>
            <a:pPr lvl="1"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Tamper </a:t>
            </a:r>
            <a:r>
              <a:rPr lang="en-US" sz="1600" dirty="0" smtClean="0">
                <a:solidFill>
                  <a:srgbClr val="FF0066"/>
                </a:solidFill>
                <a:cs typeface="Arial" charset="0"/>
              </a:rPr>
              <a:t>evidence</a:t>
            </a:r>
            <a:br>
              <a:rPr lang="en-US" sz="1600" dirty="0" smtClean="0">
                <a:solidFill>
                  <a:srgbClr val="FF0066"/>
                </a:solidFill>
                <a:cs typeface="Arial" charset="0"/>
              </a:rPr>
            </a:br>
            <a:endParaRPr lang="en-US" sz="1600" dirty="0">
              <a:solidFill>
                <a:srgbClr val="FF0066"/>
              </a:solidFill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 smtClean="0">
                <a:solidFill>
                  <a:srgbClr val="FF0066"/>
                </a:solidFill>
                <a:cs typeface="Arial" charset="0"/>
              </a:rPr>
              <a:t>All Rx included</a:t>
            </a:r>
            <a:r>
              <a:rPr lang="en-US" sz="1600" dirty="0">
                <a:solidFill>
                  <a:srgbClr val="FF0066"/>
                </a:solidFill>
                <a:cs typeface="Arial" charset="0"/>
              </a:rPr>
              <a:t>,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all OTCs </a:t>
            </a:r>
            <a:r>
              <a:rPr lang="en-US" sz="1600" dirty="0" smtClean="0">
                <a:solidFill>
                  <a:srgbClr val="8D959B"/>
                </a:solidFill>
                <a:cs typeface="Arial" charset="0"/>
              </a:rPr>
              <a:t>excluded. some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exceptions based on a risk </a:t>
            </a:r>
            <a:r>
              <a:rPr lang="en-US" sz="1600" dirty="0" smtClean="0">
                <a:solidFill>
                  <a:srgbClr val="8D959B"/>
                </a:solidFill>
                <a:cs typeface="Arial" charset="0"/>
              </a:rPr>
              <a:t>assessment</a:t>
            </a:r>
            <a:br>
              <a:rPr lang="en-US" sz="1600" dirty="0" smtClean="0">
                <a:solidFill>
                  <a:srgbClr val="8D959B"/>
                </a:solidFill>
                <a:cs typeface="Arial" charset="0"/>
              </a:rPr>
            </a:br>
            <a:endParaRPr lang="en-US" sz="1600" dirty="0">
              <a:solidFill>
                <a:srgbClr val="8D959B"/>
              </a:solidFill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 smtClean="0">
                <a:solidFill>
                  <a:srgbClr val="FF0066"/>
                </a:solidFill>
                <a:cs typeface="Arial" charset="0"/>
              </a:rPr>
              <a:t>Governments </a:t>
            </a:r>
            <a:r>
              <a:rPr lang="en-US" sz="1600" dirty="0">
                <a:solidFill>
                  <a:srgbClr val="FF0066"/>
                </a:solidFill>
                <a:cs typeface="Arial" charset="0"/>
              </a:rPr>
              <a:t>can use the system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for reimbursement and/or </a:t>
            </a:r>
            <a:r>
              <a:rPr lang="en-US" sz="1600" dirty="0" err="1">
                <a:solidFill>
                  <a:srgbClr val="8D959B"/>
                </a:solidFill>
                <a:cs typeface="Arial" charset="0"/>
              </a:rPr>
              <a:t>pharmacovigilance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 </a:t>
            </a:r>
            <a:r>
              <a:rPr lang="en-US" sz="1600" dirty="0" smtClean="0">
                <a:solidFill>
                  <a:srgbClr val="8D959B"/>
                </a:solidFill>
                <a:cs typeface="Arial" charset="0"/>
              </a:rPr>
              <a:t>purposes</a:t>
            </a:r>
            <a:br>
              <a:rPr lang="en-US" sz="1600" dirty="0" smtClean="0">
                <a:solidFill>
                  <a:srgbClr val="8D959B"/>
                </a:solidFill>
                <a:cs typeface="Arial" charset="0"/>
              </a:rPr>
            </a:br>
            <a:endParaRPr lang="en-US" sz="1600" dirty="0">
              <a:solidFill>
                <a:srgbClr val="8D959B"/>
              </a:solidFill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2B43"/>
              </a:buClr>
              <a:buFont typeface="Arial" charset="0"/>
              <a:buChar char="•"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MAHs will pay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for the ‘repositories systems’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5148064" y="2060847"/>
            <a:ext cx="3673102" cy="4104457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002B43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Characteristics &amp; technical specifications</a:t>
            </a:r>
            <a:r>
              <a:rPr lang="en-US" sz="1600" b="1" dirty="0">
                <a:solidFill>
                  <a:srgbClr val="8D959B"/>
                </a:solidFill>
                <a:cs typeface="Arial" charset="0"/>
              </a:rPr>
              <a:t>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of the ‘unique identifier</a:t>
            </a:r>
            <a:r>
              <a:rPr lang="en-US" sz="1600" dirty="0" smtClean="0">
                <a:solidFill>
                  <a:srgbClr val="8D959B"/>
                </a:solidFill>
                <a:cs typeface="Arial" charset="0"/>
              </a:rPr>
              <a:t>’</a:t>
            </a:r>
            <a:br>
              <a:rPr lang="en-US" sz="1600" dirty="0" smtClean="0">
                <a:solidFill>
                  <a:srgbClr val="8D959B"/>
                </a:solidFill>
                <a:cs typeface="Arial" charset="0"/>
              </a:rPr>
            </a:br>
            <a:endParaRPr lang="en-US" sz="1600" dirty="0">
              <a:solidFill>
                <a:srgbClr val="8D959B"/>
              </a:solidFill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002B43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FF0066"/>
                </a:solidFill>
                <a:cs typeface="Arial" charset="0"/>
              </a:rPr>
              <a:t>Criteria for the risk assessments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&amp; process for notification of products </a:t>
            </a:r>
            <a:r>
              <a:rPr lang="en-US" sz="1600" dirty="0" smtClean="0">
                <a:solidFill>
                  <a:srgbClr val="8D959B"/>
                </a:solidFill>
                <a:cs typeface="Arial" charset="0"/>
              </a:rPr>
              <a:t>included</a:t>
            </a:r>
            <a:br>
              <a:rPr lang="en-US" sz="1600" dirty="0" smtClean="0">
                <a:solidFill>
                  <a:srgbClr val="8D959B"/>
                </a:solidFill>
                <a:cs typeface="Arial" charset="0"/>
              </a:rPr>
            </a:br>
            <a:endParaRPr lang="en-US" sz="1600" dirty="0">
              <a:solidFill>
                <a:srgbClr val="8D959B"/>
              </a:solidFill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002B43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8D959B"/>
                </a:solidFill>
                <a:cs typeface="Arial" charset="0"/>
              </a:rPr>
              <a:t>“Extent and </a:t>
            </a:r>
            <a:r>
              <a:rPr lang="en-US" sz="1600" dirty="0">
                <a:solidFill>
                  <a:srgbClr val="FF0066"/>
                </a:solidFill>
                <a:cs typeface="Arial" charset="0"/>
              </a:rPr>
              <a:t>modalities of verification </a:t>
            </a:r>
            <a:r>
              <a:rPr lang="en-US" sz="1600" dirty="0">
                <a:solidFill>
                  <a:srgbClr val="8D959B"/>
                </a:solidFill>
                <a:cs typeface="Arial" charset="0"/>
              </a:rPr>
              <a:t>of the safety features” to “ensure the verification of authenticity of each dispensed pack</a:t>
            </a:r>
            <a:r>
              <a:rPr lang="en-US" sz="1600" dirty="0" smtClean="0">
                <a:solidFill>
                  <a:srgbClr val="8D959B"/>
                </a:solidFill>
                <a:cs typeface="Arial" charset="0"/>
              </a:rPr>
              <a:t>”</a:t>
            </a:r>
            <a:br>
              <a:rPr lang="en-US" sz="1600" dirty="0" smtClean="0">
                <a:solidFill>
                  <a:srgbClr val="8D959B"/>
                </a:solidFill>
                <a:cs typeface="Arial" charset="0"/>
              </a:rPr>
            </a:br>
            <a:endParaRPr lang="en-US" sz="1600" dirty="0">
              <a:solidFill>
                <a:srgbClr val="8D959B"/>
              </a:solidFill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002B43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8D959B"/>
                </a:solidFill>
                <a:cs typeface="Arial" charset="0"/>
              </a:rPr>
              <a:t>Establishment (including accessibility) of the </a:t>
            </a:r>
            <a:r>
              <a:rPr lang="en-US" sz="1600" dirty="0">
                <a:solidFill>
                  <a:srgbClr val="FF0066"/>
                </a:solidFill>
                <a:cs typeface="Arial" charset="0"/>
              </a:rPr>
              <a:t>‘repositories’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1600" dirty="0">
              <a:solidFill>
                <a:srgbClr val="FF0066"/>
              </a:solidFill>
              <a:cs typeface="Arial" charset="0"/>
            </a:endParaRPr>
          </a:p>
        </p:txBody>
      </p:sp>
      <p:sp>
        <p:nvSpPr>
          <p:cNvPr id="14" name="Abgerundetes Rechteck 35"/>
          <p:cNvSpPr/>
          <p:nvPr>
            <p:custDataLst>
              <p:tags r:id="rId1"/>
            </p:custDataLst>
          </p:nvPr>
        </p:nvSpPr>
        <p:spPr bwMode="auto">
          <a:xfrm>
            <a:off x="1331640" y="1125364"/>
            <a:ext cx="3456384" cy="719603"/>
          </a:xfrm>
          <a:prstGeom prst="roundRect">
            <a:avLst>
              <a:gd name="adj" fmla="val 11740"/>
            </a:avLst>
          </a:prstGeom>
          <a:solidFill>
            <a:srgbClr val="3073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ct val="20000"/>
              </a:spcBef>
            </a:pPr>
            <a:r>
              <a:rPr lang="en-US" sz="2000" b="1" dirty="0" smtClean="0">
                <a:solidFill>
                  <a:schemeClr val="bg1"/>
                </a:solidFill>
                <a:cs typeface="Arial" charset="0"/>
              </a:rPr>
              <a:t>What Does the Directive Mandate?</a:t>
            </a:r>
            <a:endParaRPr lang="en-US" sz="20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5" name="Abgerundetes Rechteck 35"/>
          <p:cNvSpPr/>
          <p:nvPr>
            <p:custDataLst>
              <p:tags r:id="rId2"/>
            </p:custDataLst>
          </p:nvPr>
        </p:nvSpPr>
        <p:spPr bwMode="auto">
          <a:xfrm>
            <a:off x="5148064" y="1124744"/>
            <a:ext cx="3519735" cy="720080"/>
          </a:xfrm>
          <a:prstGeom prst="roundRect">
            <a:avLst>
              <a:gd name="adj" fmla="val 11740"/>
            </a:avLst>
          </a:prstGeom>
          <a:solidFill>
            <a:srgbClr val="3073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  <a:cs typeface="Arial" charset="0"/>
              </a:rPr>
              <a:t>What Will Be Decided by Implementing Measures?</a:t>
            </a:r>
          </a:p>
        </p:txBody>
      </p:sp>
    </p:spTree>
    <p:extLst>
      <p:ext uri="{BB962C8B-B14F-4D97-AF65-F5344CB8AC3E}">
        <p14:creationId xmlns:p14="http://schemas.microsoft.com/office/powerpoint/2010/main" val="293811731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Result of COM’s impact assessment</a:t>
            </a:r>
            <a:endParaRPr lang="en-GB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400" b="1" dirty="0" smtClean="0"/>
              <a:t>Conclusions</a:t>
            </a:r>
          </a:p>
          <a:p>
            <a:pPr>
              <a:buNone/>
            </a:pPr>
            <a:endParaRPr lang="en-GB" sz="2400" b="1" dirty="0" smtClean="0"/>
          </a:p>
          <a:p>
            <a:r>
              <a:rPr lang="en-GB" sz="2400" dirty="0" smtClean="0"/>
              <a:t>In summary, the Commission will propose:</a:t>
            </a:r>
          </a:p>
          <a:p>
            <a:endParaRPr lang="en-GB" sz="2400" dirty="0" smtClean="0"/>
          </a:p>
          <a:p>
            <a:pPr lvl="1"/>
            <a:r>
              <a:rPr lang="en-GB" sz="2000" dirty="0" smtClean="0">
                <a:solidFill>
                  <a:srgbClr val="FF0066"/>
                </a:solidFill>
              </a:rPr>
              <a:t>Harmonisation</a:t>
            </a:r>
            <a:r>
              <a:rPr lang="en-GB" sz="2000" dirty="0" smtClean="0"/>
              <a:t> of the composition </a:t>
            </a:r>
            <a:r>
              <a:rPr lang="en-GB" sz="2000" dirty="0" smtClean="0">
                <a:solidFill>
                  <a:srgbClr val="FF0066"/>
                </a:solidFill>
              </a:rPr>
              <a:t>of the number and the data carrier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Systematic </a:t>
            </a:r>
            <a:r>
              <a:rPr lang="en-GB" sz="2000" dirty="0" smtClean="0">
                <a:solidFill>
                  <a:srgbClr val="FF0066"/>
                </a:solidFill>
              </a:rPr>
              <a:t>verification</a:t>
            </a:r>
            <a:r>
              <a:rPr lang="en-GB" sz="2000" dirty="0" smtClean="0"/>
              <a:t> of the safety features </a:t>
            </a:r>
            <a:r>
              <a:rPr lang="en-GB" sz="2000" dirty="0" smtClean="0">
                <a:solidFill>
                  <a:srgbClr val="FF0066"/>
                </a:solidFill>
              </a:rPr>
              <a:t>at the dispensing point </a:t>
            </a:r>
            <a:r>
              <a:rPr lang="en-GB" sz="2000" dirty="0" smtClean="0"/>
              <a:t>and risk-based verification by wholesale distributors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>
                <a:solidFill>
                  <a:srgbClr val="FF0066"/>
                </a:solidFill>
              </a:rPr>
              <a:t>Establishment and management by stakeholders </a:t>
            </a:r>
            <a:r>
              <a:rPr lang="en-GB" sz="2000" dirty="0" smtClean="0"/>
              <a:t>with supervision by the relevant competent authorities</a:t>
            </a:r>
          </a:p>
          <a:p>
            <a:pPr lvl="1"/>
            <a:endParaRPr lang="en-GB" sz="2000" dirty="0" smtClean="0"/>
          </a:p>
          <a:p>
            <a:pPr lvl="1">
              <a:buNone/>
            </a:pPr>
            <a:r>
              <a:rPr lang="en-GB" sz="1200" i="1" dirty="0" smtClean="0"/>
              <a:t>Source EC presentation at 13</a:t>
            </a:r>
            <a:r>
              <a:rPr lang="en-GB" sz="1200" i="1" baseline="30000" dirty="0" smtClean="0"/>
              <a:t>th</a:t>
            </a:r>
            <a:r>
              <a:rPr lang="en-GB" sz="1200" i="1" dirty="0" smtClean="0"/>
              <a:t> EGA regulatory and scientific affair conference, 24 Jan 2014</a:t>
            </a:r>
            <a:endParaRPr lang="en-GB" sz="12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87E84-7132-40B6-BCFD-8ECCF26939B9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2255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 sz="1200" smtClean="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rPr>
              <a:t>05 Feb 2014</a:t>
            </a:r>
            <a:endParaRPr lang="fr-FR" sz="1200" dirty="0">
              <a:solidFill>
                <a:schemeClr val="tx1">
                  <a:tint val="75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99226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ESM is Stakeholders’ Answer to FMD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2011 EU Falsified Medicines Directive (FMD) defines measures to increase reliability of the medicinal supply chain</a:t>
            </a:r>
          </a:p>
          <a:p>
            <a:pPr lvl="1"/>
            <a:r>
              <a:rPr lang="en-GB" dirty="0" smtClean="0"/>
              <a:t>Manufacturers to apply safety features to allow verification of authenticity and identification of  individual packs</a:t>
            </a:r>
          </a:p>
          <a:p>
            <a:pPr lvl="1">
              <a:spcAft>
                <a:spcPts val="600"/>
              </a:spcAft>
            </a:pPr>
            <a:r>
              <a:rPr lang="en-GB" dirty="0" smtClean="0"/>
              <a:t>Repository systems must be established to house information on safety features </a:t>
            </a:r>
          </a:p>
          <a:p>
            <a:r>
              <a:rPr lang="en-GB" dirty="0" smtClean="0"/>
              <a:t>Costs for repository system to be borne by Manufacturing Authorisation Holders</a:t>
            </a:r>
          </a:p>
          <a:p>
            <a:r>
              <a:rPr lang="en-GB" dirty="0" smtClean="0"/>
              <a:t>ESM partners are developing an effective system that will</a:t>
            </a:r>
          </a:p>
          <a:p>
            <a:pPr lvl="1"/>
            <a:r>
              <a:rPr lang="en-US" dirty="0" smtClean="0"/>
              <a:t>Meet </a:t>
            </a:r>
            <a:r>
              <a:rPr lang="en-US" dirty="0"/>
              <a:t>requirements of the FMD </a:t>
            </a:r>
          </a:p>
          <a:p>
            <a:pPr lvl="1"/>
            <a:r>
              <a:rPr lang="en-US" dirty="0"/>
              <a:t>Provide high level of safety for patients </a:t>
            </a:r>
          </a:p>
          <a:p>
            <a:pPr lvl="1"/>
            <a:r>
              <a:rPr lang="en-US" dirty="0"/>
              <a:t>Be cost-effective </a:t>
            </a:r>
          </a:p>
          <a:p>
            <a:pPr lvl="1"/>
            <a:r>
              <a:rPr lang="en-US" dirty="0"/>
              <a:t>Integrate effectively into existing supply chain </a:t>
            </a:r>
            <a:r>
              <a:rPr lang="en-US" dirty="0" smtClean="0"/>
              <a:t>processes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23375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ESM?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9632" y="1124744"/>
            <a:ext cx="7416824" cy="5040560"/>
          </a:xfrm>
        </p:spPr>
        <p:txBody>
          <a:bodyPr>
            <a:normAutofit/>
          </a:bodyPr>
          <a:lstStyle/>
          <a:p>
            <a:r>
              <a:rPr lang="en-GB" dirty="0" smtClean="0"/>
              <a:t>The ESM is </a:t>
            </a:r>
          </a:p>
          <a:p>
            <a:pPr lvl="1"/>
            <a:r>
              <a:rPr lang="en-GB" dirty="0" smtClean="0"/>
              <a:t>A European end-to-end system enabling medicines to be verified at point of dispensing to the patient</a:t>
            </a:r>
          </a:p>
          <a:p>
            <a:pPr lvl="1">
              <a:spcAft>
                <a:spcPts val="600"/>
              </a:spcAft>
            </a:pPr>
            <a:r>
              <a:rPr lang="en-GB" dirty="0" smtClean="0"/>
              <a:t>Developed and governed by the stakeholders who will use it in day-to-day operations.</a:t>
            </a:r>
          </a:p>
          <a:p>
            <a:r>
              <a:rPr lang="en-GB" dirty="0" smtClean="0"/>
              <a:t>Key takeaways: The </a:t>
            </a:r>
            <a:r>
              <a:rPr lang="en-GB" b="1" dirty="0" smtClean="0"/>
              <a:t>ESM</a:t>
            </a:r>
          </a:p>
          <a:p>
            <a:pPr lvl="1"/>
            <a:r>
              <a:rPr lang="en-GB" dirty="0" smtClean="0"/>
              <a:t>Is a </a:t>
            </a:r>
            <a:r>
              <a:rPr lang="en-GB" b="1" dirty="0" smtClean="0"/>
              <a:t>tried-and-tested </a:t>
            </a:r>
            <a:r>
              <a:rPr lang="en-GB" dirty="0" smtClean="0"/>
              <a:t>European approach</a:t>
            </a:r>
          </a:p>
          <a:p>
            <a:pPr lvl="1"/>
            <a:r>
              <a:rPr lang="en-GB" dirty="0" smtClean="0"/>
              <a:t>Ensures </a:t>
            </a:r>
            <a:r>
              <a:rPr lang="en-GB" b="1" dirty="0" smtClean="0"/>
              <a:t>safe access </a:t>
            </a:r>
            <a:r>
              <a:rPr lang="en-GB" dirty="0" smtClean="0"/>
              <a:t>to medicines</a:t>
            </a:r>
          </a:p>
          <a:p>
            <a:pPr lvl="1"/>
            <a:r>
              <a:rPr lang="en-GB" dirty="0" smtClean="0"/>
              <a:t>Is a </a:t>
            </a:r>
            <a:r>
              <a:rPr lang="en-GB" b="1" dirty="0" smtClean="0"/>
              <a:t>cost-efficient </a:t>
            </a:r>
            <a:r>
              <a:rPr lang="en-GB" dirty="0" smtClean="0"/>
              <a:t>and </a:t>
            </a:r>
            <a:r>
              <a:rPr lang="en-GB" b="1" dirty="0" smtClean="0"/>
              <a:t>interoperable </a:t>
            </a:r>
            <a:r>
              <a:rPr lang="en-GB" dirty="0" smtClean="0"/>
              <a:t>solution </a:t>
            </a:r>
          </a:p>
          <a:p>
            <a:pPr lvl="1"/>
            <a:r>
              <a:rPr lang="en-GB" dirty="0" smtClean="0"/>
              <a:t>Is stakeholder-run on a </a:t>
            </a:r>
            <a:r>
              <a:rPr lang="en-GB" b="1" dirty="0" smtClean="0"/>
              <a:t>non-profit basis</a:t>
            </a:r>
          </a:p>
          <a:p>
            <a:pPr lvl="1"/>
            <a:r>
              <a:rPr lang="en-US" dirty="0"/>
              <a:t>Is now ready for </a:t>
            </a:r>
            <a:r>
              <a:rPr lang="en-US" b="1" dirty="0" smtClean="0"/>
              <a:t>first roll-out step</a:t>
            </a:r>
            <a:endParaRPr lang="en-US" b="1" dirty="0"/>
          </a:p>
          <a:p>
            <a:pPr lvl="1"/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07525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Are The ESM Partners?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330" y="1000469"/>
            <a:ext cx="6941088" cy="51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feld 6"/>
          <p:cNvSpPr txBox="1"/>
          <p:nvPr/>
        </p:nvSpPr>
        <p:spPr>
          <a:xfrm>
            <a:off x="1174552" y="6093678"/>
            <a:ext cx="3744416" cy="7364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tabLst>
                <a:tab pos="622300" algn="l"/>
              </a:tabLst>
            </a:pPr>
            <a:r>
              <a:rPr lang="en-US" sz="1300" baseline="0" dirty="0" smtClean="0">
                <a:solidFill>
                  <a:srgbClr val="8D959B"/>
                </a:solidFill>
                <a:latin typeface="+mn-lt"/>
              </a:rPr>
              <a:t>EAEPC	Europ</a:t>
            </a:r>
            <a:r>
              <a:rPr lang="en-US" sz="1300" dirty="0" smtClean="0">
                <a:solidFill>
                  <a:srgbClr val="8D959B"/>
                </a:solidFill>
                <a:latin typeface="+mn-lt"/>
              </a:rPr>
              <a:t>ean</a:t>
            </a:r>
            <a:r>
              <a:rPr lang="en-US" sz="1300" baseline="0" dirty="0" smtClean="0">
                <a:solidFill>
                  <a:srgbClr val="8D959B"/>
                </a:solidFill>
                <a:latin typeface="+mn-lt"/>
              </a:rPr>
              <a:t> Assoc. of Euro-Pharmaceutical 	Companies (Parallel Distributors)</a:t>
            </a:r>
          </a:p>
          <a:p>
            <a:pPr>
              <a:lnSpc>
                <a:spcPct val="80000"/>
              </a:lnSpc>
              <a:tabLst>
                <a:tab pos="622300" algn="l"/>
              </a:tabLst>
            </a:pPr>
            <a:r>
              <a:rPr lang="en-US" sz="1300" baseline="0" dirty="0" smtClean="0">
                <a:solidFill>
                  <a:srgbClr val="8D959B"/>
                </a:solidFill>
                <a:latin typeface="+mn-lt"/>
              </a:rPr>
              <a:t>EFPIA	European Federation of Pharmaceutical 	Industries and Associations</a:t>
            </a:r>
          </a:p>
        </p:txBody>
      </p:sp>
      <p:sp>
        <p:nvSpPr>
          <p:cNvPr id="13" name="Textfeld 6"/>
          <p:cNvSpPr txBox="1"/>
          <p:nvPr/>
        </p:nvSpPr>
        <p:spPr>
          <a:xfrm>
            <a:off x="4788024" y="6093677"/>
            <a:ext cx="3888432" cy="57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tabLst>
                <a:tab pos="536575" algn="l"/>
              </a:tabLst>
            </a:pPr>
            <a:r>
              <a:rPr lang="en-US" sz="1300" baseline="0" dirty="0" smtClean="0">
                <a:solidFill>
                  <a:srgbClr val="8D959B"/>
                </a:solidFill>
                <a:latin typeface="+mn-lt"/>
              </a:rPr>
              <a:t>GIRP	European Association of Pharmaceutical</a:t>
            </a:r>
            <a:br>
              <a:rPr lang="en-US" sz="1300" baseline="0" dirty="0" smtClean="0">
                <a:solidFill>
                  <a:srgbClr val="8D959B"/>
                </a:solidFill>
                <a:latin typeface="+mn-lt"/>
              </a:rPr>
            </a:br>
            <a:r>
              <a:rPr lang="en-US" sz="1300" baseline="0" dirty="0" smtClean="0">
                <a:solidFill>
                  <a:srgbClr val="8D959B"/>
                </a:solidFill>
                <a:latin typeface="+mn-lt"/>
              </a:rPr>
              <a:t>	Full-line Wholesalers</a:t>
            </a:r>
          </a:p>
          <a:p>
            <a:pPr>
              <a:lnSpc>
                <a:spcPct val="80000"/>
              </a:lnSpc>
              <a:tabLst>
                <a:tab pos="536575" algn="l"/>
              </a:tabLst>
            </a:pPr>
            <a:r>
              <a:rPr lang="en-US" sz="1300" baseline="0" dirty="0" smtClean="0">
                <a:solidFill>
                  <a:srgbClr val="8D959B"/>
                </a:solidFill>
                <a:latin typeface="+mn-lt"/>
              </a:rPr>
              <a:t>PGEU	Pharmaceutical Group of the European </a:t>
            </a:r>
            <a:r>
              <a:rPr lang="en-US" sz="1300" dirty="0" smtClean="0">
                <a:solidFill>
                  <a:srgbClr val="8D959B"/>
                </a:solidFill>
                <a:latin typeface="+mn-lt"/>
              </a:rPr>
              <a:t>Union</a:t>
            </a:r>
            <a:endParaRPr lang="en-US" sz="1300" baseline="0" dirty="0" smtClean="0">
              <a:solidFill>
                <a:srgbClr val="8D959B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200802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49263" indent="-449263" algn="l" eaLnBrk="1" hangingPunct="1"/>
            <a:r>
              <a:rPr lang="en-GB" dirty="0" smtClean="0">
                <a:solidFill>
                  <a:srgbClr val="8D959B"/>
                </a:solidFill>
                <a:cs typeface="Arial" charset="0"/>
              </a:rPr>
              <a:t>2. </a:t>
            </a:r>
            <a:r>
              <a:rPr lang="en-GB" dirty="0">
                <a:solidFill>
                  <a:srgbClr val="8D959B"/>
                </a:solidFill>
                <a:cs typeface="Arial" charset="0"/>
              </a:rPr>
              <a:t>THE ESM IN PRACTICE</a:t>
            </a:r>
            <a:endParaRPr lang="en-US" dirty="0">
              <a:solidFill>
                <a:srgbClr val="8D959B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35429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Carrier and Contents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9632" y="1124744"/>
            <a:ext cx="7427168" cy="1224136"/>
          </a:xfrm>
        </p:spPr>
        <p:txBody>
          <a:bodyPr>
            <a:normAutofit/>
          </a:bodyPr>
          <a:lstStyle/>
          <a:p>
            <a:r>
              <a:rPr lang="en-GB" sz="2400" dirty="0" smtClean="0"/>
              <a:t>ESM uses 2D Data Matrix code, developed to internationally recognised standards  (GS1)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sp>
        <p:nvSpPr>
          <p:cNvPr id="10" name="Textfeld 9"/>
          <p:cNvSpPr txBox="1"/>
          <p:nvPr/>
        </p:nvSpPr>
        <p:spPr>
          <a:xfrm>
            <a:off x="1259632" y="2132856"/>
            <a:ext cx="4392488" cy="345638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44500" lvl="0" indent="-444500" eaLnBrk="0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GB" sz="24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Four key data elements</a:t>
            </a:r>
          </a:p>
          <a:p>
            <a:pPr marL="715963" lvl="1" indent="-258763" eaLnBrk="0" hangingPunct="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Manufacturer 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Product Code </a:t>
            </a:r>
          </a:p>
          <a:p>
            <a:pPr marL="715963" lvl="1" indent="-258763" eaLnBrk="0" hangingPunct="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Randomised Unique Serial Number </a:t>
            </a:r>
          </a:p>
          <a:p>
            <a:pPr marL="715963" lvl="1" indent="-258763" eaLnBrk="0" hangingPunct="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Expiry Date  	</a:t>
            </a:r>
          </a:p>
          <a:p>
            <a:pPr marL="715963" lvl="1" indent="-258763" eaLnBrk="0" hangingPunct="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Batch 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Number</a:t>
            </a:r>
          </a:p>
          <a:p>
            <a:pPr marL="444500" lvl="0" indent="-444500" eaLnBrk="0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Example</a:t>
            </a:r>
          </a:p>
          <a:p>
            <a:endParaRPr lang="en-GB" dirty="0"/>
          </a:p>
        </p:txBody>
      </p:sp>
      <p:pic>
        <p:nvPicPr>
          <p:cNvPr id="11" name="Picture 5" descr="P1000824"/>
          <p:cNvPicPr>
            <a:picLocks noChangeAspect="1" noChangeArrowheads="1"/>
          </p:cNvPicPr>
          <p:nvPr/>
        </p:nvPicPr>
        <p:blipFill>
          <a:blip r:embed="rId2" cstate="print">
            <a:lum bright="18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"/>
          <a:stretch>
            <a:fillRect/>
          </a:stretch>
        </p:blipFill>
        <p:spPr bwMode="auto">
          <a:xfrm>
            <a:off x="5652120" y="1876091"/>
            <a:ext cx="3339480" cy="266429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203847" y="4540387"/>
            <a:ext cx="5268467" cy="12249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tabLst>
                <a:tab pos="630238" algn="l"/>
              </a:tabLst>
            </a:pPr>
            <a:r>
              <a:rPr lang="en-US" sz="1600" b="1" dirty="0" smtClean="0">
                <a:solidFill>
                  <a:srgbClr val="FF0066"/>
                </a:solidFill>
              </a:rPr>
              <a:t>Product #</a:t>
            </a:r>
            <a:r>
              <a:rPr lang="en-US" sz="1600" b="1" baseline="0" dirty="0" smtClean="0">
                <a:solidFill>
                  <a:srgbClr val="FF0066"/>
                </a:solidFill>
              </a:rPr>
              <a:t>:</a:t>
            </a:r>
            <a:r>
              <a:rPr lang="en-US" sz="1600" dirty="0" smtClean="0">
                <a:solidFill>
                  <a:srgbClr val="FF0066"/>
                </a:solidFill>
              </a:rPr>
              <a:t> </a:t>
            </a:r>
            <a:r>
              <a:rPr lang="en-US" sz="1600" baseline="0" dirty="0" smtClean="0">
                <a:solidFill>
                  <a:schemeClr val="tx1"/>
                </a:solidFill>
              </a:rPr>
              <a:t>09876543210982</a:t>
            </a:r>
          </a:p>
          <a:p>
            <a:pPr eaLnBrk="1" hangingPunct="1">
              <a:spcBef>
                <a:spcPct val="20000"/>
              </a:spcBef>
              <a:tabLst>
                <a:tab pos="630238" algn="l"/>
              </a:tabLst>
            </a:pPr>
            <a:r>
              <a:rPr lang="en-US" sz="1600" b="1" baseline="0" dirty="0" smtClean="0">
                <a:solidFill>
                  <a:srgbClr val="FF0066"/>
                </a:solidFill>
              </a:rPr>
              <a:t>Batch:</a:t>
            </a:r>
            <a:r>
              <a:rPr lang="en-US" sz="1600" baseline="0" dirty="0" smtClean="0">
                <a:solidFill>
                  <a:srgbClr val="FF0066"/>
                </a:solidFill>
              </a:rPr>
              <a:t> </a:t>
            </a:r>
            <a:r>
              <a:rPr lang="en-US" sz="1600" baseline="0" dirty="0" smtClean="0">
                <a:solidFill>
                  <a:schemeClr val="tx1"/>
                </a:solidFill>
              </a:rPr>
              <a:t>	  A1C2E3G4I5	</a:t>
            </a:r>
          </a:p>
          <a:p>
            <a:pPr eaLnBrk="1" hangingPunct="1">
              <a:spcBef>
                <a:spcPct val="20000"/>
              </a:spcBef>
              <a:tabLst>
                <a:tab pos="630238" algn="l"/>
              </a:tabLst>
            </a:pPr>
            <a:r>
              <a:rPr lang="en-US" sz="1600" b="1" baseline="0" dirty="0" smtClean="0">
                <a:solidFill>
                  <a:srgbClr val="FF0066"/>
                </a:solidFill>
              </a:rPr>
              <a:t>Expiry:</a:t>
            </a:r>
            <a:r>
              <a:rPr lang="en-US" sz="1600" baseline="0" dirty="0" smtClean="0">
                <a:solidFill>
                  <a:srgbClr val="FF0066"/>
                </a:solidFill>
              </a:rPr>
              <a:t> </a:t>
            </a:r>
            <a:r>
              <a:rPr lang="en-US" sz="1600" baseline="0" dirty="0" smtClean="0">
                <a:solidFill>
                  <a:schemeClr val="tx1"/>
                </a:solidFill>
              </a:rPr>
              <a:t>	  140531</a:t>
            </a:r>
          </a:p>
          <a:p>
            <a:pPr eaLnBrk="1" hangingPunct="1">
              <a:spcBef>
                <a:spcPct val="20000"/>
              </a:spcBef>
              <a:tabLst>
                <a:tab pos="630238" algn="l"/>
              </a:tabLst>
            </a:pPr>
            <a:r>
              <a:rPr lang="en-US" sz="1600" b="1" baseline="0" dirty="0" smtClean="0">
                <a:solidFill>
                  <a:srgbClr val="FF0066"/>
                </a:solidFill>
              </a:rPr>
              <a:t>S/N:</a:t>
            </a:r>
            <a:r>
              <a:rPr lang="en-US" sz="1600" baseline="0" dirty="0" smtClean="0">
                <a:solidFill>
                  <a:srgbClr val="FF0066"/>
                </a:solidFill>
              </a:rPr>
              <a:t> </a:t>
            </a:r>
            <a:r>
              <a:rPr lang="en-US" sz="1600" baseline="0" dirty="0" smtClean="0">
                <a:solidFill>
                  <a:schemeClr val="tx1"/>
                </a:solidFill>
              </a:rPr>
              <a:t>	       12345AZRQF1234567890</a:t>
            </a:r>
            <a:endParaRPr lang="en-US" sz="1600" baseline="0" dirty="0"/>
          </a:p>
        </p:txBody>
      </p:sp>
      <p:pic>
        <p:nvPicPr>
          <p:cNvPr id="13" name="Picture 8" descr="DataMatrixServlet?FORMAT=GIF&amp;BARCODE=~1011234567890123410A1B2C3D4~117101112211234567890&amp;PFMT=&amp;MODE=ASCII&amp;X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540" y="4769757"/>
            <a:ext cx="850750" cy="85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345915" y="5883369"/>
            <a:ext cx="6969376" cy="615553"/>
          </a:xfrm>
          <a:prstGeom prst="rect">
            <a:avLst/>
          </a:prstGeom>
          <a:solidFill>
            <a:srgbClr val="FF0066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On 31 Jan.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2014, </a:t>
            </a:r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European Commission confirmed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usage of 2D Data Matrix Code with four data elements plus nat’l reimbursement number.</a:t>
            </a:r>
            <a:endParaRPr lang="en-US" sz="1700" baseline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86749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GB" dirty="0" smtClean="0"/>
              <a:t>Point-of-Dispense Verification Process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  <p:sp>
        <p:nvSpPr>
          <p:cNvPr id="87" name="Text Box 16"/>
          <p:cNvSpPr txBox="1">
            <a:spLocks noChangeArrowheads="1"/>
          </p:cNvSpPr>
          <p:nvPr/>
        </p:nvSpPr>
        <p:spPr bwMode="auto">
          <a:xfrm>
            <a:off x="618891" y="5883369"/>
            <a:ext cx="7696400" cy="615553"/>
          </a:xfrm>
          <a:prstGeom prst="rect">
            <a:avLst/>
          </a:prstGeom>
          <a:solidFill>
            <a:srgbClr val="FF0066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On 31 Jan.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2014, </a:t>
            </a:r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European Commission confirmed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to proceed with</a:t>
            </a:r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en-US" sz="1700" baseline="0" dirty="0" smtClean="0">
                <a:latin typeface="Arial" pitchFamily="34" charset="0"/>
                <a:cs typeface="Arial" pitchFamily="34" charset="0"/>
              </a:rPr>
            </a:br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Point-of-Dispensing verification concept.</a:t>
            </a:r>
            <a:endParaRPr lang="en-US" sz="1700" baseline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 Box 7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310103" y="2944671"/>
            <a:ext cx="1371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7C9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 eaLnBrk="1" hangingPunct="1">
              <a:buSzPct val="115000"/>
              <a:buFont typeface="Symbol" pitchFamily="18" charset="2"/>
              <a:buNone/>
            </a:pPr>
            <a:r>
              <a:rPr lang="de-DE" sz="1400" b="1" baseline="0" noProof="1" smtClean="0">
                <a:solidFill>
                  <a:srgbClr val="002B43"/>
                </a:solidFill>
              </a:rPr>
              <a:t>Verification upon Dispense to Patient</a:t>
            </a:r>
            <a:endParaRPr lang="de-DE" sz="1400" b="1" baseline="0" noProof="1">
              <a:solidFill>
                <a:srgbClr val="002B43"/>
              </a:solidFill>
            </a:endParaRPr>
          </a:p>
        </p:txBody>
      </p:sp>
      <p:sp>
        <p:nvSpPr>
          <p:cNvPr id="89" name="Freeform 80"/>
          <p:cNvSpPr>
            <a:spLocks/>
          </p:cNvSpPr>
          <p:nvPr>
            <p:custDataLst>
              <p:tags r:id="rId2"/>
            </p:custDataLst>
          </p:nvPr>
        </p:nvSpPr>
        <p:spPr bwMode="auto">
          <a:xfrm rot="5400000">
            <a:off x="6182207" y="3038157"/>
            <a:ext cx="365125" cy="354013"/>
          </a:xfrm>
          <a:custGeom>
            <a:avLst/>
            <a:gdLst>
              <a:gd name="T0" fmla="*/ 0 w 463"/>
              <a:gd name="T1" fmla="*/ 13 h 488"/>
              <a:gd name="T2" fmla="*/ 17 w 463"/>
              <a:gd name="T3" fmla="*/ 0 h 488"/>
              <a:gd name="T4" fmla="*/ 191 w 463"/>
              <a:gd name="T5" fmla="*/ 168 h 488"/>
              <a:gd name="T6" fmla="*/ 411 w 463"/>
              <a:gd name="T7" fmla="*/ 308 h 488"/>
              <a:gd name="T8" fmla="*/ 463 w 463"/>
              <a:gd name="T9" fmla="*/ 378 h 488"/>
              <a:gd name="T10" fmla="*/ 352 w 463"/>
              <a:gd name="T11" fmla="*/ 424 h 488"/>
              <a:gd name="T12" fmla="*/ 281 w 463"/>
              <a:gd name="T13" fmla="*/ 488 h 488"/>
              <a:gd name="T14" fmla="*/ 242 w 463"/>
              <a:gd name="T15" fmla="*/ 418 h 488"/>
              <a:gd name="T16" fmla="*/ 339 w 463"/>
              <a:gd name="T17" fmla="*/ 347 h 488"/>
              <a:gd name="T18" fmla="*/ 0 w 463"/>
              <a:gd name="T19" fmla="*/ 13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3" h="488">
                <a:moveTo>
                  <a:pt x="0" y="13"/>
                </a:moveTo>
                <a:cubicBezTo>
                  <a:pt x="17" y="0"/>
                  <a:pt x="17" y="0"/>
                  <a:pt x="17" y="0"/>
                </a:cubicBezTo>
                <a:cubicBezTo>
                  <a:pt x="65" y="64"/>
                  <a:pt x="130" y="118"/>
                  <a:pt x="191" y="168"/>
                </a:cubicBezTo>
                <a:cubicBezTo>
                  <a:pt x="261" y="221"/>
                  <a:pt x="332" y="271"/>
                  <a:pt x="411" y="308"/>
                </a:cubicBezTo>
                <a:cubicBezTo>
                  <a:pt x="427" y="331"/>
                  <a:pt x="444" y="358"/>
                  <a:pt x="463" y="378"/>
                </a:cubicBezTo>
                <a:cubicBezTo>
                  <a:pt x="425" y="390"/>
                  <a:pt x="387" y="407"/>
                  <a:pt x="352" y="424"/>
                </a:cubicBezTo>
                <a:cubicBezTo>
                  <a:pt x="323" y="439"/>
                  <a:pt x="294" y="455"/>
                  <a:pt x="281" y="488"/>
                </a:cubicBezTo>
                <a:cubicBezTo>
                  <a:pt x="264" y="471"/>
                  <a:pt x="241" y="444"/>
                  <a:pt x="242" y="418"/>
                </a:cubicBezTo>
                <a:cubicBezTo>
                  <a:pt x="241" y="387"/>
                  <a:pt x="319" y="357"/>
                  <a:pt x="339" y="347"/>
                </a:cubicBezTo>
                <a:cubicBezTo>
                  <a:pt x="209" y="269"/>
                  <a:pt x="76" y="144"/>
                  <a:pt x="0" y="13"/>
                </a:cubicBezTo>
              </a:path>
            </a:pathLst>
          </a:custGeom>
          <a:solidFill>
            <a:srgbClr val="AFE0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 noProof="1"/>
          </a:p>
        </p:txBody>
      </p:sp>
      <p:sp>
        <p:nvSpPr>
          <p:cNvPr id="90" name="Freeform 8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5400000">
            <a:off x="7017980" y="3081814"/>
            <a:ext cx="288925" cy="266700"/>
          </a:xfrm>
          <a:custGeom>
            <a:avLst/>
            <a:gdLst>
              <a:gd name="T0" fmla="*/ 260 w 354"/>
              <a:gd name="T1" fmla="*/ 179 h 353"/>
              <a:gd name="T2" fmla="*/ 350 w 354"/>
              <a:gd name="T3" fmla="*/ 270 h 353"/>
              <a:gd name="T4" fmla="*/ 285 w 354"/>
              <a:gd name="T5" fmla="*/ 353 h 353"/>
              <a:gd name="T6" fmla="*/ 203 w 354"/>
              <a:gd name="T7" fmla="*/ 234 h 353"/>
              <a:gd name="T8" fmla="*/ 101 w 354"/>
              <a:gd name="T9" fmla="*/ 297 h 353"/>
              <a:gd name="T10" fmla="*/ 22 w 354"/>
              <a:gd name="T11" fmla="*/ 241 h 353"/>
              <a:gd name="T12" fmla="*/ 142 w 354"/>
              <a:gd name="T13" fmla="*/ 182 h 353"/>
              <a:gd name="T14" fmla="*/ 113 w 354"/>
              <a:gd name="T15" fmla="*/ 11 h 353"/>
              <a:gd name="T16" fmla="*/ 200 w 354"/>
              <a:gd name="T17" fmla="*/ 128 h 353"/>
              <a:gd name="T18" fmla="*/ 265 w 354"/>
              <a:gd name="T19" fmla="*/ 0 h 353"/>
              <a:gd name="T20" fmla="*/ 332 w 354"/>
              <a:gd name="T21" fmla="*/ 69 h 353"/>
              <a:gd name="T22" fmla="*/ 260 w 354"/>
              <a:gd name="T23" fmla="*/ 179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4" h="353">
                <a:moveTo>
                  <a:pt x="260" y="179"/>
                </a:moveTo>
                <a:cubicBezTo>
                  <a:pt x="287" y="198"/>
                  <a:pt x="344" y="234"/>
                  <a:pt x="350" y="270"/>
                </a:cubicBezTo>
                <a:cubicBezTo>
                  <a:pt x="354" y="307"/>
                  <a:pt x="313" y="337"/>
                  <a:pt x="285" y="353"/>
                </a:cubicBezTo>
                <a:cubicBezTo>
                  <a:pt x="290" y="304"/>
                  <a:pt x="237" y="260"/>
                  <a:pt x="203" y="234"/>
                </a:cubicBezTo>
                <a:cubicBezTo>
                  <a:pt x="176" y="259"/>
                  <a:pt x="140" y="293"/>
                  <a:pt x="101" y="297"/>
                </a:cubicBezTo>
                <a:cubicBezTo>
                  <a:pt x="69" y="300"/>
                  <a:pt x="40" y="263"/>
                  <a:pt x="22" y="241"/>
                </a:cubicBezTo>
                <a:cubicBezTo>
                  <a:pt x="69" y="234"/>
                  <a:pt x="106" y="212"/>
                  <a:pt x="142" y="182"/>
                </a:cubicBezTo>
                <a:cubicBezTo>
                  <a:pt x="80" y="139"/>
                  <a:pt x="0" y="49"/>
                  <a:pt x="113" y="11"/>
                </a:cubicBezTo>
                <a:cubicBezTo>
                  <a:pt x="105" y="47"/>
                  <a:pt x="172" y="112"/>
                  <a:pt x="200" y="128"/>
                </a:cubicBezTo>
                <a:cubicBezTo>
                  <a:pt x="236" y="93"/>
                  <a:pt x="265" y="52"/>
                  <a:pt x="265" y="0"/>
                </a:cubicBezTo>
                <a:cubicBezTo>
                  <a:pt x="291" y="13"/>
                  <a:pt x="331" y="36"/>
                  <a:pt x="332" y="69"/>
                </a:cubicBezTo>
                <a:cubicBezTo>
                  <a:pt x="330" y="107"/>
                  <a:pt x="283" y="153"/>
                  <a:pt x="260" y="179"/>
                </a:cubicBezTo>
                <a:close/>
              </a:path>
            </a:pathLst>
          </a:custGeom>
          <a:solidFill>
            <a:srgbClr val="D90D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 noProof="1"/>
          </a:p>
        </p:txBody>
      </p:sp>
      <p:grpSp>
        <p:nvGrpSpPr>
          <p:cNvPr id="91" name="Group 8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6517941" y="2617646"/>
            <a:ext cx="450850" cy="342900"/>
            <a:chOff x="3979" y="2052"/>
            <a:chExt cx="307" cy="216"/>
          </a:xfrm>
        </p:grpSpPr>
        <p:grpSp>
          <p:nvGrpSpPr>
            <p:cNvPr id="92" name="Group 83"/>
            <p:cNvGrpSpPr>
              <a:grpSpLocks/>
            </p:cNvGrpSpPr>
            <p:nvPr>
              <p:custDataLst>
                <p:tags r:id="rId35"/>
              </p:custDataLst>
            </p:nvPr>
          </p:nvGrpSpPr>
          <p:grpSpPr bwMode="auto">
            <a:xfrm>
              <a:off x="3979" y="2170"/>
              <a:ext cx="245" cy="98"/>
              <a:chOff x="3633" y="1787"/>
              <a:chExt cx="245" cy="98"/>
            </a:xfrm>
          </p:grpSpPr>
          <p:sp>
            <p:nvSpPr>
              <p:cNvPr id="97" name="Rectangle 84"/>
              <p:cNvSpPr>
                <a:spLocks noChangeArrowheads="1"/>
              </p:cNvSpPr>
              <p:nvPr/>
            </p:nvSpPr>
            <p:spPr bwMode="auto">
              <a:xfrm>
                <a:off x="3633" y="1787"/>
                <a:ext cx="124" cy="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/>
              <a:lstStyle/>
              <a:p>
                <a:endParaRPr lang="de-DE" noProof="1"/>
              </a:p>
            </p:txBody>
          </p:sp>
          <p:sp>
            <p:nvSpPr>
              <p:cNvPr id="98" name="Rectangle 85"/>
              <p:cNvSpPr>
                <a:spLocks noChangeArrowheads="1"/>
              </p:cNvSpPr>
              <p:nvPr/>
            </p:nvSpPr>
            <p:spPr bwMode="auto">
              <a:xfrm>
                <a:off x="3754" y="1787"/>
                <a:ext cx="124" cy="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/>
              <a:lstStyle/>
              <a:p>
                <a:endParaRPr lang="de-DE" noProof="1"/>
              </a:p>
            </p:txBody>
          </p:sp>
        </p:grpSp>
        <p:sp>
          <p:nvSpPr>
            <p:cNvPr id="93" name="Freeform 86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4034" y="2052"/>
              <a:ext cx="252" cy="209"/>
            </a:xfrm>
            <a:custGeom>
              <a:avLst/>
              <a:gdLst>
                <a:gd name="T0" fmla="*/ 170 w 173"/>
                <a:gd name="T1" fmla="*/ 132 h 147"/>
                <a:gd name="T2" fmla="*/ 29 w 173"/>
                <a:gd name="T3" fmla="*/ 96 h 147"/>
                <a:gd name="T4" fmla="*/ 3 w 173"/>
                <a:gd name="T5" fmla="*/ 132 h 147"/>
                <a:gd name="T6" fmla="*/ 173 w 173"/>
                <a:gd name="T7" fmla="*/ 137 h 147"/>
                <a:gd name="T8" fmla="*/ 106 w 173"/>
                <a:gd name="T9" fmla="*/ 103 h 147"/>
                <a:gd name="T10" fmla="*/ 106 w 173"/>
                <a:gd name="T11" fmla="*/ 108 h 147"/>
                <a:gd name="T12" fmla="*/ 82 w 173"/>
                <a:gd name="T13" fmla="*/ 105 h 147"/>
                <a:gd name="T14" fmla="*/ 93 w 173"/>
                <a:gd name="T15" fmla="*/ 105 h 147"/>
                <a:gd name="T16" fmla="*/ 84 w 173"/>
                <a:gd name="T17" fmla="*/ 108 h 147"/>
                <a:gd name="T18" fmla="*/ 84 w 173"/>
                <a:gd name="T19" fmla="*/ 112 h 147"/>
                <a:gd name="T20" fmla="*/ 93 w 173"/>
                <a:gd name="T21" fmla="*/ 115 h 147"/>
                <a:gd name="T22" fmla="*/ 81 w 173"/>
                <a:gd name="T23" fmla="*/ 115 h 147"/>
                <a:gd name="T24" fmla="*/ 73 w 173"/>
                <a:gd name="T25" fmla="*/ 103 h 147"/>
                <a:gd name="T26" fmla="*/ 73 w 173"/>
                <a:gd name="T27" fmla="*/ 108 h 147"/>
                <a:gd name="T28" fmla="*/ 39 w 173"/>
                <a:gd name="T29" fmla="*/ 115 h 147"/>
                <a:gd name="T30" fmla="*/ 27 w 173"/>
                <a:gd name="T31" fmla="*/ 115 h 147"/>
                <a:gd name="T32" fmla="*/ 36 w 173"/>
                <a:gd name="T33" fmla="*/ 112 h 147"/>
                <a:gd name="T34" fmla="*/ 40 w 173"/>
                <a:gd name="T35" fmla="*/ 108 h 147"/>
                <a:gd name="T36" fmla="*/ 32 w 173"/>
                <a:gd name="T37" fmla="*/ 105 h 147"/>
                <a:gd name="T38" fmla="*/ 43 w 173"/>
                <a:gd name="T39" fmla="*/ 105 h 147"/>
                <a:gd name="T40" fmla="*/ 48 w 173"/>
                <a:gd name="T41" fmla="*/ 118 h 147"/>
                <a:gd name="T42" fmla="*/ 48 w 173"/>
                <a:gd name="T43" fmla="*/ 112 h 147"/>
                <a:gd name="T44" fmla="*/ 60 w 173"/>
                <a:gd name="T45" fmla="*/ 105 h 147"/>
                <a:gd name="T46" fmla="*/ 49 w 173"/>
                <a:gd name="T47" fmla="*/ 105 h 147"/>
                <a:gd name="T48" fmla="*/ 57 w 173"/>
                <a:gd name="T49" fmla="*/ 103 h 147"/>
                <a:gd name="T50" fmla="*/ 63 w 173"/>
                <a:gd name="T51" fmla="*/ 115 h 147"/>
                <a:gd name="T52" fmla="*/ 72 w 173"/>
                <a:gd name="T53" fmla="*/ 112 h 147"/>
                <a:gd name="T54" fmla="*/ 72 w 173"/>
                <a:gd name="T55" fmla="*/ 118 h 147"/>
                <a:gd name="T56" fmla="*/ 97 w 173"/>
                <a:gd name="T57" fmla="*/ 131 h 147"/>
                <a:gd name="T58" fmla="*/ 74 w 173"/>
                <a:gd name="T59" fmla="*/ 125 h 147"/>
                <a:gd name="T60" fmla="*/ 100 w 173"/>
                <a:gd name="T61" fmla="*/ 125 h 147"/>
                <a:gd name="T62" fmla="*/ 108 w 173"/>
                <a:gd name="T63" fmla="*/ 118 h 147"/>
                <a:gd name="T64" fmla="*/ 99 w 173"/>
                <a:gd name="T65" fmla="*/ 115 h 147"/>
                <a:gd name="T66" fmla="*/ 111 w 173"/>
                <a:gd name="T67" fmla="*/ 115 h 147"/>
                <a:gd name="T68" fmla="*/ 117 w 173"/>
                <a:gd name="T69" fmla="*/ 103 h 147"/>
                <a:gd name="T70" fmla="*/ 125 w 173"/>
                <a:gd name="T71" fmla="*/ 105 h 147"/>
                <a:gd name="T72" fmla="*/ 114 w 173"/>
                <a:gd name="T73" fmla="*/ 105 h 147"/>
                <a:gd name="T74" fmla="*/ 120 w 173"/>
                <a:gd name="T75" fmla="*/ 118 h 147"/>
                <a:gd name="T76" fmla="*/ 120 w 173"/>
                <a:gd name="T77" fmla="*/ 112 h 147"/>
                <a:gd name="T78" fmla="*/ 131 w 173"/>
                <a:gd name="T79" fmla="*/ 105 h 147"/>
                <a:gd name="T80" fmla="*/ 139 w 173"/>
                <a:gd name="T81" fmla="*/ 103 h 147"/>
                <a:gd name="T82" fmla="*/ 139 w 173"/>
                <a:gd name="T83" fmla="*/ 108 h 147"/>
                <a:gd name="T84" fmla="*/ 147 w 173"/>
                <a:gd name="T85" fmla="*/ 115 h 147"/>
                <a:gd name="T86" fmla="*/ 135 w 173"/>
                <a:gd name="T87" fmla="*/ 115 h 147"/>
                <a:gd name="T88" fmla="*/ 145 w 173"/>
                <a:gd name="T89" fmla="*/ 112 h 147"/>
                <a:gd name="T90" fmla="*/ 144 w 173"/>
                <a:gd name="T91" fmla="*/ 92 h 147"/>
                <a:gd name="T92" fmla="*/ 144 w 173"/>
                <a:gd name="T93" fmla="*/ 0 h 147"/>
                <a:gd name="T94" fmla="*/ 24 w 173"/>
                <a:gd name="T95" fmla="*/ 87 h 147"/>
                <a:gd name="T96" fmla="*/ 39 w 173"/>
                <a:gd name="T97" fmla="*/ 9 h 147"/>
                <a:gd name="T98" fmla="*/ 140 w 173"/>
                <a:gd name="T99" fmla="*/ 77 h 147"/>
                <a:gd name="T100" fmla="*/ 34 w 173"/>
                <a:gd name="T101" fmla="*/ 77 h 147"/>
                <a:gd name="T102" fmla="*/ 0 w 173"/>
                <a:gd name="T103" fmla="*/ 141 h 147"/>
                <a:gd name="T104" fmla="*/ 173 w 173"/>
                <a:gd name="T105" fmla="*/ 14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47">
                  <a:moveTo>
                    <a:pt x="173" y="137"/>
                  </a:moveTo>
                  <a:cubicBezTo>
                    <a:pt x="170" y="132"/>
                    <a:pt x="170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52" y="101"/>
                    <a:pt x="152" y="101"/>
                    <a:pt x="152" y="101"/>
                  </a:cubicBezTo>
                  <a:cubicBezTo>
                    <a:pt x="151" y="98"/>
                    <a:pt x="147" y="96"/>
                    <a:pt x="144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6" y="96"/>
                    <a:pt x="23" y="98"/>
                    <a:pt x="21" y="101"/>
                  </a:cubicBezTo>
                  <a:cubicBezTo>
                    <a:pt x="3" y="132"/>
                    <a:pt x="3" y="132"/>
                    <a:pt x="3" y="132"/>
                  </a:cubicBezTo>
                  <a:cubicBezTo>
                    <a:pt x="3" y="132"/>
                    <a:pt x="3" y="132"/>
                    <a:pt x="3" y="13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73" y="137"/>
                    <a:pt x="173" y="137"/>
                    <a:pt x="173" y="137"/>
                  </a:cubicBezTo>
                  <a:close/>
                  <a:moveTo>
                    <a:pt x="98" y="105"/>
                  </a:moveTo>
                  <a:cubicBezTo>
                    <a:pt x="98" y="104"/>
                    <a:pt x="99" y="103"/>
                    <a:pt x="101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8" y="103"/>
                    <a:pt x="109" y="104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7"/>
                    <a:pt x="108" y="108"/>
                    <a:pt x="106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99" y="108"/>
                    <a:pt x="98" y="107"/>
                    <a:pt x="98" y="105"/>
                  </a:cubicBezTo>
                  <a:close/>
                  <a:moveTo>
                    <a:pt x="82" y="105"/>
                  </a:moveTo>
                  <a:cubicBezTo>
                    <a:pt x="82" y="104"/>
                    <a:pt x="83" y="103"/>
                    <a:pt x="84" y="103"/>
                  </a:cubicBezTo>
                  <a:cubicBezTo>
                    <a:pt x="90" y="103"/>
                    <a:pt x="90" y="103"/>
                    <a:pt x="90" y="103"/>
                  </a:cubicBezTo>
                  <a:cubicBezTo>
                    <a:pt x="91" y="103"/>
                    <a:pt x="93" y="104"/>
                    <a:pt x="93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3" y="107"/>
                    <a:pt x="91" y="108"/>
                    <a:pt x="90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3" y="108"/>
                    <a:pt x="82" y="107"/>
                    <a:pt x="82" y="105"/>
                  </a:cubicBezTo>
                  <a:close/>
                  <a:moveTo>
                    <a:pt x="81" y="115"/>
                  </a:moveTo>
                  <a:cubicBezTo>
                    <a:pt x="81" y="114"/>
                    <a:pt x="82" y="112"/>
                    <a:pt x="84" y="112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92" y="112"/>
                    <a:pt x="93" y="114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7"/>
                    <a:pt x="92" y="118"/>
                    <a:pt x="90" y="118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2" y="118"/>
                    <a:pt x="81" y="117"/>
                    <a:pt x="81" y="115"/>
                  </a:cubicBezTo>
                  <a:close/>
                  <a:moveTo>
                    <a:pt x="65" y="105"/>
                  </a:moveTo>
                  <a:cubicBezTo>
                    <a:pt x="65" y="104"/>
                    <a:pt x="66" y="103"/>
                    <a:pt x="68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5" y="103"/>
                    <a:pt x="76" y="104"/>
                    <a:pt x="76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6" y="107"/>
                    <a:pt x="75" y="108"/>
                    <a:pt x="73" y="108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6" y="108"/>
                    <a:pt x="65" y="107"/>
                    <a:pt x="65" y="105"/>
                  </a:cubicBezTo>
                  <a:close/>
                  <a:moveTo>
                    <a:pt x="39" y="115"/>
                  </a:moveTo>
                  <a:cubicBezTo>
                    <a:pt x="39" y="117"/>
                    <a:pt x="38" y="118"/>
                    <a:pt x="36" y="118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28" y="118"/>
                    <a:pt x="27" y="117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4"/>
                    <a:pt x="28" y="112"/>
                    <a:pt x="30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2"/>
                    <a:pt x="39" y="114"/>
                    <a:pt x="39" y="115"/>
                  </a:cubicBezTo>
                  <a:close/>
                  <a:moveTo>
                    <a:pt x="43" y="105"/>
                  </a:moveTo>
                  <a:cubicBezTo>
                    <a:pt x="43" y="107"/>
                    <a:pt x="42" y="108"/>
                    <a:pt x="40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2" y="107"/>
                    <a:pt x="32" y="105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2" y="104"/>
                    <a:pt x="34" y="103"/>
                    <a:pt x="35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2" y="103"/>
                    <a:pt x="43" y="104"/>
                    <a:pt x="43" y="105"/>
                  </a:cubicBezTo>
                  <a:close/>
                  <a:moveTo>
                    <a:pt x="57" y="115"/>
                  </a:moveTo>
                  <a:cubicBezTo>
                    <a:pt x="57" y="117"/>
                    <a:pt x="56" y="118"/>
                    <a:pt x="54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6" y="118"/>
                    <a:pt x="45" y="117"/>
                    <a:pt x="45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5" y="114"/>
                    <a:pt x="46" y="112"/>
                    <a:pt x="48" y="112"/>
                  </a:cubicBezTo>
                  <a:cubicBezTo>
                    <a:pt x="54" y="112"/>
                    <a:pt x="54" y="112"/>
                    <a:pt x="54" y="112"/>
                  </a:cubicBezTo>
                  <a:cubicBezTo>
                    <a:pt x="56" y="112"/>
                    <a:pt x="57" y="114"/>
                    <a:pt x="57" y="115"/>
                  </a:cubicBezTo>
                  <a:close/>
                  <a:moveTo>
                    <a:pt x="60" y="105"/>
                  </a:moveTo>
                  <a:cubicBezTo>
                    <a:pt x="60" y="107"/>
                    <a:pt x="58" y="108"/>
                    <a:pt x="57" y="108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0" y="108"/>
                    <a:pt x="49" y="107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4"/>
                    <a:pt x="50" y="103"/>
                    <a:pt x="52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8" y="103"/>
                    <a:pt x="60" y="104"/>
                    <a:pt x="60" y="105"/>
                  </a:cubicBezTo>
                  <a:close/>
                  <a:moveTo>
                    <a:pt x="66" y="118"/>
                  </a:moveTo>
                  <a:cubicBezTo>
                    <a:pt x="64" y="118"/>
                    <a:pt x="63" y="117"/>
                    <a:pt x="63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4"/>
                    <a:pt x="64" y="112"/>
                    <a:pt x="66" y="112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4" y="112"/>
                    <a:pt x="75" y="114"/>
                    <a:pt x="75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7"/>
                    <a:pt x="74" y="118"/>
                    <a:pt x="72" y="118"/>
                  </a:cubicBezTo>
                  <a:lnTo>
                    <a:pt x="66" y="118"/>
                  </a:lnTo>
                  <a:close/>
                  <a:moveTo>
                    <a:pt x="100" y="128"/>
                  </a:moveTo>
                  <a:cubicBezTo>
                    <a:pt x="100" y="130"/>
                    <a:pt x="99" y="131"/>
                    <a:pt x="97" y="131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75" y="131"/>
                    <a:pt x="74" y="130"/>
                    <a:pt x="74" y="128"/>
                  </a:cubicBezTo>
                  <a:cubicBezTo>
                    <a:pt x="74" y="125"/>
                    <a:pt x="74" y="125"/>
                    <a:pt x="74" y="125"/>
                  </a:cubicBezTo>
                  <a:cubicBezTo>
                    <a:pt x="74" y="123"/>
                    <a:pt x="75" y="122"/>
                    <a:pt x="77" y="122"/>
                  </a:cubicBezTo>
                  <a:cubicBezTo>
                    <a:pt x="97" y="122"/>
                    <a:pt x="97" y="122"/>
                    <a:pt x="97" y="122"/>
                  </a:cubicBezTo>
                  <a:cubicBezTo>
                    <a:pt x="99" y="122"/>
                    <a:pt x="100" y="123"/>
                    <a:pt x="100" y="125"/>
                  </a:cubicBezTo>
                  <a:lnTo>
                    <a:pt x="100" y="128"/>
                  </a:lnTo>
                  <a:close/>
                  <a:moveTo>
                    <a:pt x="111" y="115"/>
                  </a:moveTo>
                  <a:cubicBezTo>
                    <a:pt x="111" y="117"/>
                    <a:pt x="110" y="118"/>
                    <a:pt x="108" y="118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0" y="118"/>
                    <a:pt x="99" y="117"/>
                    <a:pt x="99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14"/>
                    <a:pt x="100" y="112"/>
                    <a:pt x="102" y="112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10" y="112"/>
                    <a:pt x="111" y="114"/>
                    <a:pt x="111" y="115"/>
                  </a:cubicBezTo>
                  <a:close/>
                  <a:moveTo>
                    <a:pt x="114" y="105"/>
                  </a:moveTo>
                  <a:cubicBezTo>
                    <a:pt x="114" y="105"/>
                    <a:pt x="114" y="105"/>
                    <a:pt x="114" y="105"/>
                  </a:cubicBezTo>
                  <a:cubicBezTo>
                    <a:pt x="114" y="104"/>
                    <a:pt x="116" y="103"/>
                    <a:pt x="117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4" y="103"/>
                    <a:pt x="125" y="104"/>
                    <a:pt x="125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107"/>
                    <a:pt x="124" y="108"/>
                    <a:pt x="123" y="108"/>
                  </a:cubicBezTo>
                  <a:cubicBezTo>
                    <a:pt x="117" y="108"/>
                    <a:pt x="117" y="108"/>
                    <a:pt x="117" y="108"/>
                  </a:cubicBezTo>
                  <a:cubicBezTo>
                    <a:pt x="116" y="108"/>
                    <a:pt x="114" y="107"/>
                    <a:pt x="114" y="105"/>
                  </a:cubicBezTo>
                  <a:close/>
                  <a:moveTo>
                    <a:pt x="129" y="115"/>
                  </a:moveTo>
                  <a:cubicBezTo>
                    <a:pt x="129" y="117"/>
                    <a:pt x="128" y="118"/>
                    <a:pt x="126" y="118"/>
                  </a:cubicBezTo>
                  <a:cubicBezTo>
                    <a:pt x="120" y="118"/>
                    <a:pt x="120" y="118"/>
                    <a:pt x="120" y="118"/>
                  </a:cubicBezTo>
                  <a:cubicBezTo>
                    <a:pt x="119" y="118"/>
                    <a:pt x="117" y="117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4"/>
                    <a:pt x="119" y="112"/>
                    <a:pt x="120" y="112"/>
                  </a:cubicBezTo>
                  <a:cubicBezTo>
                    <a:pt x="126" y="112"/>
                    <a:pt x="126" y="112"/>
                    <a:pt x="126" y="112"/>
                  </a:cubicBezTo>
                  <a:cubicBezTo>
                    <a:pt x="128" y="112"/>
                    <a:pt x="129" y="114"/>
                    <a:pt x="129" y="115"/>
                  </a:cubicBezTo>
                  <a:close/>
                  <a:moveTo>
                    <a:pt x="131" y="105"/>
                  </a:moveTo>
                  <a:cubicBezTo>
                    <a:pt x="131" y="105"/>
                    <a:pt x="131" y="105"/>
                    <a:pt x="131" y="105"/>
                  </a:cubicBezTo>
                  <a:cubicBezTo>
                    <a:pt x="131" y="104"/>
                    <a:pt x="132" y="103"/>
                    <a:pt x="134" y="103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41" y="103"/>
                    <a:pt x="142" y="104"/>
                    <a:pt x="142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2" y="107"/>
                    <a:pt x="141" y="108"/>
                    <a:pt x="139" y="108"/>
                  </a:cubicBezTo>
                  <a:cubicBezTo>
                    <a:pt x="134" y="108"/>
                    <a:pt x="134" y="108"/>
                    <a:pt x="134" y="108"/>
                  </a:cubicBezTo>
                  <a:cubicBezTo>
                    <a:pt x="132" y="108"/>
                    <a:pt x="131" y="107"/>
                    <a:pt x="131" y="105"/>
                  </a:cubicBezTo>
                  <a:close/>
                  <a:moveTo>
                    <a:pt x="147" y="115"/>
                  </a:moveTo>
                  <a:cubicBezTo>
                    <a:pt x="147" y="117"/>
                    <a:pt x="146" y="118"/>
                    <a:pt x="145" y="118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8"/>
                    <a:pt x="135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7" y="112"/>
                    <a:pt x="138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7" y="114"/>
                    <a:pt x="147" y="115"/>
                  </a:cubicBezTo>
                  <a:close/>
                  <a:moveTo>
                    <a:pt x="29" y="92"/>
                  </a:moveTo>
                  <a:cubicBezTo>
                    <a:pt x="144" y="92"/>
                    <a:pt x="144" y="92"/>
                    <a:pt x="144" y="92"/>
                  </a:cubicBezTo>
                  <a:cubicBezTo>
                    <a:pt x="147" y="92"/>
                    <a:pt x="149" y="90"/>
                    <a:pt x="149" y="87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9" y="3"/>
                    <a:pt x="147" y="0"/>
                    <a:pt x="14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24" y="3"/>
                    <a:pt x="24" y="6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90"/>
                    <a:pt x="26" y="92"/>
                    <a:pt x="29" y="92"/>
                  </a:cubicBezTo>
                  <a:close/>
                  <a:moveTo>
                    <a:pt x="34" y="15"/>
                  </a:moveTo>
                  <a:cubicBezTo>
                    <a:pt x="34" y="12"/>
                    <a:pt x="36" y="9"/>
                    <a:pt x="39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7" y="9"/>
                    <a:pt x="140" y="12"/>
                    <a:pt x="140" y="15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80"/>
                    <a:pt x="137" y="83"/>
                    <a:pt x="134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3"/>
                    <a:pt x="34" y="80"/>
                    <a:pt x="34" y="77"/>
                  </a:cubicBezTo>
                  <a:lnTo>
                    <a:pt x="34" y="15"/>
                  </a:lnTo>
                  <a:close/>
                  <a:moveTo>
                    <a:pt x="173" y="141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39"/>
                    <a:pt x="173" y="139"/>
                    <a:pt x="173" y="139"/>
                  </a:cubicBezTo>
                  <a:lnTo>
                    <a:pt x="17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/>
            </a:p>
          </p:txBody>
        </p:sp>
        <p:grpSp>
          <p:nvGrpSpPr>
            <p:cNvPr id="94" name="Group 87"/>
            <p:cNvGrpSpPr>
              <a:grpSpLocks/>
            </p:cNvGrpSpPr>
            <p:nvPr>
              <p:custDataLst>
                <p:tags r:id="rId37"/>
              </p:custDataLst>
            </p:nvPr>
          </p:nvGrpSpPr>
          <p:grpSpPr bwMode="auto">
            <a:xfrm>
              <a:off x="3981" y="2052"/>
              <a:ext cx="245" cy="98"/>
              <a:chOff x="3633" y="1787"/>
              <a:chExt cx="245" cy="98"/>
            </a:xfrm>
          </p:grpSpPr>
          <p:sp>
            <p:nvSpPr>
              <p:cNvPr id="95" name="Rectangle 88"/>
              <p:cNvSpPr>
                <a:spLocks noChangeArrowheads="1"/>
              </p:cNvSpPr>
              <p:nvPr/>
            </p:nvSpPr>
            <p:spPr bwMode="auto">
              <a:xfrm>
                <a:off x="3633" y="1787"/>
                <a:ext cx="124" cy="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/>
              <a:lstStyle/>
              <a:p>
                <a:endParaRPr lang="de-DE" noProof="1"/>
              </a:p>
            </p:txBody>
          </p:sp>
          <p:sp>
            <p:nvSpPr>
              <p:cNvPr id="96" name="Rectangle 89"/>
              <p:cNvSpPr>
                <a:spLocks noChangeArrowheads="1"/>
              </p:cNvSpPr>
              <p:nvPr/>
            </p:nvSpPr>
            <p:spPr bwMode="auto">
              <a:xfrm>
                <a:off x="3754" y="1787"/>
                <a:ext cx="124" cy="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/>
              <a:lstStyle/>
              <a:p>
                <a:endParaRPr lang="de-DE" noProof="1"/>
              </a:p>
            </p:txBody>
          </p:sp>
        </p:grpSp>
      </p:grpSp>
      <p:cxnSp>
        <p:nvCxnSpPr>
          <p:cNvPr id="99" name="AutoShape 90"/>
          <p:cNvCxnSpPr>
            <a:cxnSpLocks noChangeShapeType="1"/>
            <a:stCxn id="96" idx="0"/>
            <a:endCxn id="132" idx="2"/>
          </p:cNvCxnSpPr>
          <p:nvPr>
            <p:custDataLst>
              <p:tags r:id="rId5"/>
            </p:custDataLst>
          </p:nvPr>
        </p:nvCxnSpPr>
        <p:spPr bwMode="auto">
          <a:xfrm rot="16200000">
            <a:off x="6681453" y="2508109"/>
            <a:ext cx="217487" cy="1588"/>
          </a:xfrm>
          <a:prstGeom prst="bentConnector3">
            <a:avLst>
              <a:gd name="adj1" fmla="val 49634"/>
            </a:avLst>
          </a:prstGeom>
          <a:noFill/>
          <a:ln w="25400">
            <a:solidFill>
              <a:srgbClr val="002B43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0" name="AutoShape 92"/>
          <p:cNvCxnSpPr>
            <a:cxnSpLocks noChangeShapeType="1"/>
          </p:cNvCxnSpPr>
          <p:nvPr/>
        </p:nvCxnSpPr>
        <p:spPr bwMode="auto">
          <a:xfrm flipV="1">
            <a:off x="4776794" y="3436656"/>
            <a:ext cx="2031455" cy="1752740"/>
          </a:xfrm>
          <a:prstGeom prst="bentConnector3">
            <a:avLst>
              <a:gd name="adj1" fmla="val 100237"/>
            </a:avLst>
          </a:prstGeom>
          <a:noFill/>
          <a:ln w="25400">
            <a:solidFill>
              <a:srgbClr val="002B43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1" name="Group 94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986380" y="1734996"/>
            <a:ext cx="454025" cy="547688"/>
            <a:chOff x="2171" y="1544"/>
            <a:chExt cx="352" cy="378"/>
          </a:xfrm>
        </p:grpSpPr>
        <p:sp>
          <p:nvSpPr>
            <p:cNvPr id="102" name="Freeform 95"/>
            <p:cNvSpPr>
              <a:spLocks noEditPoints="1"/>
            </p:cNvSpPr>
            <p:nvPr/>
          </p:nvSpPr>
          <p:spPr bwMode="auto">
            <a:xfrm>
              <a:off x="2270" y="1544"/>
              <a:ext cx="189" cy="227"/>
            </a:xfrm>
            <a:custGeom>
              <a:avLst/>
              <a:gdLst>
                <a:gd name="T0" fmla="*/ 32 w 80"/>
                <a:gd name="T1" fmla="*/ 82 h 96"/>
                <a:gd name="T2" fmla="*/ 47 w 80"/>
                <a:gd name="T3" fmla="*/ 78 h 96"/>
                <a:gd name="T4" fmla="*/ 73 w 80"/>
                <a:gd name="T5" fmla="*/ 96 h 96"/>
                <a:gd name="T6" fmla="*/ 76 w 80"/>
                <a:gd name="T7" fmla="*/ 96 h 96"/>
                <a:gd name="T8" fmla="*/ 79 w 80"/>
                <a:gd name="T9" fmla="*/ 94 h 96"/>
                <a:gd name="T10" fmla="*/ 80 w 80"/>
                <a:gd name="T11" fmla="*/ 92 h 96"/>
                <a:gd name="T12" fmla="*/ 80 w 80"/>
                <a:gd name="T13" fmla="*/ 91 h 96"/>
                <a:gd name="T14" fmla="*/ 78 w 80"/>
                <a:gd name="T15" fmla="*/ 88 h 96"/>
                <a:gd name="T16" fmla="*/ 54 w 80"/>
                <a:gd name="T17" fmla="*/ 72 h 96"/>
                <a:gd name="T18" fmla="*/ 65 w 80"/>
                <a:gd name="T19" fmla="*/ 41 h 96"/>
                <a:gd name="T20" fmla="*/ 32 w 80"/>
                <a:gd name="T21" fmla="*/ 0 h 96"/>
                <a:gd name="T22" fmla="*/ 0 w 80"/>
                <a:gd name="T23" fmla="*/ 41 h 96"/>
                <a:gd name="T24" fmla="*/ 32 w 80"/>
                <a:gd name="T25" fmla="*/ 82 h 96"/>
                <a:gd name="T26" fmla="*/ 78 w 80"/>
                <a:gd name="T27" fmla="*/ 91 h 96"/>
                <a:gd name="T28" fmla="*/ 78 w 80"/>
                <a:gd name="T29" fmla="*/ 94 h 96"/>
                <a:gd name="T30" fmla="*/ 76 w 80"/>
                <a:gd name="T31" fmla="*/ 95 h 96"/>
                <a:gd name="T32" fmla="*/ 74 w 80"/>
                <a:gd name="T33" fmla="*/ 94 h 96"/>
                <a:gd name="T34" fmla="*/ 35 w 80"/>
                <a:gd name="T35" fmla="*/ 69 h 96"/>
                <a:gd name="T36" fmla="*/ 34 w 80"/>
                <a:gd name="T37" fmla="*/ 67 h 96"/>
                <a:gd name="T38" fmla="*/ 35 w 80"/>
                <a:gd name="T39" fmla="*/ 65 h 96"/>
                <a:gd name="T40" fmla="*/ 39 w 80"/>
                <a:gd name="T41" fmla="*/ 64 h 96"/>
                <a:gd name="T42" fmla="*/ 49 w 80"/>
                <a:gd name="T43" fmla="*/ 71 h 96"/>
                <a:gd name="T44" fmla="*/ 47 w 80"/>
                <a:gd name="T45" fmla="*/ 73 h 96"/>
                <a:gd name="T46" fmla="*/ 48 w 80"/>
                <a:gd name="T47" fmla="*/ 74 h 96"/>
                <a:gd name="T48" fmla="*/ 50 w 80"/>
                <a:gd name="T49" fmla="*/ 71 h 96"/>
                <a:gd name="T50" fmla="*/ 52 w 80"/>
                <a:gd name="T51" fmla="*/ 72 h 96"/>
                <a:gd name="T52" fmla="*/ 50 w 80"/>
                <a:gd name="T53" fmla="*/ 75 h 96"/>
                <a:gd name="T54" fmla="*/ 50 w 80"/>
                <a:gd name="T55" fmla="*/ 76 h 96"/>
                <a:gd name="T56" fmla="*/ 52 w 80"/>
                <a:gd name="T57" fmla="*/ 73 h 96"/>
                <a:gd name="T58" fmla="*/ 54 w 80"/>
                <a:gd name="T59" fmla="*/ 74 h 96"/>
                <a:gd name="T60" fmla="*/ 53 w 80"/>
                <a:gd name="T61" fmla="*/ 77 h 96"/>
                <a:gd name="T62" fmla="*/ 53 w 80"/>
                <a:gd name="T63" fmla="*/ 78 h 96"/>
                <a:gd name="T64" fmla="*/ 55 w 80"/>
                <a:gd name="T65" fmla="*/ 75 h 96"/>
                <a:gd name="T66" fmla="*/ 57 w 80"/>
                <a:gd name="T67" fmla="*/ 76 h 96"/>
                <a:gd name="T68" fmla="*/ 55 w 80"/>
                <a:gd name="T69" fmla="*/ 79 h 96"/>
                <a:gd name="T70" fmla="*/ 56 w 80"/>
                <a:gd name="T71" fmla="*/ 80 h 96"/>
                <a:gd name="T72" fmla="*/ 58 w 80"/>
                <a:gd name="T73" fmla="*/ 77 h 96"/>
                <a:gd name="T74" fmla="*/ 60 w 80"/>
                <a:gd name="T75" fmla="*/ 78 h 96"/>
                <a:gd name="T76" fmla="*/ 58 w 80"/>
                <a:gd name="T77" fmla="*/ 81 h 96"/>
                <a:gd name="T78" fmla="*/ 59 w 80"/>
                <a:gd name="T79" fmla="*/ 81 h 96"/>
                <a:gd name="T80" fmla="*/ 61 w 80"/>
                <a:gd name="T81" fmla="*/ 79 h 96"/>
                <a:gd name="T82" fmla="*/ 63 w 80"/>
                <a:gd name="T83" fmla="*/ 80 h 96"/>
                <a:gd name="T84" fmla="*/ 61 w 80"/>
                <a:gd name="T85" fmla="*/ 83 h 96"/>
                <a:gd name="T86" fmla="*/ 62 w 80"/>
                <a:gd name="T87" fmla="*/ 83 h 96"/>
                <a:gd name="T88" fmla="*/ 64 w 80"/>
                <a:gd name="T89" fmla="*/ 80 h 96"/>
                <a:gd name="T90" fmla="*/ 66 w 80"/>
                <a:gd name="T91" fmla="*/ 82 h 96"/>
                <a:gd name="T92" fmla="*/ 64 w 80"/>
                <a:gd name="T93" fmla="*/ 85 h 96"/>
                <a:gd name="T94" fmla="*/ 65 w 80"/>
                <a:gd name="T95" fmla="*/ 85 h 96"/>
                <a:gd name="T96" fmla="*/ 66 w 80"/>
                <a:gd name="T97" fmla="*/ 82 h 96"/>
                <a:gd name="T98" fmla="*/ 68 w 80"/>
                <a:gd name="T99" fmla="*/ 84 h 96"/>
                <a:gd name="T100" fmla="*/ 67 w 80"/>
                <a:gd name="T101" fmla="*/ 86 h 96"/>
                <a:gd name="T102" fmla="*/ 67 w 80"/>
                <a:gd name="T103" fmla="*/ 87 h 96"/>
                <a:gd name="T104" fmla="*/ 69 w 80"/>
                <a:gd name="T105" fmla="*/ 84 h 96"/>
                <a:gd name="T106" fmla="*/ 71 w 80"/>
                <a:gd name="T107" fmla="*/ 86 h 96"/>
                <a:gd name="T108" fmla="*/ 69 w 80"/>
                <a:gd name="T109" fmla="*/ 88 h 96"/>
                <a:gd name="T110" fmla="*/ 70 w 80"/>
                <a:gd name="T111" fmla="*/ 89 h 96"/>
                <a:gd name="T112" fmla="*/ 72 w 80"/>
                <a:gd name="T113" fmla="*/ 86 h 96"/>
                <a:gd name="T114" fmla="*/ 74 w 80"/>
                <a:gd name="T115" fmla="*/ 87 h 96"/>
                <a:gd name="T116" fmla="*/ 72 w 80"/>
                <a:gd name="T117" fmla="*/ 90 h 96"/>
                <a:gd name="T118" fmla="*/ 73 w 80"/>
                <a:gd name="T119" fmla="*/ 91 h 96"/>
                <a:gd name="T120" fmla="*/ 75 w 80"/>
                <a:gd name="T121" fmla="*/ 88 h 96"/>
                <a:gd name="T122" fmla="*/ 77 w 80"/>
                <a:gd name="T123" fmla="*/ 89 h 96"/>
                <a:gd name="T124" fmla="*/ 78 w 80"/>
                <a:gd name="T125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6">
                  <a:moveTo>
                    <a:pt x="32" y="82"/>
                  </a:moveTo>
                  <a:cubicBezTo>
                    <a:pt x="38" y="82"/>
                    <a:pt x="42" y="80"/>
                    <a:pt x="47" y="7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4" y="96"/>
                    <a:pt x="75" y="96"/>
                    <a:pt x="76" y="96"/>
                  </a:cubicBezTo>
                  <a:cubicBezTo>
                    <a:pt x="77" y="96"/>
                    <a:pt x="78" y="95"/>
                    <a:pt x="79" y="94"/>
                  </a:cubicBezTo>
                  <a:cubicBezTo>
                    <a:pt x="80" y="94"/>
                    <a:pt x="80" y="93"/>
                    <a:pt x="80" y="92"/>
                  </a:cubicBezTo>
                  <a:cubicBezTo>
                    <a:pt x="80" y="92"/>
                    <a:pt x="80" y="91"/>
                    <a:pt x="80" y="91"/>
                  </a:cubicBezTo>
                  <a:cubicBezTo>
                    <a:pt x="79" y="90"/>
                    <a:pt x="79" y="89"/>
                    <a:pt x="78" y="88"/>
                  </a:cubicBezTo>
                  <a:cubicBezTo>
                    <a:pt x="78" y="88"/>
                    <a:pt x="65" y="80"/>
                    <a:pt x="54" y="72"/>
                  </a:cubicBezTo>
                  <a:cubicBezTo>
                    <a:pt x="61" y="65"/>
                    <a:pt x="65" y="54"/>
                    <a:pt x="65" y="41"/>
                  </a:cubicBezTo>
                  <a:cubicBezTo>
                    <a:pt x="65" y="18"/>
                    <a:pt x="51" y="0"/>
                    <a:pt x="32" y="0"/>
                  </a:cubicBezTo>
                  <a:cubicBezTo>
                    <a:pt x="14" y="0"/>
                    <a:pt x="0" y="18"/>
                    <a:pt x="0" y="41"/>
                  </a:cubicBezTo>
                  <a:cubicBezTo>
                    <a:pt x="0" y="64"/>
                    <a:pt x="14" y="82"/>
                    <a:pt x="32" y="82"/>
                  </a:cubicBezTo>
                  <a:close/>
                  <a:moveTo>
                    <a:pt x="78" y="91"/>
                  </a:moveTo>
                  <a:cubicBezTo>
                    <a:pt x="79" y="92"/>
                    <a:pt x="78" y="93"/>
                    <a:pt x="78" y="94"/>
                  </a:cubicBezTo>
                  <a:cubicBezTo>
                    <a:pt x="78" y="94"/>
                    <a:pt x="77" y="95"/>
                    <a:pt x="76" y="95"/>
                  </a:cubicBezTo>
                  <a:cubicBezTo>
                    <a:pt x="75" y="95"/>
                    <a:pt x="75" y="95"/>
                    <a:pt x="74" y="94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4" y="68"/>
                    <a:pt x="34" y="67"/>
                  </a:cubicBezTo>
                  <a:cubicBezTo>
                    <a:pt x="34" y="66"/>
                    <a:pt x="34" y="65"/>
                    <a:pt x="35" y="65"/>
                  </a:cubicBezTo>
                  <a:cubicBezTo>
                    <a:pt x="36" y="63"/>
                    <a:pt x="37" y="63"/>
                    <a:pt x="39" y="64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4" y="74"/>
                    <a:pt x="54" y="74"/>
                    <a:pt x="54" y="74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90"/>
                    <a:pt x="78" y="91"/>
                    <a:pt x="78" y="91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3" name="Freeform 96"/>
            <p:cNvSpPr>
              <a:spLocks/>
            </p:cNvSpPr>
            <p:nvPr/>
          </p:nvSpPr>
          <p:spPr bwMode="auto">
            <a:xfrm>
              <a:off x="2171" y="1743"/>
              <a:ext cx="352" cy="179"/>
            </a:xfrm>
            <a:custGeom>
              <a:avLst/>
              <a:gdLst>
                <a:gd name="T0" fmla="*/ 75 w 149"/>
                <a:gd name="T1" fmla="*/ 0 h 76"/>
                <a:gd name="T2" fmla="*/ 0 w 149"/>
                <a:gd name="T3" fmla="*/ 76 h 76"/>
                <a:gd name="T4" fmla="*/ 28 w 149"/>
                <a:gd name="T5" fmla="*/ 76 h 76"/>
                <a:gd name="T6" fmla="*/ 33 w 149"/>
                <a:gd name="T7" fmla="*/ 67 h 76"/>
                <a:gd name="T8" fmla="*/ 34 w 149"/>
                <a:gd name="T9" fmla="*/ 76 h 76"/>
                <a:gd name="T10" fmla="*/ 120 w 149"/>
                <a:gd name="T11" fmla="*/ 76 h 76"/>
                <a:gd name="T12" fmla="*/ 122 w 149"/>
                <a:gd name="T13" fmla="*/ 67 h 76"/>
                <a:gd name="T14" fmla="*/ 126 w 149"/>
                <a:gd name="T15" fmla="*/ 76 h 76"/>
                <a:gd name="T16" fmla="*/ 149 w 149"/>
                <a:gd name="T17" fmla="*/ 76 h 76"/>
                <a:gd name="T18" fmla="*/ 75 w 149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76">
                  <a:moveTo>
                    <a:pt x="75" y="0"/>
                  </a:moveTo>
                  <a:cubicBezTo>
                    <a:pt x="40" y="0"/>
                    <a:pt x="12" y="34"/>
                    <a:pt x="0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0"/>
                    <a:pt x="31" y="66"/>
                    <a:pt x="33" y="67"/>
                  </a:cubicBezTo>
                  <a:cubicBezTo>
                    <a:pt x="34" y="67"/>
                    <a:pt x="34" y="71"/>
                    <a:pt x="34" y="76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1"/>
                    <a:pt x="120" y="67"/>
                    <a:pt x="122" y="67"/>
                  </a:cubicBezTo>
                  <a:cubicBezTo>
                    <a:pt x="123" y="66"/>
                    <a:pt x="125" y="70"/>
                    <a:pt x="126" y="76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38" y="34"/>
                    <a:pt x="110" y="0"/>
                    <a:pt x="75" y="0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4" name="Freeform 97"/>
            <p:cNvSpPr>
              <a:spLocks/>
            </p:cNvSpPr>
            <p:nvPr/>
          </p:nvSpPr>
          <p:spPr bwMode="auto">
            <a:xfrm>
              <a:off x="2228" y="1681"/>
              <a:ext cx="40" cy="29"/>
            </a:xfrm>
            <a:custGeom>
              <a:avLst/>
              <a:gdLst>
                <a:gd name="T0" fmla="*/ 2 w 17"/>
                <a:gd name="T1" fmla="*/ 9 h 12"/>
                <a:gd name="T2" fmla="*/ 10 w 17"/>
                <a:gd name="T3" fmla="*/ 5 h 12"/>
                <a:gd name="T4" fmla="*/ 17 w 17"/>
                <a:gd name="T5" fmla="*/ 0 h 12"/>
                <a:gd name="T6" fmla="*/ 2 w 17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2" y="9"/>
                  </a:moveTo>
                  <a:cubicBezTo>
                    <a:pt x="4" y="12"/>
                    <a:pt x="9" y="6"/>
                    <a:pt x="10" y="5"/>
                  </a:cubicBezTo>
                  <a:cubicBezTo>
                    <a:pt x="11" y="3"/>
                    <a:pt x="15" y="0"/>
                    <a:pt x="17" y="0"/>
                  </a:cubicBezTo>
                  <a:cubicBezTo>
                    <a:pt x="11" y="0"/>
                    <a:pt x="0" y="5"/>
                    <a:pt x="2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5" name="Freeform 98"/>
            <p:cNvSpPr>
              <a:spLocks/>
            </p:cNvSpPr>
            <p:nvPr/>
          </p:nvSpPr>
          <p:spPr bwMode="auto">
            <a:xfrm>
              <a:off x="2225" y="1622"/>
              <a:ext cx="33" cy="14"/>
            </a:xfrm>
            <a:custGeom>
              <a:avLst/>
              <a:gdLst>
                <a:gd name="T0" fmla="*/ 7 w 14"/>
                <a:gd name="T1" fmla="*/ 4 h 6"/>
                <a:gd name="T2" fmla="*/ 14 w 14"/>
                <a:gd name="T3" fmla="*/ 4 h 6"/>
                <a:gd name="T4" fmla="*/ 0 w 14"/>
                <a:gd name="T5" fmla="*/ 3 h 6"/>
                <a:gd name="T6" fmla="*/ 7 w 14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7" y="4"/>
                  </a:moveTo>
                  <a:cubicBezTo>
                    <a:pt x="9" y="3"/>
                    <a:pt x="13" y="3"/>
                    <a:pt x="14" y="4"/>
                  </a:cubicBezTo>
                  <a:cubicBezTo>
                    <a:pt x="10" y="1"/>
                    <a:pt x="0" y="0"/>
                    <a:pt x="0" y="3"/>
                  </a:cubicBezTo>
                  <a:cubicBezTo>
                    <a:pt x="0" y="6"/>
                    <a:pt x="6" y="4"/>
                    <a:pt x="7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6" name="Freeform 99"/>
            <p:cNvSpPr>
              <a:spLocks/>
            </p:cNvSpPr>
            <p:nvPr/>
          </p:nvSpPr>
          <p:spPr bwMode="auto">
            <a:xfrm>
              <a:off x="2228" y="1575"/>
              <a:ext cx="33" cy="21"/>
            </a:xfrm>
            <a:custGeom>
              <a:avLst/>
              <a:gdLst>
                <a:gd name="T0" fmla="*/ 8 w 14"/>
                <a:gd name="T1" fmla="*/ 6 h 9"/>
                <a:gd name="T2" fmla="*/ 14 w 14"/>
                <a:gd name="T3" fmla="*/ 9 h 9"/>
                <a:gd name="T4" fmla="*/ 1 w 14"/>
                <a:gd name="T5" fmla="*/ 3 h 9"/>
                <a:gd name="T6" fmla="*/ 8 w 14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8" y="6"/>
                  </a:moveTo>
                  <a:cubicBezTo>
                    <a:pt x="9" y="7"/>
                    <a:pt x="13" y="8"/>
                    <a:pt x="14" y="9"/>
                  </a:cubicBezTo>
                  <a:cubicBezTo>
                    <a:pt x="12" y="5"/>
                    <a:pt x="3" y="0"/>
                    <a:pt x="1" y="3"/>
                  </a:cubicBezTo>
                  <a:cubicBezTo>
                    <a:pt x="0" y="6"/>
                    <a:pt x="6" y="6"/>
                    <a:pt x="8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7" name="Freeform 100"/>
            <p:cNvSpPr>
              <a:spLocks/>
            </p:cNvSpPr>
            <p:nvPr/>
          </p:nvSpPr>
          <p:spPr bwMode="auto">
            <a:xfrm>
              <a:off x="2426" y="1681"/>
              <a:ext cx="40" cy="31"/>
            </a:xfrm>
            <a:custGeom>
              <a:avLst/>
              <a:gdLst>
                <a:gd name="T0" fmla="*/ 7 w 17"/>
                <a:gd name="T1" fmla="*/ 5 h 13"/>
                <a:gd name="T2" fmla="*/ 14 w 17"/>
                <a:gd name="T3" fmla="*/ 11 h 13"/>
                <a:gd name="T4" fmla="*/ 0 w 17"/>
                <a:gd name="T5" fmla="*/ 0 h 13"/>
                <a:gd name="T6" fmla="*/ 7 w 17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3">
                  <a:moveTo>
                    <a:pt x="7" y="5"/>
                  </a:moveTo>
                  <a:cubicBezTo>
                    <a:pt x="8" y="7"/>
                    <a:pt x="12" y="13"/>
                    <a:pt x="14" y="11"/>
                  </a:cubicBezTo>
                  <a:cubicBezTo>
                    <a:pt x="17" y="7"/>
                    <a:pt x="6" y="0"/>
                    <a:pt x="0" y="0"/>
                  </a:cubicBezTo>
                  <a:cubicBezTo>
                    <a:pt x="3" y="0"/>
                    <a:pt x="6" y="4"/>
                    <a:pt x="7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8" name="Freeform 101"/>
            <p:cNvSpPr>
              <a:spLocks/>
            </p:cNvSpPr>
            <p:nvPr/>
          </p:nvSpPr>
          <p:spPr bwMode="auto">
            <a:xfrm>
              <a:off x="2450" y="1629"/>
              <a:ext cx="33" cy="15"/>
            </a:xfrm>
            <a:custGeom>
              <a:avLst/>
              <a:gdLst>
                <a:gd name="T0" fmla="*/ 6 w 14"/>
                <a:gd name="T1" fmla="*/ 3 h 6"/>
                <a:gd name="T2" fmla="*/ 14 w 14"/>
                <a:gd name="T3" fmla="*/ 4 h 6"/>
                <a:gd name="T4" fmla="*/ 0 w 14"/>
                <a:gd name="T5" fmla="*/ 2 h 6"/>
                <a:gd name="T6" fmla="*/ 6 w 14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6" y="3"/>
                  </a:moveTo>
                  <a:cubicBezTo>
                    <a:pt x="8" y="4"/>
                    <a:pt x="13" y="6"/>
                    <a:pt x="14" y="4"/>
                  </a:cubicBezTo>
                  <a:cubicBezTo>
                    <a:pt x="14" y="0"/>
                    <a:pt x="4" y="0"/>
                    <a:pt x="0" y="2"/>
                  </a:cubicBezTo>
                  <a:cubicBezTo>
                    <a:pt x="1" y="2"/>
                    <a:pt x="5" y="2"/>
                    <a:pt x="6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09" name="Freeform 102"/>
            <p:cNvSpPr>
              <a:spLocks/>
            </p:cNvSpPr>
            <p:nvPr/>
          </p:nvSpPr>
          <p:spPr bwMode="auto">
            <a:xfrm>
              <a:off x="2431" y="1577"/>
              <a:ext cx="35" cy="19"/>
            </a:xfrm>
            <a:custGeom>
              <a:avLst/>
              <a:gdLst>
                <a:gd name="T0" fmla="*/ 14 w 15"/>
                <a:gd name="T1" fmla="*/ 3 h 8"/>
                <a:gd name="T2" fmla="*/ 0 w 15"/>
                <a:gd name="T3" fmla="*/ 8 h 8"/>
                <a:gd name="T4" fmla="*/ 7 w 15"/>
                <a:gd name="T5" fmla="*/ 5 h 8"/>
                <a:gd name="T6" fmla="*/ 14 w 15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8">
                  <a:moveTo>
                    <a:pt x="14" y="3"/>
                  </a:moveTo>
                  <a:cubicBezTo>
                    <a:pt x="13" y="0"/>
                    <a:pt x="3" y="3"/>
                    <a:pt x="0" y="8"/>
                  </a:cubicBezTo>
                  <a:cubicBezTo>
                    <a:pt x="1" y="6"/>
                    <a:pt x="5" y="5"/>
                    <a:pt x="7" y="5"/>
                  </a:cubicBezTo>
                  <a:cubicBezTo>
                    <a:pt x="8" y="5"/>
                    <a:pt x="15" y="6"/>
                    <a:pt x="14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</p:grpSp>
      <p:sp>
        <p:nvSpPr>
          <p:cNvPr id="110" name="Rectangle 103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460918" y="1306371"/>
            <a:ext cx="1484313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C9BD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7C9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72000" tIns="63500" rIns="31750" bIns="63500" anchor="ctr"/>
          <a:lstStyle/>
          <a:p>
            <a:pPr algn="ctr" eaLnBrk="1" hangingPunct="1">
              <a:spcBef>
                <a:spcPct val="25000"/>
              </a:spcBef>
              <a:buClr>
                <a:srgbClr val="F7931D"/>
              </a:buClr>
            </a:pPr>
            <a:r>
              <a:rPr lang="de-DE" sz="1400" b="1" baseline="0" noProof="1" smtClean="0">
                <a:solidFill>
                  <a:srgbClr val="002B43"/>
                </a:solidFill>
              </a:rPr>
              <a:t>Patient</a:t>
            </a:r>
            <a:endParaRPr lang="de-DE" sz="1400" b="1" baseline="0" noProof="1">
              <a:solidFill>
                <a:srgbClr val="002B43"/>
              </a:solidFill>
            </a:endParaRPr>
          </a:p>
        </p:txBody>
      </p:sp>
      <p:grpSp>
        <p:nvGrpSpPr>
          <p:cNvPr id="111" name="Group 105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849730" y="1942959"/>
            <a:ext cx="396875" cy="457200"/>
            <a:chOff x="322" y="1544"/>
            <a:chExt cx="351" cy="378"/>
          </a:xfrm>
        </p:grpSpPr>
        <p:sp>
          <p:nvSpPr>
            <p:cNvPr id="112" name="Freeform 106"/>
            <p:cNvSpPr>
              <a:spLocks noEditPoints="1"/>
            </p:cNvSpPr>
            <p:nvPr/>
          </p:nvSpPr>
          <p:spPr bwMode="auto">
            <a:xfrm>
              <a:off x="414" y="1811"/>
              <a:ext cx="24" cy="26"/>
            </a:xfrm>
            <a:custGeom>
              <a:avLst/>
              <a:gdLst>
                <a:gd name="T0" fmla="*/ 5 w 10"/>
                <a:gd name="T1" fmla="*/ 11 h 11"/>
                <a:gd name="T2" fmla="*/ 10 w 10"/>
                <a:gd name="T3" fmla="*/ 6 h 11"/>
                <a:gd name="T4" fmla="*/ 5 w 10"/>
                <a:gd name="T5" fmla="*/ 0 h 11"/>
                <a:gd name="T6" fmla="*/ 0 w 10"/>
                <a:gd name="T7" fmla="*/ 6 h 11"/>
                <a:gd name="T8" fmla="*/ 5 w 10"/>
                <a:gd name="T9" fmla="*/ 11 h 11"/>
                <a:gd name="T10" fmla="*/ 5 w 10"/>
                <a:gd name="T11" fmla="*/ 3 h 11"/>
                <a:gd name="T12" fmla="*/ 8 w 10"/>
                <a:gd name="T13" fmla="*/ 6 h 11"/>
                <a:gd name="T14" fmla="*/ 5 w 10"/>
                <a:gd name="T15" fmla="*/ 8 h 11"/>
                <a:gd name="T16" fmla="*/ 2 w 10"/>
                <a:gd name="T17" fmla="*/ 6 h 11"/>
                <a:gd name="T18" fmla="*/ 5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8" y="11"/>
                    <a:pt x="10" y="9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lose/>
                  <a:moveTo>
                    <a:pt x="5" y="3"/>
                  </a:moveTo>
                  <a:cubicBezTo>
                    <a:pt x="6" y="3"/>
                    <a:pt x="8" y="4"/>
                    <a:pt x="8" y="6"/>
                  </a:cubicBezTo>
                  <a:cubicBezTo>
                    <a:pt x="8" y="7"/>
                    <a:pt x="6" y="8"/>
                    <a:pt x="5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2" y="4"/>
                    <a:pt x="3" y="3"/>
                    <a:pt x="5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13" name="Freeform 107"/>
            <p:cNvSpPr>
              <a:spLocks/>
            </p:cNvSpPr>
            <p:nvPr/>
          </p:nvSpPr>
          <p:spPr bwMode="auto">
            <a:xfrm>
              <a:off x="322" y="1743"/>
              <a:ext cx="351" cy="179"/>
            </a:xfrm>
            <a:custGeom>
              <a:avLst/>
              <a:gdLst>
                <a:gd name="T0" fmla="*/ 106 w 149"/>
                <a:gd name="T1" fmla="*/ 10 h 76"/>
                <a:gd name="T2" fmla="*/ 107 w 149"/>
                <a:gd name="T3" fmla="*/ 19 h 76"/>
                <a:gd name="T4" fmla="*/ 116 w 149"/>
                <a:gd name="T5" fmla="*/ 26 h 76"/>
                <a:gd name="T6" fmla="*/ 114 w 149"/>
                <a:gd name="T7" fmla="*/ 54 h 76"/>
                <a:gd name="T8" fmla="*/ 116 w 149"/>
                <a:gd name="T9" fmla="*/ 58 h 76"/>
                <a:gd name="T10" fmla="*/ 111 w 149"/>
                <a:gd name="T11" fmla="*/ 62 h 76"/>
                <a:gd name="T12" fmla="*/ 106 w 149"/>
                <a:gd name="T13" fmla="*/ 57 h 76"/>
                <a:gd name="T14" fmla="*/ 110 w 149"/>
                <a:gd name="T15" fmla="*/ 53 h 76"/>
                <a:gd name="T16" fmla="*/ 113 w 149"/>
                <a:gd name="T17" fmla="*/ 28 h 76"/>
                <a:gd name="T18" fmla="*/ 103 w 149"/>
                <a:gd name="T19" fmla="*/ 23 h 76"/>
                <a:gd name="T20" fmla="*/ 95 w 149"/>
                <a:gd name="T21" fmla="*/ 27 h 76"/>
                <a:gd name="T22" fmla="*/ 88 w 149"/>
                <a:gd name="T23" fmla="*/ 50 h 76"/>
                <a:gd name="T24" fmla="*/ 90 w 149"/>
                <a:gd name="T25" fmla="*/ 54 h 76"/>
                <a:gd name="T26" fmla="*/ 86 w 149"/>
                <a:gd name="T27" fmla="*/ 58 h 76"/>
                <a:gd name="T28" fmla="*/ 81 w 149"/>
                <a:gd name="T29" fmla="*/ 53 h 76"/>
                <a:gd name="T30" fmla="*/ 84 w 149"/>
                <a:gd name="T31" fmla="*/ 49 h 76"/>
                <a:gd name="T32" fmla="*/ 92 w 149"/>
                <a:gd name="T33" fmla="*/ 24 h 76"/>
                <a:gd name="T34" fmla="*/ 103 w 149"/>
                <a:gd name="T35" fmla="*/ 19 h 76"/>
                <a:gd name="T36" fmla="*/ 104 w 149"/>
                <a:gd name="T37" fmla="*/ 19 h 76"/>
                <a:gd name="T38" fmla="*/ 101 w 149"/>
                <a:gd name="T39" fmla="*/ 7 h 76"/>
                <a:gd name="T40" fmla="*/ 75 w 149"/>
                <a:gd name="T41" fmla="*/ 0 h 76"/>
                <a:gd name="T42" fmla="*/ 48 w 149"/>
                <a:gd name="T43" fmla="*/ 8 h 76"/>
                <a:gd name="T44" fmla="*/ 46 w 149"/>
                <a:gd name="T45" fmla="*/ 10 h 76"/>
                <a:gd name="T46" fmla="*/ 43 w 149"/>
                <a:gd name="T47" fmla="*/ 26 h 76"/>
                <a:gd name="T48" fmla="*/ 45 w 149"/>
                <a:gd name="T49" fmla="*/ 25 h 76"/>
                <a:gd name="T50" fmla="*/ 54 w 149"/>
                <a:gd name="T51" fmla="*/ 35 h 76"/>
                <a:gd name="T52" fmla="*/ 45 w 149"/>
                <a:gd name="T53" fmla="*/ 44 h 76"/>
                <a:gd name="T54" fmla="*/ 35 w 149"/>
                <a:gd name="T55" fmla="*/ 35 h 76"/>
                <a:gd name="T56" fmla="*/ 40 w 149"/>
                <a:gd name="T57" fmla="*/ 27 h 76"/>
                <a:gd name="T58" fmla="*/ 42 w 149"/>
                <a:gd name="T59" fmla="*/ 11 h 76"/>
                <a:gd name="T60" fmla="*/ 0 w 149"/>
                <a:gd name="T61" fmla="*/ 76 h 76"/>
                <a:gd name="T62" fmla="*/ 28 w 149"/>
                <a:gd name="T63" fmla="*/ 76 h 76"/>
                <a:gd name="T64" fmla="*/ 33 w 149"/>
                <a:gd name="T65" fmla="*/ 67 h 76"/>
                <a:gd name="T66" fmla="*/ 34 w 149"/>
                <a:gd name="T67" fmla="*/ 76 h 76"/>
                <a:gd name="T68" fmla="*/ 120 w 149"/>
                <a:gd name="T69" fmla="*/ 76 h 76"/>
                <a:gd name="T70" fmla="*/ 122 w 149"/>
                <a:gd name="T71" fmla="*/ 67 h 76"/>
                <a:gd name="T72" fmla="*/ 126 w 149"/>
                <a:gd name="T73" fmla="*/ 76 h 76"/>
                <a:gd name="T74" fmla="*/ 149 w 149"/>
                <a:gd name="T75" fmla="*/ 76 h 76"/>
                <a:gd name="T76" fmla="*/ 106 w 149"/>
                <a:gd name="T7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9" h="76">
                  <a:moveTo>
                    <a:pt x="106" y="10"/>
                  </a:moveTo>
                  <a:cubicBezTo>
                    <a:pt x="107" y="13"/>
                    <a:pt x="107" y="16"/>
                    <a:pt x="107" y="19"/>
                  </a:cubicBezTo>
                  <a:cubicBezTo>
                    <a:pt x="111" y="20"/>
                    <a:pt x="114" y="22"/>
                    <a:pt x="116" y="26"/>
                  </a:cubicBezTo>
                  <a:cubicBezTo>
                    <a:pt x="120" y="32"/>
                    <a:pt x="119" y="43"/>
                    <a:pt x="114" y="54"/>
                  </a:cubicBezTo>
                  <a:cubicBezTo>
                    <a:pt x="115" y="55"/>
                    <a:pt x="116" y="57"/>
                    <a:pt x="116" y="58"/>
                  </a:cubicBezTo>
                  <a:cubicBezTo>
                    <a:pt x="115" y="61"/>
                    <a:pt x="113" y="62"/>
                    <a:pt x="111" y="62"/>
                  </a:cubicBezTo>
                  <a:cubicBezTo>
                    <a:pt x="108" y="62"/>
                    <a:pt x="106" y="60"/>
                    <a:pt x="106" y="57"/>
                  </a:cubicBezTo>
                  <a:cubicBezTo>
                    <a:pt x="106" y="55"/>
                    <a:pt x="108" y="54"/>
                    <a:pt x="110" y="53"/>
                  </a:cubicBezTo>
                  <a:cubicBezTo>
                    <a:pt x="115" y="43"/>
                    <a:pt x="116" y="33"/>
                    <a:pt x="113" y="28"/>
                  </a:cubicBezTo>
                  <a:cubicBezTo>
                    <a:pt x="111" y="25"/>
                    <a:pt x="108" y="23"/>
                    <a:pt x="103" y="23"/>
                  </a:cubicBezTo>
                  <a:cubicBezTo>
                    <a:pt x="100" y="23"/>
                    <a:pt x="97" y="24"/>
                    <a:pt x="95" y="27"/>
                  </a:cubicBezTo>
                  <a:cubicBezTo>
                    <a:pt x="89" y="33"/>
                    <a:pt x="88" y="44"/>
                    <a:pt x="88" y="50"/>
                  </a:cubicBezTo>
                  <a:cubicBezTo>
                    <a:pt x="90" y="51"/>
                    <a:pt x="91" y="52"/>
                    <a:pt x="90" y="54"/>
                  </a:cubicBezTo>
                  <a:cubicBezTo>
                    <a:pt x="90" y="56"/>
                    <a:pt x="88" y="58"/>
                    <a:pt x="86" y="58"/>
                  </a:cubicBezTo>
                  <a:cubicBezTo>
                    <a:pt x="83" y="58"/>
                    <a:pt x="81" y="56"/>
                    <a:pt x="81" y="53"/>
                  </a:cubicBezTo>
                  <a:cubicBezTo>
                    <a:pt x="81" y="51"/>
                    <a:pt x="83" y="50"/>
                    <a:pt x="84" y="49"/>
                  </a:cubicBezTo>
                  <a:cubicBezTo>
                    <a:pt x="84" y="43"/>
                    <a:pt x="86" y="31"/>
                    <a:pt x="92" y="24"/>
                  </a:cubicBezTo>
                  <a:cubicBezTo>
                    <a:pt x="95" y="21"/>
                    <a:pt x="99" y="19"/>
                    <a:pt x="103" y="19"/>
                  </a:cubicBezTo>
                  <a:cubicBezTo>
                    <a:pt x="103" y="19"/>
                    <a:pt x="104" y="19"/>
                    <a:pt x="104" y="19"/>
                  </a:cubicBezTo>
                  <a:cubicBezTo>
                    <a:pt x="104" y="14"/>
                    <a:pt x="103" y="10"/>
                    <a:pt x="101" y="7"/>
                  </a:cubicBezTo>
                  <a:cubicBezTo>
                    <a:pt x="93" y="3"/>
                    <a:pt x="84" y="0"/>
                    <a:pt x="75" y="0"/>
                  </a:cubicBezTo>
                  <a:cubicBezTo>
                    <a:pt x="65" y="0"/>
                    <a:pt x="56" y="3"/>
                    <a:pt x="48" y="8"/>
                  </a:cubicBezTo>
                  <a:cubicBezTo>
                    <a:pt x="47" y="8"/>
                    <a:pt x="47" y="9"/>
                    <a:pt x="46" y="10"/>
                  </a:cubicBezTo>
                  <a:cubicBezTo>
                    <a:pt x="43" y="15"/>
                    <a:pt x="41" y="21"/>
                    <a:pt x="43" y="26"/>
                  </a:cubicBezTo>
                  <a:cubicBezTo>
                    <a:pt x="44" y="25"/>
                    <a:pt x="44" y="25"/>
                    <a:pt x="45" y="25"/>
                  </a:cubicBezTo>
                  <a:cubicBezTo>
                    <a:pt x="50" y="25"/>
                    <a:pt x="54" y="30"/>
                    <a:pt x="54" y="35"/>
                  </a:cubicBezTo>
                  <a:cubicBezTo>
                    <a:pt x="54" y="40"/>
                    <a:pt x="50" y="44"/>
                    <a:pt x="45" y="44"/>
                  </a:cubicBezTo>
                  <a:cubicBezTo>
                    <a:pt x="40" y="44"/>
                    <a:pt x="35" y="40"/>
                    <a:pt x="35" y="35"/>
                  </a:cubicBezTo>
                  <a:cubicBezTo>
                    <a:pt x="35" y="31"/>
                    <a:pt x="37" y="28"/>
                    <a:pt x="40" y="27"/>
                  </a:cubicBezTo>
                  <a:cubicBezTo>
                    <a:pt x="38" y="22"/>
                    <a:pt x="39" y="17"/>
                    <a:pt x="42" y="11"/>
                  </a:cubicBezTo>
                  <a:cubicBezTo>
                    <a:pt x="23" y="25"/>
                    <a:pt x="8" y="49"/>
                    <a:pt x="0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0"/>
                    <a:pt x="31" y="66"/>
                    <a:pt x="33" y="67"/>
                  </a:cubicBezTo>
                  <a:cubicBezTo>
                    <a:pt x="34" y="67"/>
                    <a:pt x="34" y="71"/>
                    <a:pt x="34" y="76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1"/>
                    <a:pt x="120" y="67"/>
                    <a:pt x="122" y="67"/>
                  </a:cubicBezTo>
                  <a:cubicBezTo>
                    <a:pt x="123" y="66"/>
                    <a:pt x="125" y="70"/>
                    <a:pt x="126" y="76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41" y="48"/>
                    <a:pt x="126" y="23"/>
                    <a:pt x="106" y="10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14" name="Freeform 108"/>
            <p:cNvSpPr>
              <a:spLocks/>
            </p:cNvSpPr>
            <p:nvPr/>
          </p:nvSpPr>
          <p:spPr bwMode="auto">
            <a:xfrm>
              <a:off x="423" y="1544"/>
              <a:ext cx="137" cy="55"/>
            </a:xfrm>
            <a:custGeom>
              <a:avLst/>
              <a:gdLst>
                <a:gd name="T0" fmla="*/ 29 w 58"/>
                <a:gd name="T1" fmla="*/ 13 h 23"/>
                <a:gd name="T2" fmla="*/ 42 w 58"/>
                <a:gd name="T3" fmla="*/ 23 h 23"/>
                <a:gd name="T4" fmla="*/ 58 w 58"/>
                <a:gd name="T5" fmla="*/ 23 h 23"/>
                <a:gd name="T6" fmla="*/ 29 w 58"/>
                <a:gd name="T7" fmla="*/ 0 h 23"/>
                <a:gd name="T8" fmla="*/ 0 w 58"/>
                <a:gd name="T9" fmla="*/ 23 h 23"/>
                <a:gd name="T10" fmla="*/ 16 w 58"/>
                <a:gd name="T11" fmla="*/ 23 h 23"/>
                <a:gd name="T12" fmla="*/ 29 w 58"/>
                <a:gd name="T13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3">
                  <a:moveTo>
                    <a:pt x="29" y="13"/>
                  </a:moveTo>
                  <a:cubicBezTo>
                    <a:pt x="35" y="13"/>
                    <a:pt x="40" y="18"/>
                    <a:pt x="42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3" y="10"/>
                    <a:pt x="42" y="0"/>
                    <a:pt x="29" y="0"/>
                  </a:cubicBezTo>
                  <a:cubicBezTo>
                    <a:pt x="16" y="0"/>
                    <a:pt x="5" y="10"/>
                    <a:pt x="0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18"/>
                    <a:pt x="23" y="13"/>
                    <a:pt x="29" y="13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15" name="Freeform 109"/>
            <p:cNvSpPr>
              <a:spLocks noEditPoints="1"/>
            </p:cNvSpPr>
            <p:nvPr/>
          </p:nvSpPr>
          <p:spPr bwMode="auto">
            <a:xfrm>
              <a:off x="466" y="1584"/>
              <a:ext cx="47" cy="48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8 h 20"/>
                <a:gd name="T12" fmla="*/ 3 w 20"/>
                <a:gd name="T13" fmla="*/ 10 h 20"/>
                <a:gd name="T14" fmla="*/ 10 w 20"/>
                <a:gd name="T15" fmla="*/ 2 h 20"/>
                <a:gd name="T16" fmla="*/ 18 w 20"/>
                <a:gd name="T17" fmla="*/ 10 h 20"/>
                <a:gd name="T18" fmla="*/ 10 w 20"/>
                <a:gd name="T1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8"/>
                  </a:moveTo>
                  <a:cubicBezTo>
                    <a:pt x="6" y="18"/>
                    <a:pt x="3" y="14"/>
                    <a:pt x="3" y="10"/>
                  </a:cubicBezTo>
                  <a:cubicBezTo>
                    <a:pt x="3" y="6"/>
                    <a:pt x="6" y="2"/>
                    <a:pt x="10" y="2"/>
                  </a:cubicBezTo>
                  <a:cubicBezTo>
                    <a:pt x="14" y="2"/>
                    <a:pt x="18" y="6"/>
                    <a:pt x="18" y="10"/>
                  </a:cubicBezTo>
                  <a:cubicBezTo>
                    <a:pt x="18" y="14"/>
                    <a:pt x="14" y="18"/>
                    <a:pt x="10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  <p:sp>
          <p:nvSpPr>
            <p:cNvPr id="116" name="Freeform 110"/>
            <p:cNvSpPr>
              <a:spLocks/>
            </p:cNvSpPr>
            <p:nvPr/>
          </p:nvSpPr>
          <p:spPr bwMode="auto">
            <a:xfrm>
              <a:off x="420" y="1613"/>
              <a:ext cx="156" cy="125"/>
            </a:xfrm>
            <a:custGeom>
              <a:avLst/>
              <a:gdLst>
                <a:gd name="T0" fmla="*/ 33 w 66"/>
                <a:gd name="T1" fmla="*/ 53 h 53"/>
                <a:gd name="T2" fmla="*/ 66 w 66"/>
                <a:gd name="T3" fmla="*/ 12 h 53"/>
                <a:gd name="T4" fmla="*/ 64 w 66"/>
                <a:gd name="T5" fmla="*/ 0 h 53"/>
                <a:gd name="T6" fmla="*/ 46 w 66"/>
                <a:gd name="T7" fmla="*/ 0 h 53"/>
                <a:gd name="T8" fmla="*/ 33 w 66"/>
                <a:gd name="T9" fmla="*/ 11 h 53"/>
                <a:gd name="T10" fmla="*/ 20 w 66"/>
                <a:gd name="T11" fmla="*/ 0 h 53"/>
                <a:gd name="T12" fmla="*/ 2 w 66"/>
                <a:gd name="T13" fmla="*/ 0 h 53"/>
                <a:gd name="T14" fmla="*/ 0 w 66"/>
                <a:gd name="T15" fmla="*/ 12 h 53"/>
                <a:gd name="T16" fmla="*/ 33 w 66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53">
                  <a:moveTo>
                    <a:pt x="33" y="53"/>
                  </a:moveTo>
                  <a:cubicBezTo>
                    <a:pt x="51" y="53"/>
                    <a:pt x="66" y="35"/>
                    <a:pt x="66" y="12"/>
                  </a:cubicBezTo>
                  <a:cubicBezTo>
                    <a:pt x="66" y="8"/>
                    <a:pt x="65" y="4"/>
                    <a:pt x="6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6"/>
                    <a:pt x="40" y="11"/>
                    <a:pt x="33" y="11"/>
                  </a:cubicBezTo>
                  <a:cubicBezTo>
                    <a:pt x="27" y="11"/>
                    <a:pt x="21" y="6"/>
                    <a:pt x="2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0" y="8"/>
                    <a:pt x="0" y="12"/>
                  </a:cubicBezTo>
                  <a:cubicBezTo>
                    <a:pt x="0" y="35"/>
                    <a:pt x="15" y="53"/>
                    <a:pt x="33" y="53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</p:grpSp>
      <p:grpSp>
        <p:nvGrpSpPr>
          <p:cNvPr id="117" name="Group 111"/>
          <p:cNvGrpSpPr>
            <a:grpSpLocks/>
          </p:cNvGrpSpPr>
          <p:nvPr/>
        </p:nvGrpSpPr>
        <p:grpSpPr bwMode="auto">
          <a:xfrm>
            <a:off x="255178" y="1231154"/>
            <a:ext cx="1852613" cy="952500"/>
            <a:chOff x="3" y="1178"/>
            <a:chExt cx="1167" cy="600"/>
          </a:xfrm>
        </p:grpSpPr>
        <p:sp>
          <p:nvSpPr>
            <p:cNvPr id="118" name="Rectangle 112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gray">
            <a:xfrm>
              <a:off x="3" y="1178"/>
              <a:ext cx="116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C9BD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lIns="72000" tIns="63500" rIns="31750" bIns="63500" anchor="ctr"/>
            <a:lstStyle/>
            <a:p>
              <a:pPr algn="ctr" eaLnBrk="1" hangingPunct="1">
                <a:spcBef>
                  <a:spcPct val="25000"/>
                </a:spcBef>
                <a:buClr>
                  <a:srgbClr val="F7931D"/>
                </a:buClr>
              </a:pPr>
              <a:r>
                <a:rPr lang="de-DE" sz="1400" b="1" baseline="0" noProof="1" smtClean="0">
                  <a:solidFill>
                    <a:srgbClr val="002B43"/>
                  </a:solidFill>
                </a:rPr>
                <a:t>Pharmaceutical Manufacturer</a:t>
              </a:r>
              <a:endParaRPr lang="de-DE" sz="1400" b="1" baseline="0" noProof="1">
                <a:solidFill>
                  <a:srgbClr val="002B43"/>
                </a:solidFill>
              </a:endParaRPr>
            </a:p>
          </p:txBody>
        </p:sp>
        <p:grpSp>
          <p:nvGrpSpPr>
            <p:cNvPr id="119" name="Group 113"/>
            <p:cNvGrpSpPr>
              <a:grpSpLocks/>
            </p:cNvGrpSpPr>
            <p:nvPr/>
          </p:nvGrpSpPr>
          <p:grpSpPr bwMode="auto">
            <a:xfrm>
              <a:off x="258" y="1500"/>
              <a:ext cx="599" cy="278"/>
              <a:chOff x="258" y="1500"/>
              <a:chExt cx="599" cy="278"/>
            </a:xfrm>
          </p:grpSpPr>
          <p:sp>
            <p:nvSpPr>
              <p:cNvPr id="120" name="Freeform 114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258" y="1500"/>
                <a:ext cx="599" cy="276"/>
              </a:xfrm>
              <a:custGeom>
                <a:avLst/>
                <a:gdLst>
                  <a:gd name="T0" fmla="*/ 303 w 308"/>
                  <a:gd name="T1" fmla="*/ 39 h 131"/>
                  <a:gd name="T2" fmla="*/ 293 w 308"/>
                  <a:gd name="T3" fmla="*/ 39 h 131"/>
                  <a:gd name="T4" fmla="*/ 293 w 308"/>
                  <a:gd name="T5" fmla="*/ 6 h 131"/>
                  <a:gd name="T6" fmla="*/ 284 w 308"/>
                  <a:gd name="T7" fmla="*/ 2 h 131"/>
                  <a:gd name="T8" fmla="*/ 222 w 308"/>
                  <a:gd name="T9" fmla="*/ 39 h 131"/>
                  <a:gd name="T10" fmla="*/ 222 w 308"/>
                  <a:gd name="T11" fmla="*/ 6 h 131"/>
                  <a:gd name="T12" fmla="*/ 213 w 308"/>
                  <a:gd name="T13" fmla="*/ 2 h 131"/>
                  <a:gd name="T14" fmla="*/ 152 w 308"/>
                  <a:gd name="T15" fmla="*/ 39 h 131"/>
                  <a:gd name="T16" fmla="*/ 152 w 308"/>
                  <a:gd name="T17" fmla="*/ 6 h 131"/>
                  <a:gd name="T18" fmla="*/ 142 w 308"/>
                  <a:gd name="T19" fmla="*/ 2 h 131"/>
                  <a:gd name="T20" fmla="*/ 78 w 308"/>
                  <a:gd name="T21" fmla="*/ 39 h 131"/>
                  <a:gd name="T22" fmla="*/ 76 w 308"/>
                  <a:gd name="T23" fmla="*/ 59 h 131"/>
                  <a:gd name="T24" fmla="*/ 73 w 308"/>
                  <a:gd name="T25" fmla="*/ 38 h 131"/>
                  <a:gd name="T26" fmla="*/ 61 w 308"/>
                  <a:gd name="T27" fmla="*/ 38 h 131"/>
                  <a:gd name="T28" fmla="*/ 22 w 308"/>
                  <a:gd name="T29" fmla="*/ 41 h 131"/>
                  <a:gd name="T30" fmla="*/ 31 w 308"/>
                  <a:gd name="T31" fmla="*/ 38 h 131"/>
                  <a:gd name="T32" fmla="*/ 17 w 308"/>
                  <a:gd name="T33" fmla="*/ 39 h 131"/>
                  <a:gd name="T34" fmla="*/ 5 w 308"/>
                  <a:gd name="T35" fmla="*/ 39 h 131"/>
                  <a:gd name="T36" fmla="*/ 0 w 308"/>
                  <a:gd name="T37" fmla="*/ 43 h 131"/>
                  <a:gd name="T38" fmla="*/ 0 w 308"/>
                  <a:gd name="T39" fmla="*/ 127 h 131"/>
                  <a:gd name="T40" fmla="*/ 5 w 308"/>
                  <a:gd name="T41" fmla="*/ 131 h 131"/>
                  <a:gd name="T42" fmla="*/ 303 w 308"/>
                  <a:gd name="T43" fmla="*/ 131 h 131"/>
                  <a:gd name="T44" fmla="*/ 308 w 308"/>
                  <a:gd name="T45" fmla="*/ 127 h 131"/>
                  <a:gd name="T46" fmla="*/ 308 w 308"/>
                  <a:gd name="T47" fmla="*/ 43 h 131"/>
                  <a:gd name="T48" fmla="*/ 303 w 308"/>
                  <a:gd name="T49" fmla="*/ 3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08" h="131">
                    <a:moveTo>
                      <a:pt x="303" y="39"/>
                    </a:moveTo>
                    <a:cubicBezTo>
                      <a:pt x="293" y="39"/>
                      <a:pt x="293" y="39"/>
                      <a:pt x="293" y="39"/>
                    </a:cubicBezTo>
                    <a:cubicBezTo>
                      <a:pt x="293" y="6"/>
                      <a:pt x="293" y="6"/>
                      <a:pt x="293" y="6"/>
                    </a:cubicBezTo>
                    <a:cubicBezTo>
                      <a:pt x="293" y="4"/>
                      <a:pt x="288" y="0"/>
                      <a:pt x="284" y="2"/>
                    </a:cubicBezTo>
                    <a:cubicBezTo>
                      <a:pt x="222" y="39"/>
                      <a:pt x="222" y="39"/>
                      <a:pt x="222" y="39"/>
                    </a:cubicBezTo>
                    <a:cubicBezTo>
                      <a:pt x="222" y="6"/>
                      <a:pt x="222" y="6"/>
                      <a:pt x="222" y="6"/>
                    </a:cubicBezTo>
                    <a:cubicBezTo>
                      <a:pt x="222" y="4"/>
                      <a:pt x="218" y="0"/>
                      <a:pt x="213" y="2"/>
                    </a:cubicBezTo>
                    <a:cubicBezTo>
                      <a:pt x="152" y="39"/>
                      <a:pt x="152" y="39"/>
                      <a:pt x="152" y="39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2" y="4"/>
                      <a:pt x="144" y="0"/>
                      <a:pt x="142" y="2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67" y="34"/>
                      <a:pt x="75" y="59"/>
                      <a:pt x="76" y="59"/>
                    </a:cubicBezTo>
                    <a:cubicBezTo>
                      <a:pt x="77" y="59"/>
                      <a:pt x="75" y="41"/>
                      <a:pt x="73" y="38"/>
                    </a:cubicBezTo>
                    <a:cubicBezTo>
                      <a:pt x="73" y="36"/>
                      <a:pt x="63" y="38"/>
                      <a:pt x="61" y="38"/>
                    </a:cubicBezTo>
                    <a:cubicBezTo>
                      <a:pt x="27" y="38"/>
                      <a:pt x="22" y="41"/>
                      <a:pt x="22" y="41"/>
                    </a:cubicBezTo>
                    <a:cubicBezTo>
                      <a:pt x="19" y="41"/>
                      <a:pt x="31" y="36"/>
                      <a:pt x="31" y="38"/>
                    </a:cubicBezTo>
                    <a:cubicBezTo>
                      <a:pt x="19" y="38"/>
                      <a:pt x="17" y="39"/>
                      <a:pt x="17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2" y="39"/>
                      <a:pt x="0" y="41"/>
                      <a:pt x="0" y="43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9"/>
                      <a:pt x="2" y="131"/>
                      <a:pt x="5" y="131"/>
                    </a:cubicBezTo>
                    <a:cubicBezTo>
                      <a:pt x="303" y="131"/>
                      <a:pt x="303" y="131"/>
                      <a:pt x="303" y="131"/>
                    </a:cubicBezTo>
                    <a:cubicBezTo>
                      <a:pt x="306" y="131"/>
                      <a:pt x="308" y="129"/>
                      <a:pt x="308" y="127"/>
                    </a:cubicBezTo>
                    <a:cubicBezTo>
                      <a:pt x="308" y="43"/>
                      <a:pt x="308" y="43"/>
                      <a:pt x="308" y="43"/>
                    </a:cubicBezTo>
                    <a:cubicBezTo>
                      <a:pt x="308" y="41"/>
                      <a:pt x="306" y="39"/>
                      <a:pt x="303" y="39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 noProof="1">
                  <a:solidFill>
                    <a:srgbClr val="002B43"/>
                  </a:solidFill>
                </a:endParaRPr>
              </a:p>
            </p:txBody>
          </p:sp>
          <p:sp>
            <p:nvSpPr>
              <p:cNvPr id="121" name="Rectangle 115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435" y="1693"/>
                <a:ext cx="102" cy="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7C9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/>
              <a:lstStyle/>
              <a:p>
                <a:endParaRPr lang="de-DE" noProof="1">
                  <a:solidFill>
                    <a:srgbClr val="002B43"/>
                  </a:solidFill>
                </a:endParaRPr>
              </a:p>
            </p:txBody>
          </p:sp>
          <p:sp>
            <p:nvSpPr>
              <p:cNvPr id="122" name="Rectangle 116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731" y="1691"/>
                <a:ext cx="101" cy="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7C9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/>
              <a:lstStyle/>
              <a:p>
                <a:endParaRPr lang="de-DE" noProof="1">
                  <a:solidFill>
                    <a:srgbClr val="002B43"/>
                  </a:solidFill>
                </a:endParaRPr>
              </a:p>
            </p:txBody>
          </p:sp>
        </p:grpSp>
      </p:grpSp>
      <p:grpSp>
        <p:nvGrpSpPr>
          <p:cNvPr id="123" name="Group 117"/>
          <p:cNvGrpSpPr>
            <a:grpSpLocks/>
          </p:cNvGrpSpPr>
          <p:nvPr/>
        </p:nvGrpSpPr>
        <p:grpSpPr bwMode="auto">
          <a:xfrm>
            <a:off x="556678" y="2249518"/>
            <a:ext cx="2884488" cy="2046287"/>
            <a:chOff x="143" y="1830"/>
            <a:chExt cx="1817" cy="1289"/>
          </a:xfrm>
        </p:grpSpPr>
        <p:sp>
          <p:nvSpPr>
            <p:cNvPr id="124" name="AutoShape 11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gray">
            <a:xfrm rot="16200000">
              <a:off x="414" y="2519"/>
              <a:ext cx="281" cy="691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lIns="108000" tIns="54864" rIns="72000" bIns="36000" anchor="ctr">
              <a:spAutoFit/>
            </a:bodyPr>
            <a:lstStyle/>
            <a:p>
              <a:endParaRPr lang="de-DE" noProof="1"/>
            </a:p>
          </p:txBody>
        </p:sp>
        <p:pic>
          <p:nvPicPr>
            <p:cNvPr id="125" name="Picture 119"/>
            <p:cNvPicPr>
              <a:picLocks noChangeAspect="1" noChangeArrowheads="1"/>
            </p:cNvPicPr>
            <p:nvPr>
              <p:custDataLst>
                <p:tags r:id="rId27"/>
              </p:custDataLst>
            </p:nvPr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" y="2568"/>
              <a:ext cx="417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26" name="Text Box 1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43" y="2156"/>
              <a:ext cx="101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eaLnBrk="1" hangingPunct="1">
                <a:buSzPct val="115000"/>
                <a:buFont typeface="Symbol" pitchFamily="18" charset="2"/>
                <a:buNone/>
              </a:pPr>
              <a:r>
                <a:rPr lang="de-DE" sz="1400" b="1" baseline="0" noProof="1" smtClean="0">
                  <a:solidFill>
                    <a:srgbClr val="002B43"/>
                  </a:solidFill>
                </a:rPr>
                <a:t>Unique Serialisation with Random Numbers</a:t>
              </a:r>
              <a:endParaRPr lang="de-DE" sz="1400" b="1" baseline="0" noProof="1">
                <a:solidFill>
                  <a:srgbClr val="002B43"/>
                </a:solidFill>
              </a:endParaRPr>
            </a:p>
          </p:txBody>
        </p:sp>
        <p:sp>
          <p:nvSpPr>
            <p:cNvPr id="127" name="Text Box 1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766" y="2858"/>
              <a:ext cx="1194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lIns="45720" tIns="0" bIns="0" anchor="ctr"/>
            <a:lstStyle/>
            <a:p>
              <a:pPr eaLnBrk="1" hangingPunct="1">
                <a:buSzPct val="115000"/>
                <a:buFont typeface="Symbol" pitchFamily="18" charset="2"/>
                <a:buNone/>
              </a:pPr>
              <a:r>
                <a:rPr lang="de-DE" sz="1400" b="1" baseline="0" noProof="1" smtClean="0">
                  <a:solidFill>
                    <a:srgbClr val="002B43"/>
                  </a:solidFill>
                </a:rPr>
                <a:t>2D Data Matrix Code </a:t>
              </a:r>
              <a:br>
                <a:rPr lang="de-DE" sz="1400" b="1" baseline="0" noProof="1" smtClean="0">
                  <a:solidFill>
                    <a:srgbClr val="002B43"/>
                  </a:solidFill>
                </a:rPr>
              </a:br>
              <a:r>
                <a:rPr lang="de-DE" sz="1400" b="1" baseline="0" noProof="1" smtClean="0">
                  <a:solidFill>
                    <a:srgbClr val="002B43"/>
                  </a:solidFill>
                </a:rPr>
                <a:t>on 2</a:t>
              </a:r>
              <a:r>
                <a:rPr lang="de-DE" sz="1400" b="1" baseline="30000" noProof="1" smtClean="0">
                  <a:solidFill>
                    <a:srgbClr val="002B43"/>
                  </a:solidFill>
                </a:rPr>
                <a:t>nd</a:t>
              </a:r>
              <a:r>
                <a:rPr lang="de-DE" sz="1400" b="1" baseline="0" noProof="1" smtClean="0">
                  <a:solidFill>
                    <a:srgbClr val="002B43"/>
                  </a:solidFill>
                </a:rPr>
                <a:t> Pack</a:t>
              </a:r>
              <a:endParaRPr lang="de-DE" sz="1400" b="1" baseline="0" noProof="1">
                <a:solidFill>
                  <a:srgbClr val="002B43"/>
                </a:solidFill>
              </a:endParaRPr>
            </a:p>
          </p:txBody>
        </p:sp>
        <p:pic>
          <p:nvPicPr>
            <p:cNvPr id="128" name="Picture 123"/>
            <p:cNvPicPr>
              <a:picLocks noChangeAspect="1" noChangeArrowheads="1"/>
            </p:cNvPicPr>
            <p:nvPr>
              <p:custDataLst>
                <p:tags r:id="rId30"/>
              </p:custDataLst>
            </p:nvPr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409" t="43407" r="21869" b="48846"/>
            <a:stretch>
              <a:fillRect/>
            </a:stretch>
          </p:blipFill>
          <p:spPr bwMode="auto">
            <a:xfrm rot="-2112136">
              <a:off x="596" y="2756"/>
              <a:ext cx="107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29" name="Line 124"/>
            <p:cNvSpPr>
              <a:spLocks noChangeShapeType="1"/>
            </p:cNvSpPr>
            <p:nvPr/>
          </p:nvSpPr>
          <p:spPr bwMode="auto">
            <a:xfrm>
              <a:off x="540" y="1830"/>
              <a:ext cx="0" cy="286"/>
            </a:xfrm>
            <a:prstGeom prst="line">
              <a:avLst/>
            </a:prstGeom>
            <a:noFill/>
            <a:ln w="25400">
              <a:solidFill>
                <a:srgbClr val="002B4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noProof="1"/>
            </a:p>
          </p:txBody>
        </p:sp>
      </p:grpSp>
      <p:grpSp>
        <p:nvGrpSpPr>
          <p:cNvPr id="130" name="Group 126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6521116" y="2244584"/>
            <a:ext cx="360362" cy="155575"/>
            <a:chOff x="3633" y="1787"/>
            <a:chExt cx="245" cy="98"/>
          </a:xfrm>
        </p:grpSpPr>
        <p:sp>
          <p:nvSpPr>
            <p:cNvPr id="131" name="Rectangle 127"/>
            <p:cNvSpPr>
              <a:spLocks noChangeArrowheads="1"/>
            </p:cNvSpPr>
            <p:nvPr/>
          </p:nvSpPr>
          <p:spPr bwMode="auto">
            <a:xfrm>
              <a:off x="3633" y="1787"/>
              <a:ext cx="124" cy="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endParaRPr lang="de-DE" noProof="1"/>
            </a:p>
          </p:txBody>
        </p:sp>
        <p:sp>
          <p:nvSpPr>
            <p:cNvPr id="132" name="Rectangle 128"/>
            <p:cNvSpPr>
              <a:spLocks noChangeArrowheads="1"/>
            </p:cNvSpPr>
            <p:nvPr/>
          </p:nvSpPr>
          <p:spPr bwMode="auto">
            <a:xfrm>
              <a:off x="3754" y="1787"/>
              <a:ext cx="124" cy="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endParaRPr lang="de-DE" noProof="1"/>
            </a:p>
          </p:txBody>
        </p:sp>
      </p:grpSp>
      <p:grpSp>
        <p:nvGrpSpPr>
          <p:cNvPr id="133" name="Group 153"/>
          <p:cNvGrpSpPr>
            <a:grpSpLocks/>
          </p:cNvGrpSpPr>
          <p:nvPr/>
        </p:nvGrpSpPr>
        <p:grpSpPr bwMode="auto">
          <a:xfrm>
            <a:off x="795388" y="4060855"/>
            <a:ext cx="3966580" cy="1680991"/>
            <a:chOff x="331" y="2983"/>
            <a:chExt cx="2784" cy="1011"/>
          </a:xfrm>
        </p:grpSpPr>
        <p:cxnSp>
          <p:nvCxnSpPr>
            <p:cNvPr id="134" name="AutoShape 130"/>
            <p:cNvCxnSpPr>
              <a:cxnSpLocks noChangeShapeType="1"/>
              <a:endCxn id="136" idx="2"/>
            </p:cNvCxnSpPr>
            <p:nvPr>
              <p:custDataLst>
                <p:tags r:id="rId23"/>
              </p:custDataLst>
            </p:nvPr>
          </p:nvCxnSpPr>
          <p:spPr bwMode="auto">
            <a:xfrm>
              <a:off x="442" y="2983"/>
              <a:ext cx="1888" cy="663"/>
            </a:xfrm>
            <a:prstGeom prst="bentConnector3">
              <a:avLst>
                <a:gd name="adj1" fmla="val -165"/>
              </a:avLst>
            </a:prstGeom>
            <a:noFill/>
            <a:ln w="25400">
              <a:solidFill>
                <a:srgbClr val="002B43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35" name="Text Box 131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31" y="3671"/>
              <a:ext cx="991" cy="1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1" hangingPunct="1">
                <a:buSzPct val="115000"/>
                <a:buFont typeface="Symbol" pitchFamily="18" charset="2"/>
                <a:buNone/>
              </a:pPr>
              <a:r>
                <a:rPr lang="de-DE" sz="1400" baseline="0" noProof="1" smtClean="0">
                  <a:solidFill>
                    <a:srgbClr val="002B43"/>
                  </a:solidFill>
                </a:rPr>
                <a:t>Upload Number</a:t>
              </a:r>
              <a:endParaRPr lang="de-DE" sz="1400" baseline="0" noProof="1">
                <a:solidFill>
                  <a:srgbClr val="002B43"/>
                </a:solidFill>
              </a:endParaRPr>
            </a:p>
          </p:txBody>
        </p:sp>
        <p:sp>
          <p:nvSpPr>
            <p:cNvPr id="136" name="AutoShape 132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330" y="3298"/>
              <a:ext cx="785" cy="696"/>
            </a:xfrm>
            <a:prstGeom prst="flowChartMagneticDisk">
              <a:avLst/>
            </a:prstGeom>
            <a:solidFill>
              <a:srgbClr val="DCDCDC"/>
            </a:solidFill>
            <a:ln w="9525">
              <a:solidFill>
                <a:srgbClr val="002B4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pPr>
                <a:spcBef>
                  <a:spcPct val="25000"/>
                </a:spcBef>
                <a:buClr>
                  <a:schemeClr val="tx1"/>
                </a:buClr>
                <a:buFont typeface="Wingdings" pitchFamily="2" charset="2"/>
                <a:buNone/>
              </a:pPr>
              <a:endParaRPr lang="de-DE" sz="1400" b="1" baseline="0" noProof="1" smtClean="0">
                <a:solidFill>
                  <a:srgbClr val="002B43"/>
                </a:solidFill>
              </a:endParaRPr>
            </a:p>
            <a:p>
              <a:pPr algn="ctr">
                <a:spcBef>
                  <a:spcPct val="90000"/>
                </a:spcBef>
                <a:buClr>
                  <a:schemeClr val="tx1"/>
                </a:buClr>
                <a:buFont typeface="Wingdings" pitchFamily="2" charset="2"/>
                <a:buNone/>
              </a:pPr>
              <a:r>
                <a:rPr lang="de-DE" sz="1400" b="1" baseline="0" noProof="1" smtClean="0">
                  <a:solidFill>
                    <a:srgbClr val="002B43"/>
                  </a:solidFill>
                </a:rPr>
                <a:t>Medicines</a:t>
              </a:r>
              <a:br>
                <a:rPr lang="de-DE" sz="1400" b="1" baseline="0" noProof="1" smtClean="0">
                  <a:solidFill>
                    <a:srgbClr val="002B43"/>
                  </a:solidFill>
                </a:rPr>
              </a:br>
              <a:r>
                <a:rPr lang="de-DE" sz="1400" b="1" baseline="0" noProof="1" smtClean="0">
                  <a:solidFill>
                    <a:srgbClr val="002B43"/>
                  </a:solidFill>
                </a:rPr>
                <a:t>Verification</a:t>
              </a:r>
              <a:br>
                <a:rPr lang="de-DE" sz="1400" b="1" baseline="0" noProof="1" smtClean="0">
                  <a:solidFill>
                    <a:srgbClr val="002B43"/>
                  </a:solidFill>
                </a:rPr>
              </a:br>
              <a:r>
                <a:rPr lang="de-DE" sz="1400" b="1" baseline="0" noProof="1" smtClean="0">
                  <a:solidFill>
                    <a:srgbClr val="002B43"/>
                  </a:solidFill>
                </a:rPr>
                <a:t>Repository</a:t>
              </a:r>
              <a:endParaRPr lang="de-DE" sz="1400" b="1" noProof="1" smtClean="0">
                <a:solidFill>
                  <a:srgbClr val="002B43"/>
                </a:solidFill>
              </a:endParaRPr>
            </a:p>
            <a:p>
              <a:pPr algn="ctr">
                <a:spcBef>
                  <a:spcPct val="90000"/>
                </a:spcBef>
                <a:buClr>
                  <a:schemeClr val="tx1"/>
                </a:buClr>
                <a:buFont typeface="Arial" charset="0"/>
                <a:buNone/>
              </a:pPr>
              <a:endParaRPr lang="de-DE" sz="1200" b="1" baseline="0" noProof="1">
                <a:solidFill>
                  <a:srgbClr val="002B43"/>
                </a:solidFill>
              </a:endParaRPr>
            </a:p>
          </p:txBody>
        </p:sp>
      </p:grpSp>
      <p:grpSp>
        <p:nvGrpSpPr>
          <p:cNvPr id="137" name="Group 134"/>
          <p:cNvGrpSpPr>
            <a:grpSpLocks/>
          </p:cNvGrpSpPr>
          <p:nvPr/>
        </p:nvGrpSpPr>
        <p:grpSpPr bwMode="auto">
          <a:xfrm>
            <a:off x="5980573" y="1282957"/>
            <a:ext cx="1795463" cy="976860"/>
            <a:chOff x="3874" y="1269"/>
            <a:chExt cx="1131" cy="573"/>
          </a:xfrm>
        </p:grpSpPr>
        <p:sp>
          <p:nvSpPr>
            <p:cNvPr id="138" name="Rectangle 136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gray">
            <a:xfrm>
              <a:off x="3874" y="1269"/>
              <a:ext cx="1131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C9BD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lIns="72000" tIns="63500" rIns="31750" bIns="63500" anchor="ctr"/>
            <a:lstStyle/>
            <a:p>
              <a:pPr algn="ctr" eaLnBrk="1" hangingPunct="1">
                <a:spcBef>
                  <a:spcPct val="25000"/>
                </a:spcBef>
                <a:buClr>
                  <a:srgbClr val="F7931D"/>
                </a:buClr>
              </a:pPr>
              <a:r>
                <a:rPr lang="de-DE" sz="1400" b="1" baseline="0" noProof="1" smtClean="0">
                  <a:solidFill>
                    <a:srgbClr val="002B43"/>
                  </a:solidFill>
                </a:rPr>
                <a:t>Pharmacist</a:t>
              </a:r>
              <a:endParaRPr lang="de-DE" sz="1400" b="1" baseline="0" noProof="1">
                <a:solidFill>
                  <a:srgbClr val="002B43"/>
                </a:solidFill>
              </a:endParaRPr>
            </a:p>
          </p:txBody>
        </p:sp>
        <p:sp>
          <p:nvSpPr>
            <p:cNvPr id="139" name="Freeform 137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4210" y="1505"/>
              <a:ext cx="299" cy="337"/>
            </a:xfrm>
            <a:custGeom>
              <a:avLst/>
              <a:gdLst>
                <a:gd name="T0" fmla="*/ 24 w 162"/>
                <a:gd name="T1" fmla="*/ 171 h 171"/>
                <a:gd name="T2" fmla="*/ 138 w 162"/>
                <a:gd name="T3" fmla="*/ 171 h 171"/>
                <a:gd name="T4" fmla="*/ 138 w 162"/>
                <a:gd name="T5" fmla="*/ 87 h 171"/>
                <a:gd name="T6" fmla="*/ 24 w 162"/>
                <a:gd name="T7" fmla="*/ 87 h 171"/>
                <a:gd name="T8" fmla="*/ 24 w 162"/>
                <a:gd name="T9" fmla="*/ 171 h 171"/>
                <a:gd name="T10" fmla="*/ 123 w 162"/>
                <a:gd name="T11" fmla="*/ 157 h 171"/>
                <a:gd name="T12" fmla="*/ 121 w 162"/>
                <a:gd name="T13" fmla="*/ 159 h 171"/>
                <a:gd name="T14" fmla="*/ 41 w 162"/>
                <a:gd name="T15" fmla="*/ 159 h 171"/>
                <a:gd name="T16" fmla="*/ 39 w 162"/>
                <a:gd name="T17" fmla="*/ 157 h 171"/>
                <a:gd name="T18" fmla="*/ 39 w 162"/>
                <a:gd name="T19" fmla="*/ 149 h 171"/>
                <a:gd name="T20" fmla="*/ 41 w 162"/>
                <a:gd name="T21" fmla="*/ 147 h 171"/>
                <a:gd name="T22" fmla="*/ 121 w 162"/>
                <a:gd name="T23" fmla="*/ 147 h 171"/>
                <a:gd name="T24" fmla="*/ 123 w 162"/>
                <a:gd name="T25" fmla="*/ 149 h 171"/>
                <a:gd name="T26" fmla="*/ 123 w 162"/>
                <a:gd name="T27" fmla="*/ 157 h 171"/>
                <a:gd name="T28" fmla="*/ 39 w 162"/>
                <a:gd name="T29" fmla="*/ 100 h 171"/>
                <a:gd name="T30" fmla="*/ 41 w 162"/>
                <a:gd name="T31" fmla="*/ 98 h 171"/>
                <a:gd name="T32" fmla="*/ 121 w 162"/>
                <a:gd name="T33" fmla="*/ 98 h 171"/>
                <a:gd name="T34" fmla="*/ 123 w 162"/>
                <a:gd name="T35" fmla="*/ 100 h 171"/>
                <a:gd name="T36" fmla="*/ 123 w 162"/>
                <a:gd name="T37" fmla="*/ 108 h 171"/>
                <a:gd name="T38" fmla="*/ 121 w 162"/>
                <a:gd name="T39" fmla="*/ 110 h 171"/>
                <a:gd name="T40" fmla="*/ 41 w 162"/>
                <a:gd name="T41" fmla="*/ 110 h 171"/>
                <a:gd name="T42" fmla="*/ 39 w 162"/>
                <a:gd name="T43" fmla="*/ 108 h 171"/>
                <a:gd name="T44" fmla="*/ 39 w 162"/>
                <a:gd name="T45" fmla="*/ 100 h 171"/>
                <a:gd name="T46" fmla="*/ 38 w 162"/>
                <a:gd name="T47" fmla="*/ 125 h 171"/>
                <a:gd name="T48" fmla="*/ 40 w 162"/>
                <a:gd name="T49" fmla="*/ 123 h 171"/>
                <a:gd name="T50" fmla="*/ 120 w 162"/>
                <a:gd name="T51" fmla="*/ 123 h 171"/>
                <a:gd name="T52" fmla="*/ 122 w 162"/>
                <a:gd name="T53" fmla="*/ 125 h 171"/>
                <a:gd name="T54" fmla="*/ 122 w 162"/>
                <a:gd name="T55" fmla="*/ 133 h 171"/>
                <a:gd name="T56" fmla="*/ 120 w 162"/>
                <a:gd name="T57" fmla="*/ 135 h 171"/>
                <a:gd name="T58" fmla="*/ 40 w 162"/>
                <a:gd name="T59" fmla="*/ 135 h 171"/>
                <a:gd name="T60" fmla="*/ 38 w 162"/>
                <a:gd name="T61" fmla="*/ 133 h 171"/>
                <a:gd name="T62" fmla="*/ 38 w 162"/>
                <a:gd name="T63" fmla="*/ 125 h 171"/>
                <a:gd name="T64" fmla="*/ 81 w 162"/>
                <a:gd name="T65" fmla="*/ 0 h 171"/>
                <a:gd name="T66" fmla="*/ 0 w 162"/>
                <a:gd name="T67" fmla="*/ 81 h 171"/>
                <a:gd name="T68" fmla="*/ 162 w 162"/>
                <a:gd name="T69" fmla="*/ 81 h 171"/>
                <a:gd name="T70" fmla="*/ 81 w 162"/>
                <a:gd name="T71" fmla="*/ 0 h 171"/>
                <a:gd name="T72" fmla="*/ 87 w 162"/>
                <a:gd name="T73" fmla="*/ 56 h 171"/>
                <a:gd name="T74" fmla="*/ 87 w 162"/>
                <a:gd name="T75" fmla="*/ 71 h 171"/>
                <a:gd name="T76" fmla="*/ 74 w 162"/>
                <a:gd name="T77" fmla="*/ 71 h 171"/>
                <a:gd name="T78" fmla="*/ 74 w 162"/>
                <a:gd name="T79" fmla="*/ 56 h 171"/>
                <a:gd name="T80" fmla="*/ 59 w 162"/>
                <a:gd name="T81" fmla="*/ 56 h 171"/>
                <a:gd name="T82" fmla="*/ 59 w 162"/>
                <a:gd name="T83" fmla="*/ 43 h 171"/>
                <a:gd name="T84" fmla="*/ 74 w 162"/>
                <a:gd name="T85" fmla="*/ 43 h 171"/>
                <a:gd name="T86" fmla="*/ 74 w 162"/>
                <a:gd name="T87" fmla="*/ 28 h 171"/>
                <a:gd name="T88" fmla="*/ 87 w 162"/>
                <a:gd name="T89" fmla="*/ 28 h 171"/>
                <a:gd name="T90" fmla="*/ 87 w 162"/>
                <a:gd name="T91" fmla="*/ 43 h 171"/>
                <a:gd name="T92" fmla="*/ 102 w 162"/>
                <a:gd name="T93" fmla="*/ 43 h 171"/>
                <a:gd name="T94" fmla="*/ 102 w 162"/>
                <a:gd name="T95" fmla="*/ 56 h 171"/>
                <a:gd name="T96" fmla="*/ 87 w 162"/>
                <a:gd name="T97" fmla="*/ 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171">
                  <a:moveTo>
                    <a:pt x="24" y="171"/>
                  </a:moveTo>
                  <a:cubicBezTo>
                    <a:pt x="138" y="171"/>
                    <a:pt x="138" y="171"/>
                    <a:pt x="138" y="171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24" y="87"/>
                    <a:pt x="24" y="87"/>
                    <a:pt x="24" y="87"/>
                  </a:cubicBezTo>
                  <a:lnTo>
                    <a:pt x="24" y="171"/>
                  </a:lnTo>
                  <a:close/>
                  <a:moveTo>
                    <a:pt x="123" y="157"/>
                  </a:moveTo>
                  <a:cubicBezTo>
                    <a:pt x="123" y="158"/>
                    <a:pt x="122" y="159"/>
                    <a:pt x="12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9"/>
                    <a:pt x="39" y="158"/>
                    <a:pt x="39" y="157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48"/>
                    <a:pt x="40" y="147"/>
                    <a:pt x="41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3" y="148"/>
                    <a:pt x="123" y="149"/>
                  </a:cubicBezTo>
                  <a:lnTo>
                    <a:pt x="123" y="157"/>
                  </a:lnTo>
                  <a:close/>
                  <a:moveTo>
                    <a:pt x="39" y="100"/>
                  </a:moveTo>
                  <a:cubicBezTo>
                    <a:pt x="39" y="99"/>
                    <a:pt x="40" y="98"/>
                    <a:pt x="4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2" y="98"/>
                    <a:pt x="123" y="99"/>
                    <a:pt x="123" y="100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9"/>
                    <a:pt x="122" y="110"/>
                    <a:pt x="121" y="110"/>
                  </a:cubicBezTo>
                  <a:cubicBezTo>
                    <a:pt x="41" y="110"/>
                    <a:pt x="41" y="110"/>
                    <a:pt x="41" y="110"/>
                  </a:cubicBezTo>
                  <a:cubicBezTo>
                    <a:pt x="40" y="110"/>
                    <a:pt x="39" y="109"/>
                    <a:pt x="39" y="108"/>
                  </a:cubicBezTo>
                  <a:lnTo>
                    <a:pt x="39" y="100"/>
                  </a:lnTo>
                  <a:close/>
                  <a:moveTo>
                    <a:pt x="38" y="125"/>
                  </a:moveTo>
                  <a:cubicBezTo>
                    <a:pt x="38" y="124"/>
                    <a:pt x="39" y="123"/>
                    <a:pt x="40" y="123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21" y="123"/>
                    <a:pt x="122" y="124"/>
                    <a:pt x="122" y="125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2" y="134"/>
                    <a:pt x="121" y="135"/>
                    <a:pt x="12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39" y="135"/>
                    <a:pt x="38" y="134"/>
                    <a:pt x="38" y="133"/>
                  </a:cubicBezTo>
                  <a:lnTo>
                    <a:pt x="38" y="125"/>
                  </a:lnTo>
                  <a:close/>
                  <a:moveTo>
                    <a:pt x="81" y="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162" y="81"/>
                    <a:pt x="162" y="81"/>
                    <a:pt x="162" y="81"/>
                  </a:cubicBezTo>
                  <a:lnTo>
                    <a:pt x="81" y="0"/>
                  </a:lnTo>
                  <a:close/>
                  <a:moveTo>
                    <a:pt x="87" y="56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56"/>
                    <a:pt x="102" y="56"/>
                    <a:pt x="102" y="56"/>
                  </a:cubicBezTo>
                  <a:lnTo>
                    <a:pt x="87" y="56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>
                <a:solidFill>
                  <a:srgbClr val="002B43"/>
                </a:solidFill>
              </a:endParaRPr>
            </a:p>
          </p:txBody>
        </p:sp>
      </p:grpSp>
      <p:sp>
        <p:nvSpPr>
          <p:cNvPr id="140" name="Rectangle 139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2303451" y="1306371"/>
            <a:ext cx="1522412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C9BD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7C9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72000" tIns="63500" rIns="31750" bIns="63500" anchor="ctr"/>
          <a:lstStyle/>
          <a:p>
            <a:pPr algn="ctr" eaLnBrk="1" hangingPunct="1">
              <a:spcBef>
                <a:spcPct val="25000"/>
              </a:spcBef>
              <a:buClr>
                <a:srgbClr val="F7931D"/>
              </a:buClr>
            </a:pPr>
            <a:r>
              <a:rPr lang="de-DE" sz="1400" b="1" baseline="0" noProof="1" smtClean="0">
                <a:solidFill>
                  <a:srgbClr val="002B43"/>
                </a:solidFill>
              </a:rPr>
              <a:t>Wholesaler</a:t>
            </a:r>
            <a:endParaRPr lang="de-DE" sz="1400" b="1" baseline="0" noProof="1">
              <a:solidFill>
                <a:srgbClr val="002B43"/>
              </a:solidFill>
            </a:endParaRPr>
          </a:p>
        </p:txBody>
      </p:sp>
      <p:sp>
        <p:nvSpPr>
          <p:cNvPr id="141" name="AutoShape 140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1802743" y="2005665"/>
            <a:ext cx="798984" cy="146050"/>
          </a:xfrm>
          <a:prstGeom prst="rightArrow">
            <a:avLst>
              <a:gd name="adj1" fmla="val 50000"/>
              <a:gd name="adj2" fmla="val 204348"/>
            </a:avLst>
          </a:prstGeom>
          <a:solidFill>
            <a:srgbClr val="FF0066"/>
          </a:solidFill>
          <a:ln>
            <a:noFill/>
          </a:ln>
          <a:effectLst/>
          <a:extLst/>
        </p:spPr>
        <p:txBody>
          <a:bodyPr wrap="none" lIns="45720" rIns="45720" anchor="ctr"/>
          <a:lstStyle/>
          <a:p>
            <a:endParaRPr lang="de-DE" noProof="1">
              <a:solidFill>
                <a:srgbClr val="FF0066"/>
              </a:solidFill>
            </a:endParaRPr>
          </a:p>
        </p:txBody>
      </p:sp>
      <p:sp>
        <p:nvSpPr>
          <p:cNvPr id="142" name="Rectangle 14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90043" y="1611744"/>
            <a:ext cx="1155700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7C9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" tIns="36000" rIns="36000" bIns="36000"/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None/>
            </a:pPr>
            <a:r>
              <a:rPr lang="de-DE" sz="1400" b="1" baseline="0" noProof="1" smtClean="0">
                <a:solidFill>
                  <a:srgbClr val="002B43"/>
                </a:solidFill>
              </a:rPr>
              <a:t>Product</a:t>
            </a:r>
            <a:br>
              <a:rPr lang="de-DE" sz="1400" b="1" baseline="0" noProof="1" smtClean="0">
                <a:solidFill>
                  <a:srgbClr val="002B43"/>
                </a:solidFill>
              </a:rPr>
            </a:br>
            <a:r>
              <a:rPr lang="de-DE" sz="1400" b="1" baseline="0" noProof="1" smtClean="0">
                <a:solidFill>
                  <a:srgbClr val="002B43"/>
                </a:solidFill>
              </a:rPr>
              <a:t>Flow</a:t>
            </a:r>
            <a:endParaRPr lang="de-DE" sz="1400" b="1" baseline="0" noProof="1">
              <a:solidFill>
                <a:srgbClr val="002B43"/>
              </a:solidFill>
            </a:endParaRPr>
          </a:p>
        </p:txBody>
      </p:sp>
      <p:grpSp>
        <p:nvGrpSpPr>
          <p:cNvPr id="143" name="Group 143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4617951" y="1830246"/>
            <a:ext cx="925512" cy="379413"/>
            <a:chOff x="2780" y="1605"/>
            <a:chExt cx="385" cy="207"/>
          </a:xfrm>
        </p:grpSpPr>
        <p:sp>
          <p:nvSpPr>
            <p:cNvPr id="144" name="Freeform 144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2780" y="1605"/>
              <a:ext cx="385" cy="197"/>
            </a:xfrm>
            <a:custGeom>
              <a:avLst/>
              <a:gdLst>
                <a:gd name="T0" fmla="*/ 190 w 305"/>
                <a:gd name="T1" fmla="*/ 80 h 98"/>
                <a:gd name="T2" fmla="*/ 190 w 305"/>
                <a:gd name="T3" fmla="*/ 88 h 98"/>
                <a:gd name="T4" fmla="*/ 192 w 305"/>
                <a:gd name="T5" fmla="*/ 90 h 98"/>
                <a:gd name="T6" fmla="*/ 256 w 305"/>
                <a:gd name="T7" fmla="*/ 90 h 98"/>
                <a:gd name="T8" fmla="*/ 260 w 305"/>
                <a:gd name="T9" fmla="*/ 89 h 98"/>
                <a:gd name="T10" fmla="*/ 265 w 305"/>
                <a:gd name="T11" fmla="*/ 83 h 98"/>
                <a:gd name="T12" fmla="*/ 268 w 305"/>
                <a:gd name="T13" fmla="*/ 82 h 98"/>
                <a:gd name="T14" fmla="*/ 269 w 305"/>
                <a:gd name="T15" fmla="*/ 82 h 98"/>
                <a:gd name="T16" fmla="*/ 269 w 305"/>
                <a:gd name="T17" fmla="*/ 84 h 98"/>
                <a:gd name="T18" fmla="*/ 282 w 305"/>
                <a:gd name="T19" fmla="*/ 98 h 98"/>
                <a:gd name="T20" fmla="*/ 296 w 305"/>
                <a:gd name="T21" fmla="*/ 84 h 98"/>
                <a:gd name="T22" fmla="*/ 295 w 305"/>
                <a:gd name="T23" fmla="*/ 82 h 98"/>
                <a:gd name="T24" fmla="*/ 303 w 305"/>
                <a:gd name="T25" fmla="*/ 82 h 98"/>
                <a:gd name="T26" fmla="*/ 305 w 305"/>
                <a:gd name="T27" fmla="*/ 80 h 98"/>
                <a:gd name="T28" fmla="*/ 305 w 305"/>
                <a:gd name="T29" fmla="*/ 44 h 98"/>
                <a:gd name="T30" fmla="*/ 305 w 305"/>
                <a:gd name="T31" fmla="*/ 40 h 98"/>
                <a:gd name="T32" fmla="*/ 292 w 305"/>
                <a:gd name="T33" fmla="*/ 12 h 98"/>
                <a:gd name="T34" fmla="*/ 289 w 305"/>
                <a:gd name="T35" fmla="*/ 10 h 98"/>
                <a:gd name="T36" fmla="*/ 231 w 305"/>
                <a:gd name="T37" fmla="*/ 10 h 98"/>
                <a:gd name="T38" fmla="*/ 229 w 305"/>
                <a:gd name="T39" fmla="*/ 12 h 98"/>
                <a:gd name="T40" fmla="*/ 229 w 305"/>
                <a:gd name="T41" fmla="*/ 76 h 98"/>
                <a:gd name="T42" fmla="*/ 227 w 305"/>
                <a:gd name="T43" fmla="*/ 78 h 98"/>
                <a:gd name="T44" fmla="*/ 192 w 305"/>
                <a:gd name="T45" fmla="*/ 78 h 98"/>
                <a:gd name="T46" fmla="*/ 190 w 305"/>
                <a:gd name="T47" fmla="*/ 80 h 98"/>
                <a:gd name="T48" fmla="*/ 274 w 305"/>
                <a:gd name="T49" fmla="*/ 18 h 98"/>
                <a:gd name="T50" fmla="*/ 276 w 305"/>
                <a:gd name="T51" fmla="*/ 16 h 98"/>
                <a:gd name="T52" fmla="*/ 284 w 305"/>
                <a:gd name="T53" fmla="*/ 16 h 98"/>
                <a:gd name="T54" fmla="*/ 287 w 305"/>
                <a:gd name="T55" fmla="*/ 18 h 98"/>
                <a:gd name="T56" fmla="*/ 296 w 305"/>
                <a:gd name="T57" fmla="*/ 37 h 98"/>
                <a:gd name="T58" fmla="*/ 294 w 305"/>
                <a:gd name="T59" fmla="*/ 39 h 98"/>
                <a:gd name="T60" fmla="*/ 276 w 305"/>
                <a:gd name="T61" fmla="*/ 39 h 98"/>
                <a:gd name="T62" fmla="*/ 274 w 305"/>
                <a:gd name="T63" fmla="*/ 37 h 98"/>
                <a:gd name="T64" fmla="*/ 274 w 305"/>
                <a:gd name="T65" fmla="*/ 18 h 98"/>
                <a:gd name="T66" fmla="*/ 0 w 305"/>
                <a:gd name="T67" fmla="*/ 2 h 98"/>
                <a:gd name="T68" fmla="*/ 0 w 305"/>
                <a:gd name="T69" fmla="*/ 81 h 98"/>
                <a:gd name="T70" fmla="*/ 2 w 305"/>
                <a:gd name="T71" fmla="*/ 84 h 98"/>
                <a:gd name="T72" fmla="*/ 44 w 305"/>
                <a:gd name="T73" fmla="*/ 84 h 98"/>
                <a:gd name="T74" fmla="*/ 44 w 305"/>
                <a:gd name="T75" fmla="*/ 84 h 98"/>
                <a:gd name="T76" fmla="*/ 58 w 305"/>
                <a:gd name="T77" fmla="*/ 98 h 98"/>
                <a:gd name="T78" fmla="*/ 71 w 305"/>
                <a:gd name="T79" fmla="*/ 84 h 98"/>
                <a:gd name="T80" fmla="*/ 71 w 305"/>
                <a:gd name="T81" fmla="*/ 84 h 98"/>
                <a:gd name="T82" fmla="*/ 81 w 305"/>
                <a:gd name="T83" fmla="*/ 84 h 98"/>
                <a:gd name="T84" fmla="*/ 81 w 305"/>
                <a:gd name="T85" fmla="*/ 84 h 98"/>
                <a:gd name="T86" fmla="*/ 94 w 305"/>
                <a:gd name="T87" fmla="*/ 98 h 98"/>
                <a:gd name="T88" fmla="*/ 107 w 305"/>
                <a:gd name="T89" fmla="*/ 84 h 98"/>
                <a:gd name="T90" fmla="*/ 107 w 305"/>
                <a:gd name="T91" fmla="*/ 84 h 98"/>
                <a:gd name="T92" fmla="*/ 168 w 305"/>
                <a:gd name="T93" fmla="*/ 84 h 98"/>
                <a:gd name="T94" fmla="*/ 172 w 305"/>
                <a:gd name="T95" fmla="*/ 82 h 98"/>
                <a:gd name="T96" fmla="*/ 182 w 305"/>
                <a:gd name="T97" fmla="*/ 72 h 98"/>
                <a:gd name="T98" fmla="*/ 186 w 305"/>
                <a:gd name="T99" fmla="*/ 70 h 98"/>
                <a:gd name="T100" fmla="*/ 221 w 305"/>
                <a:gd name="T101" fmla="*/ 70 h 98"/>
                <a:gd name="T102" fmla="*/ 223 w 305"/>
                <a:gd name="T103" fmla="*/ 68 h 98"/>
                <a:gd name="T104" fmla="*/ 223 w 305"/>
                <a:gd name="T105" fmla="*/ 2 h 98"/>
                <a:gd name="T106" fmla="*/ 221 w 305"/>
                <a:gd name="T107" fmla="*/ 0 h 98"/>
                <a:gd name="T108" fmla="*/ 2 w 305"/>
                <a:gd name="T109" fmla="*/ 0 h 98"/>
                <a:gd name="T110" fmla="*/ 0 w 305"/>
                <a:gd name="T111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5" h="98">
                  <a:moveTo>
                    <a:pt x="190" y="80"/>
                  </a:moveTo>
                  <a:cubicBezTo>
                    <a:pt x="190" y="88"/>
                    <a:pt x="190" y="88"/>
                    <a:pt x="190" y="88"/>
                  </a:cubicBezTo>
                  <a:cubicBezTo>
                    <a:pt x="190" y="89"/>
                    <a:pt x="191" y="90"/>
                    <a:pt x="192" y="90"/>
                  </a:cubicBezTo>
                  <a:cubicBezTo>
                    <a:pt x="256" y="90"/>
                    <a:pt x="256" y="90"/>
                    <a:pt x="256" y="90"/>
                  </a:cubicBezTo>
                  <a:cubicBezTo>
                    <a:pt x="257" y="90"/>
                    <a:pt x="259" y="89"/>
                    <a:pt x="260" y="89"/>
                  </a:cubicBezTo>
                  <a:cubicBezTo>
                    <a:pt x="265" y="83"/>
                    <a:pt x="265" y="83"/>
                    <a:pt x="265" y="83"/>
                  </a:cubicBezTo>
                  <a:cubicBezTo>
                    <a:pt x="266" y="83"/>
                    <a:pt x="267" y="82"/>
                    <a:pt x="268" y="82"/>
                  </a:cubicBezTo>
                  <a:cubicBezTo>
                    <a:pt x="269" y="82"/>
                    <a:pt x="269" y="82"/>
                    <a:pt x="269" y="82"/>
                  </a:cubicBezTo>
                  <a:cubicBezTo>
                    <a:pt x="269" y="83"/>
                    <a:pt x="269" y="84"/>
                    <a:pt x="269" y="84"/>
                  </a:cubicBezTo>
                  <a:cubicBezTo>
                    <a:pt x="269" y="92"/>
                    <a:pt x="275" y="98"/>
                    <a:pt x="282" y="98"/>
                  </a:cubicBezTo>
                  <a:cubicBezTo>
                    <a:pt x="290" y="98"/>
                    <a:pt x="296" y="92"/>
                    <a:pt x="296" y="84"/>
                  </a:cubicBezTo>
                  <a:cubicBezTo>
                    <a:pt x="296" y="84"/>
                    <a:pt x="295" y="83"/>
                    <a:pt x="295" y="82"/>
                  </a:cubicBezTo>
                  <a:cubicBezTo>
                    <a:pt x="303" y="82"/>
                    <a:pt x="303" y="82"/>
                    <a:pt x="303" y="82"/>
                  </a:cubicBezTo>
                  <a:cubicBezTo>
                    <a:pt x="304" y="82"/>
                    <a:pt x="305" y="81"/>
                    <a:pt x="305" y="80"/>
                  </a:cubicBezTo>
                  <a:cubicBezTo>
                    <a:pt x="305" y="44"/>
                    <a:pt x="305" y="44"/>
                    <a:pt x="305" y="44"/>
                  </a:cubicBezTo>
                  <a:cubicBezTo>
                    <a:pt x="305" y="43"/>
                    <a:pt x="305" y="41"/>
                    <a:pt x="305" y="40"/>
                  </a:cubicBezTo>
                  <a:cubicBezTo>
                    <a:pt x="292" y="12"/>
                    <a:pt x="292" y="12"/>
                    <a:pt x="292" y="12"/>
                  </a:cubicBezTo>
                  <a:cubicBezTo>
                    <a:pt x="291" y="11"/>
                    <a:pt x="290" y="10"/>
                    <a:pt x="289" y="10"/>
                  </a:cubicBezTo>
                  <a:cubicBezTo>
                    <a:pt x="231" y="10"/>
                    <a:pt x="231" y="10"/>
                    <a:pt x="231" y="10"/>
                  </a:cubicBezTo>
                  <a:cubicBezTo>
                    <a:pt x="230" y="10"/>
                    <a:pt x="229" y="11"/>
                    <a:pt x="229" y="12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29" y="77"/>
                    <a:pt x="228" y="78"/>
                    <a:pt x="227" y="78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91" y="78"/>
                    <a:pt x="190" y="79"/>
                    <a:pt x="190" y="80"/>
                  </a:cubicBezTo>
                  <a:close/>
                  <a:moveTo>
                    <a:pt x="274" y="18"/>
                  </a:moveTo>
                  <a:cubicBezTo>
                    <a:pt x="274" y="17"/>
                    <a:pt x="274" y="16"/>
                    <a:pt x="276" y="16"/>
                  </a:cubicBezTo>
                  <a:cubicBezTo>
                    <a:pt x="284" y="16"/>
                    <a:pt x="284" y="16"/>
                    <a:pt x="284" y="16"/>
                  </a:cubicBezTo>
                  <a:cubicBezTo>
                    <a:pt x="286" y="16"/>
                    <a:pt x="287" y="17"/>
                    <a:pt x="287" y="1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6" y="38"/>
                    <a:pt x="296" y="39"/>
                    <a:pt x="294" y="39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4" y="39"/>
                    <a:pt x="274" y="38"/>
                    <a:pt x="274" y="37"/>
                  </a:cubicBezTo>
                  <a:lnTo>
                    <a:pt x="274" y="18"/>
                  </a:lnTo>
                  <a:close/>
                  <a:moveTo>
                    <a:pt x="0" y="2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3"/>
                    <a:pt x="1" y="84"/>
                    <a:pt x="2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4" y="92"/>
                    <a:pt x="50" y="98"/>
                    <a:pt x="58" y="98"/>
                  </a:cubicBezTo>
                  <a:cubicBezTo>
                    <a:pt x="65" y="98"/>
                    <a:pt x="71" y="92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92"/>
                    <a:pt x="87" y="98"/>
                    <a:pt x="94" y="98"/>
                  </a:cubicBezTo>
                  <a:cubicBezTo>
                    <a:pt x="101" y="98"/>
                    <a:pt x="107" y="92"/>
                    <a:pt x="107" y="84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70" y="84"/>
                    <a:pt x="171" y="83"/>
                    <a:pt x="172" y="8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1"/>
                    <a:pt x="185" y="70"/>
                    <a:pt x="186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2" y="70"/>
                    <a:pt x="223" y="69"/>
                    <a:pt x="223" y="68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3" y="1"/>
                    <a:pt x="222" y="0"/>
                    <a:pt x="2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 noProof="1"/>
            </a:p>
          </p:txBody>
        </p:sp>
        <p:sp>
          <p:nvSpPr>
            <p:cNvPr id="145" name="Rectangle 14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895" y="1697"/>
              <a:ext cx="115" cy="115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45720" rIns="45720" anchor="ctr"/>
            <a:lstStyle/>
            <a:p>
              <a:endParaRPr lang="de-DE" noProof="1"/>
            </a:p>
          </p:txBody>
        </p:sp>
      </p:grpSp>
      <p:sp>
        <p:nvSpPr>
          <p:cNvPr id="146" name="Rectangle 146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247667" y="1317484"/>
            <a:ext cx="1522412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C9BD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7C9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72000" tIns="63500" rIns="31750" bIns="63500" anchor="ctr"/>
          <a:lstStyle/>
          <a:p>
            <a:pPr algn="ctr" eaLnBrk="1" hangingPunct="1">
              <a:spcBef>
                <a:spcPct val="25000"/>
              </a:spcBef>
              <a:buClr>
                <a:srgbClr val="F7931D"/>
              </a:buClr>
            </a:pPr>
            <a:r>
              <a:rPr lang="de-DE" sz="1400" b="1" baseline="0" noProof="1" smtClean="0">
                <a:solidFill>
                  <a:srgbClr val="002B43"/>
                </a:solidFill>
              </a:rPr>
              <a:t>Wholesaler</a:t>
            </a:r>
            <a:endParaRPr lang="de-DE" sz="1400" b="1" baseline="0" noProof="1">
              <a:solidFill>
                <a:srgbClr val="002B43"/>
              </a:solidFill>
            </a:endParaRPr>
          </a:p>
        </p:txBody>
      </p:sp>
      <p:grpSp>
        <p:nvGrpSpPr>
          <p:cNvPr id="147" name="Group 147"/>
          <p:cNvGrpSpPr>
            <a:grpSpLocks/>
          </p:cNvGrpSpPr>
          <p:nvPr/>
        </p:nvGrpSpPr>
        <p:grpSpPr bwMode="auto">
          <a:xfrm>
            <a:off x="3249206" y="2325546"/>
            <a:ext cx="1728785" cy="2305050"/>
            <a:chOff x="2109" y="1842"/>
            <a:chExt cx="1089" cy="1452"/>
          </a:xfrm>
        </p:grpSpPr>
        <p:sp>
          <p:nvSpPr>
            <p:cNvPr id="148" name="Line 148"/>
            <p:cNvSpPr>
              <a:spLocks noChangeShapeType="1"/>
            </p:cNvSpPr>
            <p:nvPr/>
          </p:nvSpPr>
          <p:spPr bwMode="auto">
            <a:xfrm>
              <a:off x="2109" y="1842"/>
              <a:ext cx="408" cy="1452"/>
            </a:xfrm>
            <a:prstGeom prst="line">
              <a:avLst/>
            </a:prstGeom>
            <a:noFill/>
            <a:ln w="25400">
              <a:solidFill>
                <a:srgbClr val="002B43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noProof="1"/>
            </a:p>
          </p:txBody>
        </p:sp>
        <p:sp>
          <p:nvSpPr>
            <p:cNvPr id="149" name="Line 149"/>
            <p:cNvSpPr>
              <a:spLocks noChangeShapeType="1"/>
            </p:cNvSpPr>
            <p:nvPr/>
          </p:nvSpPr>
          <p:spPr bwMode="auto">
            <a:xfrm flipH="1">
              <a:off x="2880" y="1842"/>
              <a:ext cx="318" cy="1452"/>
            </a:xfrm>
            <a:prstGeom prst="line">
              <a:avLst/>
            </a:prstGeom>
            <a:noFill/>
            <a:ln w="25400">
              <a:solidFill>
                <a:srgbClr val="002B43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noProof="1"/>
            </a:p>
          </p:txBody>
        </p:sp>
        <p:sp>
          <p:nvSpPr>
            <p:cNvPr id="150" name="Text Box 150"/>
            <p:cNvSpPr txBox="1">
              <a:spLocks noChangeArrowheads="1"/>
            </p:cNvSpPr>
            <p:nvPr/>
          </p:nvSpPr>
          <p:spPr bwMode="auto">
            <a:xfrm>
              <a:off x="2309" y="2378"/>
              <a:ext cx="72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7931D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7C9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1400" b="1" baseline="0" noProof="1" smtClean="0">
                  <a:solidFill>
                    <a:srgbClr val="002B43"/>
                  </a:solidFill>
                </a:rPr>
                <a:t>Risk-based</a:t>
              </a:r>
              <a:r>
                <a:rPr lang="de-DE" sz="1400" b="1" baseline="0" noProof="1" smtClean="0"/>
                <a:t/>
              </a:r>
              <a:br>
                <a:rPr lang="de-DE" sz="1400" b="1" baseline="0" noProof="1" smtClean="0"/>
              </a:br>
              <a:r>
                <a:rPr lang="de-DE" sz="1400" b="1" baseline="0" noProof="1" smtClean="0">
                  <a:solidFill>
                    <a:srgbClr val="002B43"/>
                  </a:solidFill>
                </a:rPr>
                <a:t>Verification</a:t>
              </a:r>
              <a:endParaRPr lang="de-DE" sz="1400" b="1" baseline="0" noProof="1">
                <a:solidFill>
                  <a:srgbClr val="002B43"/>
                </a:solidFill>
              </a:endParaRPr>
            </a:p>
          </p:txBody>
        </p:sp>
      </p:grpSp>
      <p:pic>
        <p:nvPicPr>
          <p:cNvPr id="151" name="Picture 2" descr="http://ian.umces.edu/imagelibrary/albums/userpics/10002/normal_ian-symbol-urban-warehouse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23" y="1690348"/>
            <a:ext cx="778208" cy="60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8" descr="DataMatrixServlet?FORMAT=GIF&amp;BARCODE=~1011234567890123410A1B2C3D4~117101112211234567890&amp;PFMT=&amp;MODE=ASCII&amp;X=0"/>
          <p:cNvPicPr>
            <a:picLocks noChangeAspect="1" noChangeArrowheads="1"/>
          </p:cNvPicPr>
          <p:nvPr/>
        </p:nvPicPr>
        <p:blipFill>
          <a:blip r:embed="rId4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3650745"/>
            <a:ext cx="433886" cy="4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8" descr="DataMatrixServlet?FORMAT=GIF&amp;BARCODE=~1011234567890123410A1B2C3D4~117101112211234567890&amp;PFMT=&amp;MODE=ASCII&amp;X=0"/>
          <p:cNvPicPr>
            <a:picLocks noChangeAspect="1" noChangeArrowheads="1"/>
          </p:cNvPicPr>
          <p:nvPr/>
        </p:nvPicPr>
        <p:blipFill>
          <a:blip r:embed="rId4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26" y="4849854"/>
            <a:ext cx="677517" cy="6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" name="Text Box 10"/>
          <p:cNvSpPr txBox="1">
            <a:spLocks noChangeArrowheads="1"/>
          </p:cNvSpPr>
          <p:nvPr/>
        </p:nvSpPr>
        <p:spPr bwMode="auto">
          <a:xfrm>
            <a:off x="2724227" y="4824815"/>
            <a:ext cx="7653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tabLst>
                <a:tab pos="630238" algn="l"/>
              </a:tabLst>
            </a:pPr>
            <a:r>
              <a:rPr lang="en-US" sz="1000" b="1" baseline="0" dirty="0" smtClean="0">
                <a:solidFill>
                  <a:srgbClr val="002B43"/>
                </a:solidFill>
              </a:rPr>
              <a:t>GTIN</a:t>
            </a:r>
            <a:r>
              <a:rPr lang="en-US" sz="1000" baseline="0" dirty="0" smtClean="0">
                <a:solidFill>
                  <a:srgbClr val="002B43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tabLst>
                <a:tab pos="630238" algn="l"/>
              </a:tabLst>
            </a:pPr>
            <a:r>
              <a:rPr lang="en-US" sz="1000" b="1" baseline="0" dirty="0" smtClean="0">
                <a:solidFill>
                  <a:srgbClr val="002B43"/>
                </a:solidFill>
              </a:rPr>
              <a:t>Batch</a:t>
            </a:r>
            <a:r>
              <a:rPr lang="en-US" sz="1000" baseline="0" dirty="0" smtClean="0">
                <a:solidFill>
                  <a:srgbClr val="002B43"/>
                </a:solidFill>
              </a:rPr>
              <a:t>	</a:t>
            </a:r>
          </a:p>
          <a:p>
            <a:pPr eaLnBrk="1" hangingPunct="1">
              <a:spcBef>
                <a:spcPts val="0"/>
              </a:spcBef>
              <a:tabLst>
                <a:tab pos="630238" algn="l"/>
              </a:tabLst>
            </a:pPr>
            <a:r>
              <a:rPr lang="en-US" sz="1000" b="1" baseline="0" dirty="0" smtClean="0">
                <a:solidFill>
                  <a:srgbClr val="002B43"/>
                </a:solidFill>
              </a:rPr>
              <a:t>Expiry</a:t>
            </a:r>
            <a:endParaRPr lang="en-US" sz="1000" baseline="0" dirty="0" smtClean="0">
              <a:solidFill>
                <a:srgbClr val="002B43"/>
              </a:solidFill>
            </a:endParaRPr>
          </a:p>
          <a:p>
            <a:pPr eaLnBrk="1" hangingPunct="1">
              <a:spcBef>
                <a:spcPts val="0"/>
              </a:spcBef>
              <a:tabLst>
                <a:tab pos="630238" algn="l"/>
              </a:tabLst>
            </a:pPr>
            <a:r>
              <a:rPr lang="en-US" sz="1000" b="1" baseline="0" dirty="0" smtClean="0">
                <a:solidFill>
                  <a:srgbClr val="002B43"/>
                </a:solidFill>
              </a:rPr>
              <a:t>S/N</a:t>
            </a:r>
            <a:endParaRPr lang="en-US" sz="1000" baseline="0" dirty="0">
              <a:solidFill>
                <a:srgbClr val="002B43"/>
              </a:solidFill>
            </a:endParaRPr>
          </a:p>
        </p:txBody>
      </p:sp>
      <p:pic>
        <p:nvPicPr>
          <p:cNvPr id="155" name="Picture 18" descr="DataMatrixServlet?FORMAT=GIF&amp;BARCODE=~1011234567890123410A1B2C3D4~117101112211234567890&amp;PFMT=&amp;MODE=ASCII&amp;X=0"/>
          <p:cNvPicPr>
            <a:picLocks noChangeAspect="1" noChangeArrowheads="1"/>
          </p:cNvPicPr>
          <p:nvPr/>
        </p:nvPicPr>
        <p:blipFill>
          <a:blip r:embed="rId4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37" y="2994396"/>
            <a:ext cx="428612" cy="42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" name="Text Box 13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861518" y="5240009"/>
            <a:ext cx="1903951" cy="2154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7C9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eaLnBrk="1" hangingPunct="1">
              <a:buSzPct val="115000"/>
              <a:buFont typeface="Symbol" pitchFamily="18" charset="2"/>
              <a:buNone/>
            </a:pPr>
            <a:r>
              <a:rPr lang="de-DE" sz="1400" baseline="0" noProof="1" smtClean="0">
                <a:solidFill>
                  <a:srgbClr val="002B43"/>
                </a:solidFill>
              </a:rPr>
              <a:t>Authenticate Number</a:t>
            </a:r>
            <a:endParaRPr lang="de-DE" sz="1400" baseline="0" noProof="1">
              <a:solidFill>
                <a:srgbClr val="002B43"/>
              </a:solidFill>
            </a:endParaRPr>
          </a:p>
        </p:txBody>
      </p:sp>
      <p:sp>
        <p:nvSpPr>
          <p:cNvPr id="157" name="AutoShape 140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3681847" y="1996934"/>
            <a:ext cx="798984" cy="146050"/>
          </a:xfrm>
          <a:prstGeom prst="rightArrow">
            <a:avLst>
              <a:gd name="adj1" fmla="val 50000"/>
              <a:gd name="adj2" fmla="val 204348"/>
            </a:avLst>
          </a:prstGeom>
          <a:solidFill>
            <a:srgbClr val="FF0066"/>
          </a:solidFill>
          <a:ln>
            <a:noFill/>
          </a:ln>
          <a:effectLst/>
          <a:extLst/>
        </p:spPr>
        <p:txBody>
          <a:bodyPr wrap="none" lIns="45720" rIns="45720" anchor="ctr"/>
          <a:lstStyle/>
          <a:p>
            <a:endParaRPr lang="de-DE" noProof="1">
              <a:solidFill>
                <a:srgbClr val="FF0066"/>
              </a:solidFill>
            </a:endParaRPr>
          </a:p>
        </p:txBody>
      </p:sp>
      <p:sp>
        <p:nvSpPr>
          <p:cNvPr id="158" name="AutoShape 140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5626063" y="2002757"/>
            <a:ext cx="798984" cy="146050"/>
          </a:xfrm>
          <a:prstGeom prst="rightArrow">
            <a:avLst>
              <a:gd name="adj1" fmla="val 50000"/>
              <a:gd name="adj2" fmla="val 204348"/>
            </a:avLst>
          </a:prstGeom>
          <a:solidFill>
            <a:srgbClr val="FF0066"/>
          </a:solidFill>
          <a:ln>
            <a:noFill/>
          </a:ln>
          <a:effectLst/>
          <a:extLst/>
        </p:spPr>
        <p:txBody>
          <a:bodyPr wrap="none" lIns="45720" rIns="45720" anchor="ctr"/>
          <a:lstStyle/>
          <a:p>
            <a:endParaRPr lang="de-DE" noProof="1">
              <a:solidFill>
                <a:srgbClr val="FF0066"/>
              </a:solidFill>
            </a:endParaRPr>
          </a:p>
        </p:txBody>
      </p:sp>
      <p:sp>
        <p:nvSpPr>
          <p:cNvPr id="159" name="AutoShape 140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7203343" y="1971784"/>
            <a:ext cx="798984" cy="146050"/>
          </a:xfrm>
          <a:prstGeom prst="rightArrow">
            <a:avLst>
              <a:gd name="adj1" fmla="val 50000"/>
              <a:gd name="adj2" fmla="val 204348"/>
            </a:avLst>
          </a:prstGeom>
          <a:solidFill>
            <a:srgbClr val="FF0066"/>
          </a:solidFill>
          <a:ln>
            <a:noFill/>
          </a:ln>
          <a:effectLst/>
          <a:extLst/>
        </p:spPr>
        <p:txBody>
          <a:bodyPr wrap="none" lIns="45720" rIns="45720" anchor="ctr"/>
          <a:lstStyle/>
          <a:p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419780799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GB" sz="2400" dirty="0" smtClean="0"/>
              <a:t>European Medicines Verification System (EMVO)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sp>
        <p:nvSpPr>
          <p:cNvPr id="10" name="Date Placeholder 4"/>
          <p:cNvSpPr txBox="1">
            <a:spLocks/>
          </p:cNvSpPr>
          <p:nvPr/>
        </p:nvSpPr>
        <p:spPr bwMode="auto">
          <a:xfrm>
            <a:off x="873073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auto" hangingPunct="0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fr-FR" dirty="0" smtClean="0">
              <a:solidFill>
                <a:srgbClr val="002B43"/>
              </a:solidFill>
              <a:cs typeface="Arial" charset="0"/>
            </a:endParaRPr>
          </a:p>
        </p:txBody>
      </p:sp>
      <p:sp>
        <p:nvSpPr>
          <p:cNvPr id="11" name="Cloud 83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5706521" y="2764823"/>
            <a:ext cx="1662113" cy="839787"/>
          </a:xfrm>
          <a:custGeom>
            <a:avLst/>
            <a:gdLst>
              <a:gd name="T0" fmla="*/ 180562 w 43200"/>
              <a:gd name="T1" fmla="*/ 508868 h 43200"/>
              <a:gd name="T2" fmla="*/ 83106 w 43200"/>
              <a:gd name="T3" fmla="*/ 493375 h 43200"/>
              <a:gd name="T4" fmla="*/ 266554 w 43200"/>
              <a:gd name="T5" fmla="*/ 678420 h 43200"/>
              <a:gd name="T6" fmla="*/ 223924 w 43200"/>
              <a:gd name="T7" fmla="*/ 685826 h 43200"/>
              <a:gd name="T8" fmla="*/ 633988 w 43200"/>
              <a:gd name="T9" fmla="*/ 759891 h 43200"/>
              <a:gd name="T10" fmla="*/ 608287 w 43200"/>
              <a:gd name="T11" fmla="*/ 726066 h 43200"/>
              <a:gd name="T12" fmla="*/ 1109114 w 43200"/>
              <a:gd name="T13" fmla="*/ 675543 h 43200"/>
              <a:gd name="T14" fmla="*/ 1098841 w 43200"/>
              <a:gd name="T15" fmla="*/ 712653 h 43200"/>
              <a:gd name="T16" fmla="*/ 1313108 w 43200"/>
              <a:gd name="T17" fmla="*/ 446215 h 43200"/>
              <a:gd name="T18" fmla="*/ 1438189 w 43200"/>
              <a:gd name="T19" fmla="*/ 584935 h 43200"/>
              <a:gd name="T20" fmla="*/ 1608171 w 43200"/>
              <a:gd name="T21" fmla="*/ 298474 h 43200"/>
              <a:gd name="T22" fmla="*/ 1552460 w 43200"/>
              <a:gd name="T23" fmla="*/ 350494 h 43200"/>
              <a:gd name="T24" fmla="*/ 1474510 w 43200"/>
              <a:gd name="T25" fmla="*/ 105479 h 43200"/>
              <a:gd name="T26" fmla="*/ 1477434 w 43200"/>
              <a:gd name="T27" fmla="*/ 130050 h 43200"/>
              <a:gd name="T28" fmla="*/ 1118771 w 43200"/>
              <a:gd name="T29" fmla="*/ 76825 h 43200"/>
              <a:gd name="T30" fmla="*/ 1147320 w 43200"/>
              <a:gd name="T31" fmla="*/ 45488 h 43200"/>
              <a:gd name="T32" fmla="*/ 851871 w 43200"/>
              <a:gd name="T33" fmla="*/ 91755 h 43200"/>
              <a:gd name="T34" fmla="*/ 865684 w 43200"/>
              <a:gd name="T35" fmla="*/ 64734 h 43200"/>
              <a:gd name="T36" fmla="*/ 538648 w 43200"/>
              <a:gd name="T37" fmla="*/ 100930 h 43200"/>
              <a:gd name="T38" fmla="*/ 588665 w 43200"/>
              <a:gd name="T39" fmla="*/ 127134 h 43200"/>
              <a:gd name="T40" fmla="*/ 158786 w 43200"/>
              <a:gd name="T41" fmla="*/ 306930 h 43200"/>
              <a:gd name="T42" fmla="*/ 150052 w 43200"/>
              <a:gd name="T43" fmla="*/ 2793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3200"/>
              <a:gd name="T67" fmla="*/ 0 h 43200"/>
              <a:gd name="T68" fmla="*/ 43200 w 43200"/>
              <a:gd name="T69" fmla="*/ 43200 h 432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solidFill>
            <a:srgbClr val="8D959B"/>
          </a:solidFill>
          <a:ln w="9525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rIns="90000" anchor="ctr" anchorCtr="1"/>
          <a:lstStyle/>
          <a:p>
            <a:pPr algn="ctr" eaLnBrk="0" hangingPunct="0">
              <a:defRPr/>
            </a:pPr>
            <a:r>
              <a:rPr lang="en-GB" sz="1400" baseline="0" dirty="0" smtClean="0">
                <a:solidFill>
                  <a:schemeClr val="bg1"/>
                </a:solidFill>
              </a:rPr>
              <a:t>National</a:t>
            </a:r>
            <a:br>
              <a:rPr lang="en-GB" sz="1400" baseline="0" dirty="0" smtClean="0">
                <a:solidFill>
                  <a:schemeClr val="bg1"/>
                </a:solidFill>
              </a:rPr>
            </a:br>
            <a:r>
              <a:rPr lang="en-GB" sz="1400" baseline="0" dirty="0" smtClean="0">
                <a:solidFill>
                  <a:schemeClr val="bg1"/>
                </a:solidFill>
              </a:rPr>
              <a:t>Blueprint</a:t>
            </a:r>
            <a:br>
              <a:rPr lang="en-GB" sz="1400" baseline="0" dirty="0" smtClean="0">
                <a:solidFill>
                  <a:schemeClr val="bg1"/>
                </a:solidFill>
              </a:rPr>
            </a:br>
            <a:r>
              <a:rPr lang="en-GB" sz="1400" baseline="0" dirty="0" smtClean="0">
                <a:solidFill>
                  <a:schemeClr val="bg1"/>
                </a:solidFill>
              </a:rPr>
              <a:t>System </a:t>
            </a:r>
            <a:r>
              <a:rPr lang="en-GB" sz="1400" baseline="0" dirty="0">
                <a:solidFill>
                  <a:schemeClr val="bg1"/>
                </a:solidFill>
              </a:rPr>
              <a:t>n</a:t>
            </a:r>
          </a:p>
        </p:txBody>
      </p:sp>
      <p:grpSp>
        <p:nvGrpSpPr>
          <p:cNvPr id="12" name="Gruppieren 87"/>
          <p:cNvGrpSpPr/>
          <p:nvPr>
            <p:custDataLst>
              <p:tags r:id="rId2"/>
            </p:custDataLst>
          </p:nvPr>
        </p:nvGrpSpPr>
        <p:grpSpPr>
          <a:xfrm>
            <a:off x="6481595" y="3975280"/>
            <a:ext cx="895350" cy="715963"/>
            <a:chOff x="3459164" y="4265617"/>
            <a:chExt cx="895350" cy="715963"/>
          </a:xfrm>
        </p:grpSpPr>
        <p:grpSp>
          <p:nvGrpSpPr>
            <p:cNvPr id="13" name="Gruppieren 97"/>
            <p:cNvGrpSpPr/>
            <p:nvPr/>
          </p:nvGrpSpPr>
          <p:grpSpPr>
            <a:xfrm>
              <a:off x="3557589" y="4265617"/>
              <a:ext cx="539750" cy="379413"/>
              <a:chOff x="3557589" y="4265617"/>
              <a:chExt cx="539750" cy="379413"/>
            </a:xfrm>
          </p:grpSpPr>
          <p:grpSp>
            <p:nvGrpSpPr>
              <p:cNvPr id="15" name="Group 55"/>
              <p:cNvGrpSpPr/>
              <p:nvPr/>
            </p:nvGrpSpPr>
            <p:grpSpPr bwMode="auto">
              <a:xfrm>
                <a:off x="3557589" y="4265617"/>
                <a:ext cx="539750" cy="379413"/>
                <a:chOff x="3357554" y="4429132"/>
                <a:chExt cx="642942" cy="500066"/>
              </a:xfrm>
              <a:scene3d>
                <a:camera prst="isometricOffAxis1Right"/>
                <a:lightRig rig="threePt" dir="t"/>
              </a:scene3d>
            </p:grpSpPr>
            <p:sp>
              <p:nvSpPr>
                <p:cNvPr id="17" name="Flowchart: Manual Operation 126"/>
                <p:cNvSpPr/>
                <p:nvPr/>
              </p:nvSpPr>
              <p:spPr bwMode="auto">
                <a:xfrm flipV="1">
                  <a:off x="3357554" y="4429132"/>
                  <a:ext cx="642942" cy="142876"/>
                </a:xfrm>
                <a:prstGeom prst="flowChartManualOperation">
                  <a:avLst/>
                </a:pr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18" name="Flowchart: Process 131"/>
                <p:cNvSpPr/>
                <p:nvPr/>
              </p:nvSpPr>
              <p:spPr bwMode="auto">
                <a:xfrm>
                  <a:off x="3357554" y="4572008"/>
                  <a:ext cx="642942" cy="357190"/>
                </a:xfrm>
                <a:prstGeom prst="flowChartProcess">
                  <a:avLst/>
                </a:pr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16" name="Flowchart: Process 125"/>
              <p:cNvSpPr/>
              <p:nvPr/>
            </p:nvSpPr>
            <p:spPr bwMode="auto">
              <a:xfrm>
                <a:off x="3857450" y="4482424"/>
                <a:ext cx="119944" cy="162606"/>
              </a:xfrm>
              <a:prstGeom prst="flowChartProcess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isometricOffAxis1Right"/>
                <a:lightRig rig="threePt" dir="t"/>
              </a:scene3d>
            </p:spPr>
            <p:txBody>
              <a:bodyPr wrap="none" lIns="82296" tIns="36576" rIns="82296" bIns="36576" anchor="ctr"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14" name="Text Box 4"/>
            <p:cNvSpPr txBox="1">
              <a:spLocks noChangeArrowheads="1"/>
            </p:cNvSpPr>
            <p:nvPr>
              <p:custDataLst>
                <p:tags r:id="rId47"/>
              </p:custDataLst>
            </p:nvPr>
          </p:nvSpPr>
          <p:spPr bwMode="gray">
            <a:xfrm>
              <a:off x="3459164" y="4765680"/>
              <a:ext cx="895350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8D959B"/>
                  </a:solidFill>
                </a:rPr>
                <a:t>Wholesaler</a:t>
              </a:r>
            </a:p>
          </p:txBody>
        </p:sp>
      </p:grpSp>
      <p:grpSp>
        <p:nvGrpSpPr>
          <p:cNvPr id="19" name="Gruppieren 124"/>
          <p:cNvGrpSpPr/>
          <p:nvPr>
            <p:custDataLst>
              <p:tags r:id="rId3"/>
            </p:custDataLst>
          </p:nvPr>
        </p:nvGrpSpPr>
        <p:grpSpPr>
          <a:xfrm>
            <a:off x="7459649" y="3622721"/>
            <a:ext cx="869655" cy="823596"/>
            <a:chOff x="2481060" y="4459288"/>
            <a:chExt cx="869655" cy="823596"/>
          </a:xfrm>
        </p:grpSpPr>
        <p:grpSp>
          <p:nvGrpSpPr>
            <p:cNvPr id="20" name="Gruppieren 125"/>
            <p:cNvGrpSpPr/>
            <p:nvPr/>
          </p:nvGrpSpPr>
          <p:grpSpPr>
            <a:xfrm>
              <a:off x="2590798" y="4459288"/>
              <a:ext cx="672549" cy="529497"/>
              <a:chOff x="2590798" y="4459288"/>
              <a:chExt cx="672549" cy="529497"/>
            </a:xfrm>
          </p:grpSpPr>
          <p:grpSp>
            <p:nvGrpSpPr>
              <p:cNvPr id="22" name="Group 177"/>
              <p:cNvGrpSpPr/>
              <p:nvPr/>
            </p:nvGrpSpPr>
            <p:grpSpPr bwMode="auto">
              <a:xfrm>
                <a:off x="2861422" y="4547537"/>
                <a:ext cx="401925" cy="441248"/>
                <a:chOff x="6526224" y="3317873"/>
                <a:chExt cx="396875" cy="457200"/>
              </a:xfrm>
              <a:solidFill>
                <a:schemeClr val="bg2"/>
              </a:solidFill>
            </p:grpSpPr>
            <p:sp>
              <p:nvSpPr>
                <p:cNvPr id="24" name="Freeform 37"/>
                <p:cNvSpPr>
                  <a:spLocks noEditPoints="1"/>
                </p:cNvSpPr>
                <p:nvPr/>
              </p:nvSpPr>
              <p:spPr bwMode="auto">
                <a:xfrm>
                  <a:off x="6632587" y="3640135"/>
                  <a:ext cx="26988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0" y="6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5" y="11"/>
                    </a:cxn>
                    <a:cxn ang="0">
                      <a:pos x="5" y="3"/>
                    </a:cxn>
                    <a:cxn ang="0">
                      <a:pos x="8" y="6"/>
                    </a:cxn>
                    <a:cxn ang="0">
                      <a:pos x="5" y="8"/>
                    </a:cxn>
                    <a:cxn ang="0">
                      <a:pos x="2" y="6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10" h="11">
                      <a:moveTo>
                        <a:pt x="5" y="11"/>
                      </a:moveTo>
                      <a:cubicBezTo>
                        <a:pt x="8" y="11"/>
                        <a:pt x="10" y="9"/>
                        <a:pt x="10" y="6"/>
                      </a:cubicBez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1"/>
                        <a:pt x="5" y="11"/>
                      </a:cubicBezTo>
                      <a:close/>
                      <a:moveTo>
                        <a:pt x="5" y="3"/>
                      </a:moveTo>
                      <a:cubicBezTo>
                        <a:pt x="6" y="3"/>
                        <a:pt x="8" y="4"/>
                        <a:pt x="8" y="6"/>
                      </a:cubicBezTo>
                      <a:cubicBezTo>
                        <a:pt x="8" y="7"/>
                        <a:pt x="6" y="8"/>
                        <a:pt x="5" y="8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4"/>
                        <a:pt x="3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25" name="Freeform 38"/>
                <p:cNvSpPr>
                  <a:spLocks/>
                </p:cNvSpPr>
                <p:nvPr/>
              </p:nvSpPr>
              <p:spPr bwMode="auto">
                <a:xfrm>
                  <a:off x="6526224" y="3559173"/>
                  <a:ext cx="396875" cy="215900"/>
                </a:xfrm>
                <a:custGeom>
                  <a:avLst/>
                  <a:gdLst/>
                  <a:ahLst/>
                  <a:cxnLst>
                    <a:cxn ang="0">
                      <a:pos x="106" y="10"/>
                    </a:cxn>
                    <a:cxn ang="0">
                      <a:pos x="107" y="19"/>
                    </a:cxn>
                    <a:cxn ang="0">
                      <a:pos x="116" y="26"/>
                    </a:cxn>
                    <a:cxn ang="0">
                      <a:pos x="114" y="54"/>
                    </a:cxn>
                    <a:cxn ang="0">
                      <a:pos x="116" y="58"/>
                    </a:cxn>
                    <a:cxn ang="0">
                      <a:pos x="111" y="62"/>
                    </a:cxn>
                    <a:cxn ang="0">
                      <a:pos x="106" y="57"/>
                    </a:cxn>
                    <a:cxn ang="0">
                      <a:pos x="110" y="53"/>
                    </a:cxn>
                    <a:cxn ang="0">
                      <a:pos x="113" y="28"/>
                    </a:cxn>
                    <a:cxn ang="0">
                      <a:pos x="103" y="23"/>
                    </a:cxn>
                    <a:cxn ang="0">
                      <a:pos x="95" y="27"/>
                    </a:cxn>
                    <a:cxn ang="0">
                      <a:pos x="88" y="50"/>
                    </a:cxn>
                    <a:cxn ang="0">
                      <a:pos x="90" y="54"/>
                    </a:cxn>
                    <a:cxn ang="0">
                      <a:pos x="86" y="58"/>
                    </a:cxn>
                    <a:cxn ang="0">
                      <a:pos x="81" y="53"/>
                    </a:cxn>
                    <a:cxn ang="0">
                      <a:pos x="84" y="49"/>
                    </a:cxn>
                    <a:cxn ang="0">
                      <a:pos x="92" y="24"/>
                    </a:cxn>
                    <a:cxn ang="0">
                      <a:pos x="103" y="19"/>
                    </a:cxn>
                    <a:cxn ang="0">
                      <a:pos x="104" y="19"/>
                    </a:cxn>
                    <a:cxn ang="0">
                      <a:pos x="101" y="7"/>
                    </a:cxn>
                    <a:cxn ang="0">
                      <a:pos x="75" y="0"/>
                    </a:cxn>
                    <a:cxn ang="0">
                      <a:pos x="48" y="8"/>
                    </a:cxn>
                    <a:cxn ang="0">
                      <a:pos x="46" y="10"/>
                    </a:cxn>
                    <a:cxn ang="0">
                      <a:pos x="43" y="26"/>
                    </a:cxn>
                    <a:cxn ang="0">
                      <a:pos x="45" y="25"/>
                    </a:cxn>
                    <a:cxn ang="0">
                      <a:pos x="54" y="35"/>
                    </a:cxn>
                    <a:cxn ang="0">
                      <a:pos x="45" y="44"/>
                    </a:cxn>
                    <a:cxn ang="0">
                      <a:pos x="35" y="35"/>
                    </a:cxn>
                    <a:cxn ang="0">
                      <a:pos x="40" y="27"/>
                    </a:cxn>
                    <a:cxn ang="0">
                      <a:pos x="42" y="11"/>
                    </a:cxn>
                    <a:cxn ang="0">
                      <a:pos x="0" y="76"/>
                    </a:cxn>
                    <a:cxn ang="0">
                      <a:pos x="28" y="76"/>
                    </a:cxn>
                    <a:cxn ang="0">
                      <a:pos x="33" y="67"/>
                    </a:cxn>
                    <a:cxn ang="0">
                      <a:pos x="34" y="76"/>
                    </a:cxn>
                    <a:cxn ang="0">
                      <a:pos x="120" y="76"/>
                    </a:cxn>
                    <a:cxn ang="0">
                      <a:pos x="122" y="67"/>
                    </a:cxn>
                    <a:cxn ang="0">
                      <a:pos x="126" y="76"/>
                    </a:cxn>
                    <a:cxn ang="0">
                      <a:pos x="149" y="76"/>
                    </a:cxn>
                    <a:cxn ang="0">
                      <a:pos x="106" y="10"/>
                    </a:cxn>
                  </a:cxnLst>
                  <a:rect l="0" t="0" r="r" b="b"/>
                  <a:pathLst>
                    <a:path w="149" h="76">
                      <a:moveTo>
                        <a:pt x="106" y="10"/>
                      </a:moveTo>
                      <a:cubicBezTo>
                        <a:pt x="107" y="13"/>
                        <a:pt x="107" y="16"/>
                        <a:pt x="107" y="19"/>
                      </a:cubicBezTo>
                      <a:cubicBezTo>
                        <a:pt x="111" y="20"/>
                        <a:pt x="114" y="22"/>
                        <a:pt x="116" y="26"/>
                      </a:cubicBezTo>
                      <a:cubicBezTo>
                        <a:pt x="120" y="32"/>
                        <a:pt x="119" y="43"/>
                        <a:pt x="114" y="54"/>
                      </a:cubicBezTo>
                      <a:cubicBezTo>
                        <a:pt x="115" y="55"/>
                        <a:pt x="116" y="57"/>
                        <a:pt x="116" y="58"/>
                      </a:cubicBezTo>
                      <a:cubicBezTo>
                        <a:pt x="115" y="61"/>
                        <a:pt x="113" y="62"/>
                        <a:pt x="111" y="62"/>
                      </a:cubicBezTo>
                      <a:cubicBezTo>
                        <a:pt x="108" y="62"/>
                        <a:pt x="106" y="60"/>
                        <a:pt x="106" y="57"/>
                      </a:cubicBezTo>
                      <a:cubicBezTo>
                        <a:pt x="106" y="55"/>
                        <a:pt x="108" y="54"/>
                        <a:pt x="110" y="53"/>
                      </a:cubicBezTo>
                      <a:cubicBezTo>
                        <a:pt x="115" y="43"/>
                        <a:pt x="116" y="33"/>
                        <a:pt x="113" y="28"/>
                      </a:cubicBezTo>
                      <a:cubicBezTo>
                        <a:pt x="111" y="25"/>
                        <a:pt x="108" y="23"/>
                        <a:pt x="103" y="23"/>
                      </a:cubicBezTo>
                      <a:cubicBezTo>
                        <a:pt x="100" y="23"/>
                        <a:pt x="97" y="24"/>
                        <a:pt x="95" y="27"/>
                      </a:cubicBezTo>
                      <a:cubicBezTo>
                        <a:pt x="89" y="33"/>
                        <a:pt x="88" y="44"/>
                        <a:pt x="88" y="50"/>
                      </a:cubicBezTo>
                      <a:cubicBezTo>
                        <a:pt x="90" y="51"/>
                        <a:pt x="91" y="52"/>
                        <a:pt x="90" y="54"/>
                      </a:cubicBezTo>
                      <a:cubicBezTo>
                        <a:pt x="90" y="56"/>
                        <a:pt x="88" y="58"/>
                        <a:pt x="86" y="58"/>
                      </a:cubicBezTo>
                      <a:cubicBezTo>
                        <a:pt x="83" y="58"/>
                        <a:pt x="81" y="56"/>
                        <a:pt x="81" y="53"/>
                      </a:cubicBezTo>
                      <a:cubicBezTo>
                        <a:pt x="81" y="51"/>
                        <a:pt x="83" y="50"/>
                        <a:pt x="84" y="49"/>
                      </a:cubicBezTo>
                      <a:cubicBezTo>
                        <a:pt x="84" y="43"/>
                        <a:pt x="86" y="31"/>
                        <a:pt x="92" y="24"/>
                      </a:cubicBezTo>
                      <a:cubicBezTo>
                        <a:pt x="95" y="21"/>
                        <a:pt x="99" y="19"/>
                        <a:pt x="103" y="19"/>
                      </a:cubicBezTo>
                      <a:cubicBezTo>
                        <a:pt x="103" y="19"/>
                        <a:pt x="104" y="19"/>
                        <a:pt x="104" y="19"/>
                      </a:cubicBezTo>
                      <a:cubicBezTo>
                        <a:pt x="104" y="14"/>
                        <a:pt x="103" y="10"/>
                        <a:pt x="101" y="7"/>
                      </a:cubicBezTo>
                      <a:cubicBezTo>
                        <a:pt x="93" y="3"/>
                        <a:pt x="84" y="0"/>
                        <a:pt x="75" y="0"/>
                      </a:cubicBezTo>
                      <a:cubicBezTo>
                        <a:pt x="65" y="0"/>
                        <a:pt x="56" y="3"/>
                        <a:pt x="48" y="8"/>
                      </a:cubicBezTo>
                      <a:cubicBezTo>
                        <a:pt x="47" y="8"/>
                        <a:pt x="47" y="9"/>
                        <a:pt x="46" y="10"/>
                      </a:cubicBezTo>
                      <a:cubicBezTo>
                        <a:pt x="43" y="15"/>
                        <a:pt x="41" y="21"/>
                        <a:pt x="43" y="26"/>
                      </a:cubicBezTo>
                      <a:cubicBezTo>
                        <a:pt x="44" y="25"/>
                        <a:pt x="44" y="25"/>
                        <a:pt x="45" y="25"/>
                      </a:cubicBezTo>
                      <a:cubicBezTo>
                        <a:pt x="50" y="25"/>
                        <a:pt x="54" y="30"/>
                        <a:pt x="54" y="35"/>
                      </a:cubicBezTo>
                      <a:cubicBezTo>
                        <a:pt x="54" y="40"/>
                        <a:pt x="50" y="44"/>
                        <a:pt x="45" y="44"/>
                      </a:cubicBezTo>
                      <a:cubicBezTo>
                        <a:pt x="40" y="44"/>
                        <a:pt x="35" y="40"/>
                        <a:pt x="35" y="35"/>
                      </a:cubicBezTo>
                      <a:cubicBezTo>
                        <a:pt x="35" y="31"/>
                        <a:pt x="37" y="28"/>
                        <a:pt x="40" y="27"/>
                      </a:cubicBezTo>
                      <a:cubicBezTo>
                        <a:pt x="38" y="22"/>
                        <a:pt x="39" y="17"/>
                        <a:pt x="42" y="11"/>
                      </a:cubicBezTo>
                      <a:cubicBezTo>
                        <a:pt x="23" y="25"/>
                        <a:pt x="8" y="49"/>
                        <a:pt x="0" y="76"/>
                      </a:cubicBezTo>
                      <a:cubicBezTo>
                        <a:pt x="28" y="76"/>
                        <a:pt x="28" y="76"/>
                        <a:pt x="28" y="76"/>
                      </a:cubicBezTo>
                      <a:cubicBezTo>
                        <a:pt x="29" y="70"/>
                        <a:pt x="31" y="66"/>
                        <a:pt x="33" y="67"/>
                      </a:cubicBezTo>
                      <a:cubicBezTo>
                        <a:pt x="34" y="67"/>
                        <a:pt x="34" y="71"/>
                        <a:pt x="34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1"/>
                        <a:pt x="120" y="67"/>
                        <a:pt x="122" y="67"/>
                      </a:cubicBezTo>
                      <a:cubicBezTo>
                        <a:pt x="123" y="66"/>
                        <a:pt x="125" y="70"/>
                        <a:pt x="126" y="76"/>
                      </a:cubicBezTo>
                      <a:cubicBezTo>
                        <a:pt x="149" y="76"/>
                        <a:pt x="149" y="76"/>
                        <a:pt x="149" y="76"/>
                      </a:cubicBezTo>
                      <a:cubicBezTo>
                        <a:pt x="141" y="48"/>
                        <a:pt x="126" y="23"/>
                        <a:pt x="106" y="10"/>
                      </a:cubicBezTo>
                      <a:close/>
                    </a:path>
                  </a:pathLst>
                </a:cu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26" name="Freeform 39"/>
                <p:cNvSpPr>
                  <a:spLocks/>
                </p:cNvSpPr>
                <p:nvPr/>
              </p:nvSpPr>
              <p:spPr bwMode="auto">
                <a:xfrm>
                  <a:off x="6640524" y="3317873"/>
                  <a:ext cx="155575" cy="66675"/>
                </a:xfrm>
                <a:custGeom>
                  <a:avLst/>
                  <a:gdLst/>
                  <a:ahLst/>
                  <a:cxnLst>
                    <a:cxn ang="0">
                      <a:pos x="29" y="13"/>
                    </a:cxn>
                    <a:cxn ang="0">
                      <a:pos x="42" y="23"/>
                    </a:cxn>
                    <a:cxn ang="0">
                      <a:pos x="58" y="23"/>
                    </a:cxn>
                    <a:cxn ang="0">
                      <a:pos x="29" y="0"/>
                    </a:cxn>
                    <a:cxn ang="0">
                      <a:pos x="0" y="23"/>
                    </a:cxn>
                    <a:cxn ang="0">
                      <a:pos x="16" y="23"/>
                    </a:cxn>
                    <a:cxn ang="0">
                      <a:pos x="29" y="13"/>
                    </a:cxn>
                  </a:cxnLst>
                  <a:rect l="0" t="0" r="r" b="b"/>
                  <a:pathLst>
                    <a:path w="58" h="23">
                      <a:moveTo>
                        <a:pt x="29" y="13"/>
                      </a:moveTo>
                      <a:cubicBezTo>
                        <a:pt x="35" y="13"/>
                        <a:pt x="40" y="18"/>
                        <a:pt x="42" y="23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3" y="10"/>
                        <a:pt x="42" y="0"/>
                        <a:pt x="29" y="0"/>
                      </a:cubicBezTo>
                      <a:cubicBezTo>
                        <a:pt x="16" y="0"/>
                        <a:pt x="5" y="10"/>
                        <a:pt x="0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8" y="18"/>
                        <a:pt x="23" y="13"/>
                        <a:pt x="29" y="13"/>
                      </a:cubicBezTo>
                      <a:close/>
                    </a:path>
                  </a:pathLst>
                </a:cu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27" name="Freeform 40"/>
                <p:cNvSpPr>
                  <a:spLocks noEditPoints="1"/>
                </p:cNvSpPr>
                <p:nvPr/>
              </p:nvSpPr>
              <p:spPr bwMode="auto">
                <a:xfrm>
                  <a:off x="6691324" y="3365498"/>
                  <a:ext cx="52388" cy="5873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0"/>
                    </a:cxn>
                    <a:cxn ang="0">
                      <a:pos x="10" y="20"/>
                    </a:cxn>
                    <a:cxn ang="0">
                      <a:pos x="20" y="10"/>
                    </a:cxn>
                    <a:cxn ang="0">
                      <a:pos x="10" y="0"/>
                    </a:cxn>
                    <a:cxn ang="0">
                      <a:pos x="10" y="18"/>
                    </a:cxn>
                    <a:cxn ang="0">
                      <a:pos x="3" y="10"/>
                    </a:cxn>
                    <a:cxn ang="0">
                      <a:pos x="10" y="2"/>
                    </a:cxn>
                    <a:cxn ang="0">
                      <a:pos x="18" y="10"/>
                    </a:cxn>
                    <a:cxn ang="0">
                      <a:pos x="10" y="18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16" y="20"/>
                        <a:pt x="20" y="16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  <a:moveTo>
                        <a:pt x="10" y="18"/>
                      </a:moveTo>
                      <a:cubicBezTo>
                        <a:pt x="6" y="18"/>
                        <a:pt x="3" y="14"/>
                        <a:pt x="3" y="10"/>
                      </a:cubicBezTo>
                      <a:cubicBezTo>
                        <a:pt x="3" y="6"/>
                        <a:pt x="6" y="2"/>
                        <a:pt x="10" y="2"/>
                      </a:cubicBezTo>
                      <a:cubicBezTo>
                        <a:pt x="14" y="2"/>
                        <a:pt x="18" y="6"/>
                        <a:pt x="18" y="10"/>
                      </a:cubicBezTo>
                      <a:cubicBezTo>
                        <a:pt x="18" y="14"/>
                        <a:pt x="14" y="18"/>
                        <a:pt x="10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28" name="Freeform 41"/>
                <p:cNvSpPr>
                  <a:spLocks/>
                </p:cNvSpPr>
                <p:nvPr/>
              </p:nvSpPr>
              <p:spPr bwMode="auto">
                <a:xfrm>
                  <a:off x="6630999" y="3402010"/>
                  <a:ext cx="176213" cy="150813"/>
                </a:xfrm>
                <a:custGeom>
                  <a:avLst/>
                  <a:gdLst/>
                  <a:ahLst/>
                  <a:cxnLst>
                    <a:cxn ang="0">
                      <a:pos x="33" y="53"/>
                    </a:cxn>
                    <a:cxn ang="0">
                      <a:pos x="66" y="12"/>
                    </a:cxn>
                    <a:cxn ang="0">
                      <a:pos x="64" y="0"/>
                    </a:cxn>
                    <a:cxn ang="0">
                      <a:pos x="46" y="0"/>
                    </a:cxn>
                    <a:cxn ang="0">
                      <a:pos x="33" y="11"/>
                    </a:cxn>
                    <a:cxn ang="0">
                      <a:pos x="20" y="0"/>
                    </a:cxn>
                    <a:cxn ang="0">
                      <a:pos x="2" y="0"/>
                    </a:cxn>
                    <a:cxn ang="0">
                      <a:pos x="0" y="12"/>
                    </a:cxn>
                    <a:cxn ang="0">
                      <a:pos x="33" y="53"/>
                    </a:cxn>
                  </a:cxnLst>
                  <a:rect l="0" t="0" r="r" b="b"/>
                  <a:pathLst>
                    <a:path w="66" h="53">
                      <a:moveTo>
                        <a:pt x="33" y="53"/>
                      </a:moveTo>
                      <a:cubicBezTo>
                        <a:pt x="51" y="53"/>
                        <a:pt x="66" y="35"/>
                        <a:pt x="66" y="12"/>
                      </a:cubicBezTo>
                      <a:cubicBezTo>
                        <a:pt x="66" y="8"/>
                        <a:pt x="65" y="4"/>
                        <a:pt x="64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5" y="6"/>
                        <a:pt x="40" y="11"/>
                        <a:pt x="33" y="11"/>
                      </a:cubicBezTo>
                      <a:cubicBezTo>
                        <a:pt x="27" y="11"/>
                        <a:pt x="21" y="6"/>
                        <a:pt x="2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4"/>
                        <a:pt x="0" y="8"/>
                        <a:pt x="0" y="12"/>
                      </a:cubicBezTo>
                      <a:cubicBezTo>
                        <a:pt x="0" y="35"/>
                        <a:pt x="15" y="53"/>
                        <a:pt x="33" y="53"/>
                      </a:cubicBezTo>
                      <a:close/>
                    </a:path>
                  </a:pathLst>
                </a:cu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23" name="Freeform 42"/>
              <p:cNvSpPr>
                <a:spLocks noEditPoint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2590798" y="4459288"/>
                <a:ext cx="344488" cy="374650"/>
              </a:xfrm>
              <a:custGeom>
                <a:avLst/>
                <a:gdLst/>
                <a:ahLst/>
                <a:cxnLst>
                  <a:cxn ang="0">
                    <a:pos x="24" y="171"/>
                  </a:cxn>
                  <a:cxn ang="0">
                    <a:pos x="138" y="171"/>
                  </a:cxn>
                  <a:cxn ang="0">
                    <a:pos x="138" y="87"/>
                  </a:cxn>
                  <a:cxn ang="0">
                    <a:pos x="24" y="87"/>
                  </a:cxn>
                  <a:cxn ang="0">
                    <a:pos x="24" y="171"/>
                  </a:cxn>
                  <a:cxn ang="0">
                    <a:pos x="123" y="157"/>
                  </a:cxn>
                  <a:cxn ang="0">
                    <a:pos x="121" y="159"/>
                  </a:cxn>
                  <a:cxn ang="0">
                    <a:pos x="41" y="159"/>
                  </a:cxn>
                  <a:cxn ang="0">
                    <a:pos x="39" y="157"/>
                  </a:cxn>
                  <a:cxn ang="0">
                    <a:pos x="39" y="149"/>
                  </a:cxn>
                  <a:cxn ang="0">
                    <a:pos x="41" y="147"/>
                  </a:cxn>
                  <a:cxn ang="0">
                    <a:pos x="121" y="147"/>
                  </a:cxn>
                  <a:cxn ang="0">
                    <a:pos x="123" y="149"/>
                  </a:cxn>
                  <a:cxn ang="0">
                    <a:pos x="123" y="157"/>
                  </a:cxn>
                  <a:cxn ang="0">
                    <a:pos x="39" y="100"/>
                  </a:cxn>
                  <a:cxn ang="0">
                    <a:pos x="41" y="98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23" y="108"/>
                  </a:cxn>
                  <a:cxn ang="0">
                    <a:pos x="121" y="110"/>
                  </a:cxn>
                  <a:cxn ang="0">
                    <a:pos x="41" y="110"/>
                  </a:cxn>
                  <a:cxn ang="0">
                    <a:pos x="39" y="108"/>
                  </a:cxn>
                  <a:cxn ang="0">
                    <a:pos x="39" y="100"/>
                  </a:cxn>
                  <a:cxn ang="0">
                    <a:pos x="38" y="125"/>
                  </a:cxn>
                  <a:cxn ang="0">
                    <a:pos x="40" y="123"/>
                  </a:cxn>
                  <a:cxn ang="0">
                    <a:pos x="120" y="123"/>
                  </a:cxn>
                  <a:cxn ang="0">
                    <a:pos x="122" y="125"/>
                  </a:cxn>
                  <a:cxn ang="0">
                    <a:pos x="122" y="133"/>
                  </a:cxn>
                  <a:cxn ang="0">
                    <a:pos x="120" y="135"/>
                  </a:cxn>
                  <a:cxn ang="0">
                    <a:pos x="40" y="135"/>
                  </a:cxn>
                  <a:cxn ang="0">
                    <a:pos x="38" y="133"/>
                  </a:cxn>
                  <a:cxn ang="0">
                    <a:pos x="38" y="125"/>
                  </a:cxn>
                  <a:cxn ang="0">
                    <a:pos x="81" y="0"/>
                  </a:cxn>
                  <a:cxn ang="0">
                    <a:pos x="0" y="81"/>
                  </a:cxn>
                  <a:cxn ang="0">
                    <a:pos x="162" y="81"/>
                  </a:cxn>
                  <a:cxn ang="0">
                    <a:pos x="81" y="0"/>
                  </a:cxn>
                  <a:cxn ang="0">
                    <a:pos x="87" y="56"/>
                  </a:cxn>
                  <a:cxn ang="0">
                    <a:pos x="87" y="71"/>
                  </a:cxn>
                  <a:cxn ang="0">
                    <a:pos x="74" y="71"/>
                  </a:cxn>
                  <a:cxn ang="0">
                    <a:pos x="74" y="56"/>
                  </a:cxn>
                  <a:cxn ang="0">
                    <a:pos x="59" y="56"/>
                  </a:cxn>
                  <a:cxn ang="0">
                    <a:pos x="59" y="43"/>
                  </a:cxn>
                  <a:cxn ang="0">
                    <a:pos x="74" y="43"/>
                  </a:cxn>
                  <a:cxn ang="0">
                    <a:pos x="74" y="28"/>
                  </a:cxn>
                  <a:cxn ang="0">
                    <a:pos x="87" y="28"/>
                  </a:cxn>
                  <a:cxn ang="0">
                    <a:pos x="87" y="43"/>
                  </a:cxn>
                  <a:cxn ang="0">
                    <a:pos x="102" y="43"/>
                  </a:cxn>
                  <a:cxn ang="0">
                    <a:pos x="102" y="56"/>
                  </a:cxn>
                  <a:cxn ang="0">
                    <a:pos x="87" y="56"/>
                  </a:cxn>
                </a:cxnLst>
                <a:rect l="0" t="0" r="r" b="b"/>
                <a:pathLst>
                  <a:path w="162" h="171">
                    <a:moveTo>
                      <a:pt x="24" y="171"/>
                    </a:move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24" y="87"/>
                      <a:pt x="24" y="87"/>
                      <a:pt x="24" y="87"/>
                    </a:cubicBezTo>
                    <a:lnTo>
                      <a:pt x="24" y="171"/>
                    </a:lnTo>
                    <a:close/>
                    <a:moveTo>
                      <a:pt x="123" y="157"/>
                    </a:moveTo>
                    <a:cubicBezTo>
                      <a:pt x="123" y="158"/>
                      <a:pt x="122" y="159"/>
                      <a:pt x="121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0" y="159"/>
                      <a:pt x="39" y="158"/>
                      <a:pt x="39" y="157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9" y="148"/>
                      <a:pt x="40" y="147"/>
                      <a:pt x="41" y="147"/>
                    </a:cubicBezTo>
                    <a:cubicBezTo>
                      <a:pt x="121" y="147"/>
                      <a:pt x="121" y="147"/>
                      <a:pt x="121" y="147"/>
                    </a:cubicBezTo>
                    <a:cubicBezTo>
                      <a:pt x="122" y="147"/>
                      <a:pt x="123" y="148"/>
                      <a:pt x="123" y="149"/>
                    </a:cubicBezTo>
                    <a:lnTo>
                      <a:pt x="123" y="157"/>
                    </a:lnTo>
                    <a:close/>
                    <a:moveTo>
                      <a:pt x="39" y="100"/>
                    </a:moveTo>
                    <a:cubicBezTo>
                      <a:pt x="39" y="99"/>
                      <a:pt x="40" y="98"/>
                      <a:pt x="41" y="98"/>
                    </a:cubicBezTo>
                    <a:cubicBezTo>
                      <a:pt x="121" y="98"/>
                      <a:pt x="121" y="98"/>
                      <a:pt x="121" y="98"/>
                    </a:cubicBezTo>
                    <a:cubicBezTo>
                      <a:pt x="122" y="98"/>
                      <a:pt x="123" y="99"/>
                      <a:pt x="123" y="100"/>
                    </a:cubicBezTo>
                    <a:cubicBezTo>
                      <a:pt x="123" y="108"/>
                      <a:pt x="123" y="108"/>
                      <a:pt x="123" y="108"/>
                    </a:cubicBezTo>
                    <a:cubicBezTo>
                      <a:pt x="123" y="109"/>
                      <a:pt x="122" y="110"/>
                      <a:pt x="121" y="110"/>
                    </a:cubicBezTo>
                    <a:cubicBezTo>
                      <a:pt x="41" y="110"/>
                      <a:pt x="41" y="110"/>
                      <a:pt x="41" y="110"/>
                    </a:cubicBezTo>
                    <a:cubicBezTo>
                      <a:pt x="40" y="110"/>
                      <a:pt x="39" y="109"/>
                      <a:pt x="39" y="108"/>
                    </a:cubicBezTo>
                    <a:lnTo>
                      <a:pt x="39" y="100"/>
                    </a:lnTo>
                    <a:close/>
                    <a:moveTo>
                      <a:pt x="38" y="125"/>
                    </a:moveTo>
                    <a:cubicBezTo>
                      <a:pt x="38" y="124"/>
                      <a:pt x="39" y="123"/>
                      <a:pt x="40" y="123"/>
                    </a:cubicBezTo>
                    <a:cubicBezTo>
                      <a:pt x="120" y="123"/>
                      <a:pt x="120" y="123"/>
                      <a:pt x="120" y="123"/>
                    </a:cubicBezTo>
                    <a:cubicBezTo>
                      <a:pt x="121" y="123"/>
                      <a:pt x="122" y="124"/>
                      <a:pt x="122" y="125"/>
                    </a:cubicBezTo>
                    <a:cubicBezTo>
                      <a:pt x="122" y="133"/>
                      <a:pt x="122" y="133"/>
                      <a:pt x="122" y="133"/>
                    </a:cubicBezTo>
                    <a:cubicBezTo>
                      <a:pt x="122" y="134"/>
                      <a:pt x="121" y="135"/>
                      <a:pt x="12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9" y="135"/>
                      <a:pt x="38" y="134"/>
                      <a:pt x="38" y="133"/>
                    </a:cubicBezTo>
                    <a:lnTo>
                      <a:pt x="38" y="125"/>
                    </a:lnTo>
                    <a:close/>
                    <a:moveTo>
                      <a:pt x="8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162" y="81"/>
                      <a:pt x="162" y="81"/>
                      <a:pt x="162" y="81"/>
                    </a:cubicBezTo>
                    <a:lnTo>
                      <a:pt x="81" y="0"/>
                    </a:lnTo>
                    <a:close/>
                    <a:moveTo>
                      <a:pt x="87" y="56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102" y="43"/>
                      <a:pt x="102" y="43"/>
                      <a:pt x="102" y="43"/>
                    </a:cubicBezTo>
                    <a:cubicBezTo>
                      <a:pt x="102" y="56"/>
                      <a:pt x="102" y="56"/>
                      <a:pt x="102" y="56"/>
                    </a:cubicBezTo>
                    <a:lnTo>
                      <a:pt x="87" y="56"/>
                    </a:lnTo>
                    <a:close/>
                  </a:path>
                </a:pathLst>
              </a:custGeom>
              <a:solidFill>
                <a:srgbClr val="8D959B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21" name="Text Box 4"/>
            <p:cNvSpPr txBox="1">
              <a:spLocks noChangeArrowheads="1"/>
            </p:cNvSpPr>
            <p:nvPr>
              <p:custDataLst>
                <p:tags r:id="rId45"/>
              </p:custDataLst>
            </p:nvPr>
          </p:nvSpPr>
          <p:spPr bwMode="gray">
            <a:xfrm>
              <a:off x="2481060" y="5067031"/>
              <a:ext cx="869655" cy="2158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8D959B"/>
                  </a:solidFill>
                </a:rPr>
                <a:t>Pharmacy</a:t>
              </a:r>
            </a:p>
          </p:txBody>
        </p:sp>
      </p:grpSp>
      <p:cxnSp>
        <p:nvCxnSpPr>
          <p:cNvPr id="29" name="Straight Arrow Connector 95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 flipH="1" flipV="1">
            <a:off x="7282532" y="3466508"/>
            <a:ext cx="286855" cy="217899"/>
          </a:xfrm>
          <a:prstGeom prst="straightConnector1">
            <a:avLst/>
          </a:prstGeom>
          <a:noFill/>
          <a:ln w="19050" algn="ctr">
            <a:solidFill>
              <a:srgbClr val="8D959B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30" name="Straight Arrow Connector 81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>
            <a:off x="6849895" y="3558997"/>
            <a:ext cx="29986" cy="368747"/>
          </a:xfrm>
          <a:prstGeom prst="straightConnector1">
            <a:avLst/>
          </a:prstGeom>
          <a:noFill/>
          <a:ln w="19050" algn="ctr">
            <a:solidFill>
              <a:srgbClr val="8D959B"/>
            </a:solidFill>
            <a:prstDash val="dash"/>
            <a:round/>
            <a:headEnd type="arrow" w="med" len="med"/>
            <a:tailEnd type="arrow" w="med" len="med"/>
          </a:ln>
        </p:spPr>
      </p:cxnSp>
      <p:sp>
        <p:nvSpPr>
          <p:cNvPr id="31" name="Cloud 8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042427" y="3236732"/>
            <a:ext cx="1662113" cy="839787"/>
          </a:xfrm>
          <a:custGeom>
            <a:avLst/>
            <a:gdLst>
              <a:gd name="T0" fmla="*/ 180562 w 43200"/>
              <a:gd name="T1" fmla="*/ 508868 h 43200"/>
              <a:gd name="T2" fmla="*/ 83106 w 43200"/>
              <a:gd name="T3" fmla="*/ 493375 h 43200"/>
              <a:gd name="T4" fmla="*/ 266554 w 43200"/>
              <a:gd name="T5" fmla="*/ 678420 h 43200"/>
              <a:gd name="T6" fmla="*/ 223924 w 43200"/>
              <a:gd name="T7" fmla="*/ 685826 h 43200"/>
              <a:gd name="T8" fmla="*/ 633988 w 43200"/>
              <a:gd name="T9" fmla="*/ 759891 h 43200"/>
              <a:gd name="T10" fmla="*/ 608287 w 43200"/>
              <a:gd name="T11" fmla="*/ 726066 h 43200"/>
              <a:gd name="T12" fmla="*/ 1109114 w 43200"/>
              <a:gd name="T13" fmla="*/ 675543 h 43200"/>
              <a:gd name="T14" fmla="*/ 1098841 w 43200"/>
              <a:gd name="T15" fmla="*/ 712653 h 43200"/>
              <a:gd name="T16" fmla="*/ 1313108 w 43200"/>
              <a:gd name="T17" fmla="*/ 446215 h 43200"/>
              <a:gd name="T18" fmla="*/ 1438189 w 43200"/>
              <a:gd name="T19" fmla="*/ 584935 h 43200"/>
              <a:gd name="T20" fmla="*/ 1608171 w 43200"/>
              <a:gd name="T21" fmla="*/ 298474 h 43200"/>
              <a:gd name="T22" fmla="*/ 1552460 w 43200"/>
              <a:gd name="T23" fmla="*/ 350494 h 43200"/>
              <a:gd name="T24" fmla="*/ 1474510 w 43200"/>
              <a:gd name="T25" fmla="*/ 105479 h 43200"/>
              <a:gd name="T26" fmla="*/ 1477434 w 43200"/>
              <a:gd name="T27" fmla="*/ 130050 h 43200"/>
              <a:gd name="T28" fmla="*/ 1118771 w 43200"/>
              <a:gd name="T29" fmla="*/ 76825 h 43200"/>
              <a:gd name="T30" fmla="*/ 1147320 w 43200"/>
              <a:gd name="T31" fmla="*/ 45488 h 43200"/>
              <a:gd name="T32" fmla="*/ 851871 w 43200"/>
              <a:gd name="T33" fmla="*/ 91755 h 43200"/>
              <a:gd name="T34" fmla="*/ 865684 w 43200"/>
              <a:gd name="T35" fmla="*/ 64734 h 43200"/>
              <a:gd name="T36" fmla="*/ 538648 w 43200"/>
              <a:gd name="T37" fmla="*/ 100930 h 43200"/>
              <a:gd name="T38" fmla="*/ 588665 w 43200"/>
              <a:gd name="T39" fmla="*/ 127134 h 43200"/>
              <a:gd name="T40" fmla="*/ 158786 w 43200"/>
              <a:gd name="T41" fmla="*/ 306930 h 43200"/>
              <a:gd name="T42" fmla="*/ 150052 w 43200"/>
              <a:gd name="T43" fmla="*/ 2793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3200"/>
              <a:gd name="T67" fmla="*/ 0 h 43200"/>
              <a:gd name="T68" fmla="*/ 43200 w 43200"/>
              <a:gd name="T69" fmla="*/ 43200 h 432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solidFill>
            <a:srgbClr val="8D959B"/>
          </a:solidFill>
          <a:ln w="9525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GB" sz="1400" baseline="0" dirty="0" smtClean="0">
                <a:solidFill>
                  <a:schemeClr val="bg1"/>
                </a:solidFill>
              </a:rPr>
              <a:t>National</a:t>
            </a:r>
            <a:br>
              <a:rPr lang="en-GB" sz="1400" baseline="0" dirty="0" smtClean="0">
                <a:solidFill>
                  <a:schemeClr val="bg1"/>
                </a:solidFill>
              </a:rPr>
            </a:br>
            <a:r>
              <a:rPr lang="en-GB" sz="1400" baseline="0" dirty="0" smtClean="0">
                <a:solidFill>
                  <a:schemeClr val="bg1"/>
                </a:solidFill>
              </a:rPr>
              <a:t>System </a:t>
            </a:r>
            <a:r>
              <a:rPr lang="en-GB" sz="1400" baseline="0" dirty="0">
                <a:solidFill>
                  <a:schemeClr val="bg1"/>
                </a:solidFill>
              </a:rPr>
              <a:t>n</a:t>
            </a:r>
          </a:p>
        </p:txBody>
      </p:sp>
      <p:grpSp>
        <p:nvGrpSpPr>
          <p:cNvPr id="32" name="Group 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365158" y="1451782"/>
            <a:ext cx="815980" cy="915989"/>
            <a:chOff x="3109" y="3264"/>
            <a:chExt cx="514" cy="577"/>
          </a:xfrm>
        </p:grpSpPr>
        <p:grpSp>
          <p:nvGrpSpPr>
            <p:cNvPr id="33" name="Group 57"/>
            <p:cNvGrpSpPr/>
            <p:nvPr/>
          </p:nvGrpSpPr>
          <p:grpSpPr>
            <a:xfrm>
              <a:off x="3198" y="3264"/>
              <a:ext cx="340" cy="239"/>
              <a:chOff x="3357554" y="4429132"/>
              <a:chExt cx="642942" cy="500066"/>
            </a:xfrm>
            <a:scene3d>
              <a:camera prst="isometricOffAxis1Right"/>
              <a:lightRig rig="threePt" dir="t"/>
            </a:scene3d>
          </p:grpSpPr>
          <p:grpSp>
            <p:nvGrpSpPr>
              <p:cNvPr id="35" name="Group 55"/>
              <p:cNvGrpSpPr/>
              <p:nvPr/>
            </p:nvGrpSpPr>
            <p:grpSpPr>
              <a:xfrm>
                <a:off x="3357554" y="4429132"/>
                <a:ext cx="642942" cy="500066"/>
                <a:chOff x="3357554" y="4429132"/>
                <a:chExt cx="642942" cy="500066"/>
              </a:xfrm>
            </p:grpSpPr>
            <p:sp>
              <p:nvSpPr>
                <p:cNvPr id="37" name="Flowchart: Manual Operation 94"/>
                <p:cNvSpPr/>
                <p:nvPr/>
              </p:nvSpPr>
              <p:spPr bwMode="auto">
                <a:xfrm flipV="1">
                  <a:off x="3357554" y="4429132"/>
                  <a:ext cx="642942" cy="142876"/>
                </a:xfrm>
                <a:prstGeom prst="flowChartManualOperation">
                  <a:avLst/>
                </a:prstGeom>
                <a:solidFill>
                  <a:srgbClr val="FF0066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38" name="Flowchart: Process 96"/>
                <p:cNvSpPr/>
                <p:nvPr/>
              </p:nvSpPr>
              <p:spPr bwMode="auto">
                <a:xfrm>
                  <a:off x="3357554" y="4572008"/>
                  <a:ext cx="642942" cy="357190"/>
                </a:xfrm>
                <a:prstGeom prst="flowChartProcess">
                  <a:avLst/>
                </a:prstGeom>
                <a:solidFill>
                  <a:srgbClr val="FF0066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36" name="Flowchart: Process 93"/>
              <p:cNvSpPr/>
              <p:nvPr/>
            </p:nvSpPr>
            <p:spPr bwMode="auto">
              <a:xfrm>
                <a:off x="3714744" y="4714884"/>
                <a:ext cx="142876" cy="214314"/>
              </a:xfrm>
              <a:prstGeom prst="flowChartProcess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82296" tIns="36576" rIns="82296" bIns="36576" anchor="ctr"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34" name="Text Box 4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gray">
            <a:xfrm>
              <a:off x="3109" y="3570"/>
              <a:ext cx="514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 smtClean="0">
                  <a:solidFill>
                    <a:srgbClr val="FF0066"/>
                  </a:solidFill>
                </a:rPr>
                <a:t>Parallel</a:t>
              </a:r>
              <a:br>
                <a:rPr lang="en-GB" sz="1400" baseline="0" dirty="0" smtClean="0">
                  <a:solidFill>
                    <a:srgbClr val="FF0066"/>
                  </a:solidFill>
                </a:rPr>
              </a:br>
              <a:r>
                <a:rPr lang="en-GB" sz="1400" baseline="0" dirty="0" smtClean="0">
                  <a:solidFill>
                    <a:srgbClr val="FF0066"/>
                  </a:solidFill>
                </a:rPr>
                <a:t>Distributor</a:t>
              </a:r>
              <a:endParaRPr lang="en-GB" sz="1400" baseline="0" dirty="0">
                <a:solidFill>
                  <a:srgbClr val="FF0066"/>
                </a:solidFill>
              </a:endParaRPr>
            </a:p>
          </p:txBody>
        </p:sp>
      </p:grpSp>
      <p:grpSp>
        <p:nvGrpSpPr>
          <p:cNvPr id="39" name="Gruppieren 171"/>
          <p:cNvGrpSpPr/>
          <p:nvPr>
            <p:custDataLst>
              <p:tags r:id="rId8"/>
            </p:custDataLst>
          </p:nvPr>
        </p:nvGrpSpPr>
        <p:grpSpPr>
          <a:xfrm>
            <a:off x="3434666" y="4437110"/>
            <a:ext cx="895350" cy="715963"/>
            <a:chOff x="3459164" y="4265617"/>
            <a:chExt cx="895350" cy="715963"/>
          </a:xfrm>
        </p:grpSpPr>
        <p:grpSp>
          <p:nvGrpSpPr>
            <p:cNvPr id="40" name="Gruppieren 172"/>
            <p:cNvGrpSpPr/>
            <p:nvPr/>
          </p:nvGrpSpPr>
          <p:grpSpPr>
            <a:xfrm>
              <a:off x="3557589" y="4265617"/>
              <a:ext cx="539750" cy="379413"/>
              <a:chOff x="3557589" y="4265617"/>
              <a:chExt cx="539750" cy="379413"/>
            </a:xfrm>
          </p:grpSpPr>
          <p:grpSp>
            <p:nvGrpSpPr>
              <p:cNvPr id="42" name="Group 55"/>
              <p:cNvGrpSpPr/>
              <p:nvPr/>
            </p:nvGrpSpPr>
            <p:grpSpPr bwMode="auto">
              <a:xfrm>
                <a:off x="3557589" y="4265617"/>
                <a:ext cx="539750" cy="379413"/>
                <a:chOff x="3357554" y="4429132"/>
                <a:chExt cx="642942" cy="500066"/>
              </a:xfrm>
              <a:scene3d>
                <a:camera prst="isometricOffAxis1Right"/>
                <a:lightRig rig="threePt" dir="t"/>
              </a:scene3d>
            </p:grpSpPr>
            <p:sp>
              <p:nvSpPr>
                <p:cNvPr id="44" name="Flowchart: Manual Operation 126"/>
                <p:cNvSpPr/>
                <p:nvPr/>
              </p:nvSpPr>
              <p:spPr bwMode="auto">
                <a:xfrm flipV="1">
                  <a:off x="3357554" y="4429132"/>
                  <a:ext cx="642942" cy="142876"/>
                </a:xfrm>
                <a:prstGeom prst="flowChartManualOperation">
                  <a:avLst/>
                </a:pr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45" name="Flowchart: Process 131"/>
                <p:cNvSpPr/>
                <p:nvPr/>
              </p:nvSpPr>
              <p:spPr bwMode="auto">
                <a:xfrm>
                  <a:off x="3357554" y="4572008"/>
                  <a:ext cx="642942" cy="357190"/>
                </a:xfrm>
                <a:prstGeom prst="flowChartProcess">
                  <a:avLst/>
                </a:pr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43" name="Flowchart: Process 125"/>
              <p:cNvSpPr/>
              <p:nvPr/>
            </p:nvSpPr>
            <p:spPr bwMode="auto">
              <a:xfrm>
                <a:off x="3857450" y="4482424"/>
                <a:ext cx="119944" cy="162606"/>
              </a:xfrm>
              <a:prstGeom prst="flowChartProcess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isometricOffAxis1Right"/>
                <a:lightRig rig="threePt" dir="t"/>
              </a:scene3d>
            </p:spPr>
            <p:txBody>
              <a:bodyPr wrap="none" lIns="82296" tIns="36576" rIns="82296" bIns="36576" anchor="ctr"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41" name="Text Box 4"/>
            <p:cNvSpPr txBox="1">
              <a:spLocks noChangeArrowheads="1"/>
            </p:cNvSpPr>
            <p:nvPr>
              <p:custDataLst>
                <p:tags r:id="rId43"/>
              </p:custDataLst>
            </p:nvPr>
          </p:nvSpPr>
          <p:spPr bwMode="gray">
            <a:xfrm>
              <a:off x="3459164" y="4765680"/>
              <a:ext cx="895350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8D959B"/>
                  </a:solidFill>
                </a:rPr>
                <a:t>Wholesaler</a:t>
              </a:r>
            </a:p>
          </p:txBody>
        </p:sp>
      </p:grpSp>
      <p:grpSp>
        <p:nvGrpSpPr>
          <p:cNvPr id="46" name="Group 20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855028" y="1403411"/>
            <a:ext cx="1235077" cy="1014414"/>
            <a:chOff x="430" y="1616"/>
            <a:chExt cx="778" cy="639"/>
          </a:xfrm>
        </p:grpSpPr>
        <p:sp>
          <p:nvSpPr>
            <p:cNvPr id="47" name="Freeform 84"/>
            <p:cNvSpPr>
              <a:spLocks/>
            </p:cNvSpPr>
            <p:nvPr/>
          </p:nvSpPr>
          <p:spPr bwMode="auto">
            <a:xfrm>
              <a:off x="621" y="1616"/>
              <a:ext cx="372" cy="332"/>
            </a:xfrm>
            <a:custGeom>
              <a:avLst/>
              <a:gdLst/>
              <a:ahLst/>
              <a:cxnLst>
                <a:cxn ang="0">
                  <a:pos x="1157" y="903"/>
                </a:cxn>
                <a:cxn ang="0">
                  <a:pos x="1157" y="668"/>
                </a:cxn>
                <a:cxn ang="0">
                  <a:pos x="1022" y="809"/>
                </a:cxn>
                <a:cxn ang="0">
                  <a:pos x="1020" y="809"/>
                </a:cxn>
                <a:cxn ang="0">
                  <a:pos x="1020" y="668"/>
                </a:cxn>
                <a:cxn ang="0">
                  <a:pos x="883" y="809"/>
                </a:cxn>
                <a:cxn ang="0">
                  <a:pos x="872" y="809"/>
                </a:cxn>
                <a:cxn ang="0">
                  <a:pos x="872" y="668"/>
                </a:cxn>
                <a:cxn ang="0">
                  <a:pos x="736" y="809"/>
                </a:cxn>
                <a:cxn ang="0">
                  <a:pos x="690" y="809"/>
                </a:cxn>
                <a:cxn ang="0">
                  <a:pos x="643" y="152"/>
                </a:cxn>
                <a:cxn ang="0">
                  <a:pos x="546" y="152"/>
                </a:cxn>
                <a:cxn ang="0">
                  <a:pos x="509" y="809"/>
                </a:cxn>
                <a:cxn ang="0">
                  <a:pos x="461" y="809"/>
                </a:cxn>
                <a:cxn ang="0">
                  <a:pos x="411" y="0"/>
                </a:cxn>
                <a:cxn ang="0">
                  <a:pos x="313" y="0"/>
                </a:cxn>
                <a:cxn ang="0">
                  <a:pos x="274" y="809"/>
                </a:cxn>
                <a:cxn ang="0">
                  <a:pos x="188" y="809"/>
                </a:cxn>
                <a:cxn ang="0">
                  <a:pos x="188" y="962"/>
                </a:cxn>
                <a:cxn ang="0">
                  <a:pos x="0" y="962"/>
                </a:cxn>
                <a:cxn ang="0">
                  <a:pos x="0" y="1396"/>
                </a:cxn>
                <a:cxn ang="0">
                  <a:pos x="1369" y="1270"/>
                </a:cxn>
                <a:cxn ang="0">
                  <a:pos x="1369" y="903"/>
                </a:cxn>
                <a:cxn ang="0">
                  <a:pos x="1157" y="903"/>
                </a:cxn>
                <a:cxn ang="0">
                  <a:pos x="1157" y="903"/>
                </a:cxn>
              </a:cxnLst>
              <a:rect l="0" t="0" r="r" b="b"/>
              <a:pathLst>
                <a:path w="1369" h="1396">
                  <a:moveTo>
                    <a:pt x="1157" y="903"/>
                  </a:moveTo>
                  <a:lnTo>
                    <a:pt x="1157" y="668"/>
                  </a:lnTo>
                  <a:lnTo>
                    <a:pt x="1022" y="809"/>
                  </a:lnTo>
                  <a:lnTo>
                    <a:pt x="1020" y="809"/>
                  </a:lnTo>
                  <a:lnTo>
                    <a:pt x="1020" y="668"/>
                  </a:lnTo>
                  <a:lnTo>
                    <a:pt x="883" y="809"/>
                  </a:lnTo>
                  <a:lnTo>
                    <a:pt x="872" y="809"/>
                  </a:lnTo>
                  <a:lnTo>
                    <a:pt x="872" y="668"/>
                  </a:lnTo>
                  <a:lnTo>
                    <a:pt x="736" y="809"/>
                  </a:lnTo>
                  <a:lnTo>
                    <a:pt x="690" y="809"/>
                  </a:lnTo>
                  <a:lnTo>
                    <a:pt x="643" y="152"/>
                  </a:lnTo>
                  <a:lnTo>
                    <a:pt x="546" y="152"/>
                  </a:lnTo>
                  <a:lnTo>
                    <a:pt x="509" y="809"/>
                  </a:lnTo>
                  <a:lnTo>
                    <a:pt x="461" y="809"/>
                  </a:lnTo>
                  <a:lnTo>
                    <a:pt x="411" y="0"/>
                  </a:lnTo>
                  <a:lnTo>
                    <a:pt x="313" y="0"/>
                  </a:lnTo>
                  <a:lnTo>
                    <a:pt x="274" y="809"/>
                  </a:lnTo>
                  <a:lnTo>
                    <a:pt x="188" y="809"/>
                  </a:lnTo>
                  <a:lnTo>
                    <a:pt x="188" y="962"/>
                  </a:lnTo>
                  <a:lnTo>
                    <a:pt x="0" y="962"/>
                  </a:lnTo>
                  <a:lnTo>
                    <a:pt x="0" y="1396"/>
                  </a:lnTo>
                  <a:lnTo>
                    <a:pt x="1369" y="1270"/>
                  </a:lnTo>
                  <a:lnTo>
                    <a:pt x="1369" y="903"/>
                  </a:lnTo>
                  <a:lnTo>
                    <a:pt x="1157" y="903"/>
                  </a:lnTo>
                  <a:lnTo>
                    <a:pt x="1157" y="903"/>
                  </a:lnTo>
                  <a:close/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0" hangingPunct="0">
                <a:defRPr/>
              </a:pPr>
              <a:endParaRPr lang="en-GB" sz="1400" b="0" baseline="-25000" dirty="0">
                <a:solidFill>
                  <a:srgbClr val="000056"/>
                </a:solidFill>
                <a:latin typeface="Arial" pitchFamily="34" charset="0"/>
                <a:ea typeface="ヒラギノ角ゴ Pro W3" charset="-128"/>
                <a:cs typeface="+mn-cs"/>
              </a:endParaRPr>
            </a:p>
          </p:txBody>
        </p:sp>
        <p:sp>
          <p:nvSpPr>
            <p:cNvPr id="48" name="Text Box 4"/>
            <p:cNvSpPr txBox="1">
              <a:spLocks noChangeArrowheads="1"/>
            </p:cNvSpPr>
            <p:nvPr>
              <p:custDataLst>
                <p:tags r:id="rId42"/>
              </p:custDataLst>
            </p:nvPr>
          </p:nvSpPr>
          <p:spPr bwMode="gray">
            <a:xfrm>
              <a:off x="430" y="1984"/>
              <a:ext cx="778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 smtClean="0">
                  <a:solidFill>
                    <a:srgbClr val="FF0066"/>
                  </a:solidFill>
                </a:rPr>
                <a:t>Pharmaceutical</a:t>
              </a:r>
              <a:br>
                <a:rPr lang="en-GB" sz="1400" baseline="0" dirty="0" smtClean="0">
                  <a:solidFill>
                    <a:srgbClr val="FF0066"/>
                  </a:solidFill>
                </a:rPr>
              </a:br>
              <a:r>
                <a:rPr lang="en-GB" sz="1400" baseline="0" dirty="0" smtClean="0">
                  <a:solidFill>
                    <a:srgbClr val="FF0066"/>
                  </a:solidFill>
                </a:rPr>
                <a:t>Manufacturer</a:t>
              </a:r>
              <a:endParaRPr lang="en-GB" sz="1400" baseline="0" dirty="0">
                <a:solidFill>
                  <a:srgbClr val="FF0066"/>
                </a:solidFill>
              </a:endParaRPr>
            </a:p>
          </p:txBody>
        </p:sp>
      </p:grpSp>
      <p:sp>
        <p:nvSpPr>
          <p:cNvPr id="49" name="Cloud 136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425163" y="1279535"/>
            <a:ext cx="1662113" cy="839787"/>
          </a:xfrm>
          <a:custGeom>
            <a:avLst/>
            <a:gdLst>
              <a:gd name="T0" fmla="*/ 180562 w 43200"/>
              <a:gd name="T1" fmla="*/ 508868 h 43200"/>
              <a:gd name="T2" fmla="*/ 83106 w 43200"/>
              <a:gd name="T3" fmla="*/ 493375 h 43200"/>
              <a:gd name="T4" fmla="*/ 266554 w 43200"/>
              <a:gd name="T5" fmla="*/ 678420 h 43200"/>
              <a:gd name="T6" fmla="*/ 223924 w 43200"/>
              <a:gd name="T7" fmla="*/ 685826 h 43200"/>
              <a:gd name="T8" fmla="*/ 633988 w 43200"/>
              <a:gd name="T9" fmla="*/ 759891 h 43200"/>
              <a:gd name="T10" fmla="*/ 608287 w 43200"/>
              <a:gd name="T11" fmla="*/ 726066 h 43200"/>
              <a:gd name="T12" fmla="*/ 1109114 w 43200"/>
              <a:gd name="T13" fmla="*/ 675543 h 43200"/>
              <a:gd name="T14" fmla="*/ 1098841 w 43200"/>
              <a:gd name="T15" fmla="*/ 712653 h 43200"/>
              <a:gd name="T16" fmla="*/ 1313108 w 43200"/>
              <a:gd name="T17" fmla="*/ 446215 h 43200"/>
              <a:gd name="T18" fmla="*/ 1438189 w 43200"/>
              <a:gd name="T19" fmla="*/ 584935 h 43200"/>
              <a:gd name="T20" fmla="*/ 1608171 w 43200"/>
              <a:gd name="T21" fmla="*/ 298474 h 43200"/>
              <a:gd name="T22" fmla="*/ 1552460 w 43200"/>
              <a:gd name="T23" fmla="*/ 350494 h 43200"/>
              <a:gd name="T24" fmla="*/ 1474510 w 43200"/>
              <a:gd name="T25" fmla="*/ 105479 h 43200"/>
              <a:gd name="T26" fmla="*/ 1477434 w 43200"/>
              <a:gd name="T27" fmla="*/ 130050 h 43200"/>
              <a:gd name="T28" fmla="*/ 1118771 w 43200"/>
              <a:gd name="T29" fmla="*/ 76825 h 43200"/>
              <a:gd name="T30" fmla="*/ 1147320 w 43200"/>
              <a:gd name="T31" fmla="*/ 45488 h 43200"/>
              <a:gd name="T32" fmla="*/ 851871 w 43200"/>
              <a:gd name="T33" fmla="*/ 91755 h 43200"/>
              <a:gd name="T34" fmla="*/ 865684 w 43200"/>
              <a:gd name="T35" fmla="*/ 64734 h 43200"/>
              <a:gd name="T36" fmla="*/ 538648 w 43200"/>
              <a:gd name="T37" fmla="*/ 100930 h 43200"/>
              <a:gd name="T38" fmla="*/ 588665 w 43200"/>
              <a:gd name="T39" fmla="*/ 127134 h 43200"/>
              <a:gd name="T40" fmla="*/ 158786 w 43200"/>
              <a:gd name="T41" fmla="*/ 306930 h 43200"/>
              <a:gd name="T42" fmla="*/ 150052 w 43200"/>
              <a:gd name="T43" fmla="*/ 2793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3200"/>
              <a:gd name="T67" fmla="*/ 0 h 43200"/>
              <a:gd name="T68" fmla="*/ 43200 w 43200"/>
              <a:gd name="T69" fmla="*/ 43200 h 432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solidFill>
            <a:srgbClr val="FF0066"/>
          </a:solidFill>
          <a:ln w="9525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GB" sz="1400" baseline="0" dirty="0" smtClean="0">
                <a:solidFill>
                  <a:schemeClr val="bg1"/>
                </a:solidFill>
                <a:latin typeface="Arial" pitchFamily="34" charset="0"/>
                <a:ea typeface="ヒラギノ角ゴ Pro W3" charset="-128"/>
                <a:cs typeface="+mn-cs"/>
              </a:rPr>
              <a:t>European</a:t>
            </a:r>
            <a:br>
              <a:rPr lang="en-GB" sz="1400" baseline="0" dirty="0" smtClean="0">
                <a:solidFill>
                  <a:schemeClr val="bg1"/>
                </a:solidFill>
                <a:latin typeface="Arial" pitchFamily="34" charset="0"/>
                <a:ea typeface="ヒラギノ角ゴ Pro W3" charset="-128"/>
                <a:cs typeface="+mn-cs"/>
              </a:rPr>
            </a:br>
            <a:r>
              <a:rPr lang="en-GB" sz="1400" baseline="0" dirty="0" smtClean="0">
                <a:solidFill>
                  <a:schemeClr val="bg1"/>
                </a:solidFill>
                <a:latin typeface="Arial" pitchFamily="34" charset="0"/>
                <a:ea typeface="ヒラギノ角ゴ Pro W3" charset="-128"/>
                <a:cs typeface="+mn-cs"/>
              </a:rPr>
              <a:t>Hub</a:t>
            </a:r>
            <a:endParaRPr lang="en-GB" sz="1400" baseline="0" dirty="0">
              <a:solidFill>
                <a:schemeClr val="bg1"/>
              </a:solidFill>
              <a:latin typeface="Arial" pitchFamily="34" charset="0"/>
              <a:ea typeface="ヒラギノ角ゴ Pro W3" charset="-128"/>
              <a:cs typeface="+mn-cs"/>
            </a:endParaRPr>
          </a:p>
        </p:txBody>
      </p:sp>
      <p:cxnSp>
        <p:nvCxnSpPr>
          <p:cNvPr id="50" name="Straight Arrow Connector 81"/>
          <p:cNvCxnSpPr>
            <a:cxnSpLocks noChangeShapeType="1"/>
          </p:cNvCxnSpPr>
          <p:nvPr>
            <p:custDataLst>
              <p:tags r:id="rId11"/>
            </p:custDataLst>
          </p:nvPr>
        </p:nvCxnSpPr>
        <p:spPr bwMode="auto">
          <a:xfrm flipH="1">
            <a:off x="2533083" y="1937558"/>
            <a:ext cx="741946" cy="800658"/>
          </a:xfrm>
          <a:prstGeom prst="straightConnector1">
            <a:avLst/>
          </a:prstGeom>
          <a:noFill/>
          <a:ln w="57150" algn="ctr">
            <a:solidFill>
              <a:srgbClr val="002B43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51" name="Cloud 138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1097865" y="2750957"/>
            <a:ext cx="1662112" cy="839787"/>
          </a:xfrm>
          <a:custGeom>
            <a:avLst/>
            <a:gdLst>
              <a:gd name="T0" fmla="*/ 180562 w 43200"/>
              <a:gd name="T1" fmla="*/ 508868 h 43200"/>
              <a:gd name="T2" fmla="*/ 83106 w 43200"/>
              <a:gd name="T3" fmla="*/ 493375 h 43200"/>
              <a:gd name="T4" fmla="*/ 266554 w 43200"/>
              <a:gd name="T5" fmla="*/ 678420 h 43200"/>
              <a:gd name="T6" fmla="*/ 223923 w 43200"/>
              <a:gd name="T7" fmla="*/ 685826 h 43200"/>
              <a:gd name="T8" fmla="*/ 633988 w 43200"/>
              <a:gd name="T9" fmla="*/ 759891 h 43200"/>
              <a:gd name="T10" fmla="*/ 608287 w 43200"/>
              <a:gd name="T11" fmla="*/ 726066 h 43200"/>
              <a:gd name="T12" fmla="*/ 1109113 w 43200"/>
              <a:gd name="T13" fmla="*/ 675543 h 43200"/>
              <a:gd name="T14" fmla="*/ 1098841 w 43200"/>
              <a:gd name="T15" fmla="*/ 712653 h 43200"/>
              <a:gd name="T16" fmla="*/ 1313107 w 43200"/>
              <a:gd name="T17" fmla="*/ 446215 h 43200"/>
              <a:gd name="T18" fmla="*/ 1438189 w 43200"/>
              <a:gd name="T19" fmla="*/ 584935 h 43200"/>
              <a:gd name="T20" fmla="*/ 1608170 w 43200"/>
              <a:gd name="T21" fmla="*/ 298474 h 43200"/>
              <a:gd name="T22" fmla="*/ 1552459 w 43200"/>
              <a:gd name="T23" fmla="*/ 350494 h 43200"/>
              <a:gd name="T24" fmla="*/ 1474509 w 43200"/>
              <a:gd name="T25" fmla="*/ 105479 h 43200"/>
              <a:gd name="T26" fmla="*/ 1477433 w 43200"/>
              <a:gd name="T27" fmla="*/ 130050 h 43200"/>
              <a:gd name="T28" fmla="*/ 1118771 w 43200"/>
              <a:gd name="T29" fmla="*/ 76825 h 43200"/>
              <a:gd name="T30" fmla="*/ 1147319 w 43200"/>
              <a:gd name="T31" fmla="*/ 45488 h 43200"/>
              <a:gd name="T32" fmla="*/ 851871 w 43200"/>
              <a:gd name="T33" fmla="*/ 91755 h 43200"/>
              <a:gd name="T34" fmla="*/ 865683 w 43200"/>
              <a:gd name="T35" fmla="*/ 64734 h 43200"/>
              <a:gd name="T36" fmla="*/ 538647 w 43200"/>
              <a:gd name="T37" fmla="*/ 100930 h 43200"/>
              <a:gd name="T38" fmla="*/ 588665 w 43200"/>
              <a:gd name="T39" fmla="*/ 127134 h 43200"/>
              <a:gd name="T40" fmla="*/ 158786 w 43200"/>
              <a:gd name="T41" fmla="*/ 306930 h 43200"/>
              <a:gd name="T42" fmla="*/ 150052 w 43200"/>
              <a:gd name="T43" fmla="*/ 2793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3200"/>
              <a:gd name="T67" fmla="*/ 0 h 43200"/>
              <a:gd name="T68" fmla="*/ 43200 w 43200"/>
              <a:gd name="T69" fmla="*/ 43200 h 432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solidFill>
            <a:schemeClr val="tx2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GB" sz="1400" baseline="0" dirty="0" smtClean="0">
                <a:solidFill>
                  <a:schemeClr val="bg1"/>
                </a:solidFill>
              </a:rPr>
              <a:t>securPharm</a:t>
            </a:r>
            <a:r>
              <a:rPr lang="en-GB" sz="1400" dirty="0" smtClean="0">
                <a:solidFill>
                  <a:schemeClr val="bg1"/>
                </a:solidFill>
              </a:rPr>
              <a:t> (Germany)</a:t>
            </a:r>
            <a:endParaRPr lang="en-GB" sz="1400" baseline="0" dirty="0">
              <a:solidFill>
                <a:schemeClr val="bg1"/>
              </a:solidFill>
            </a:endParaRPr>
          </a:p>
        </p:txBody>
      </p:sp>
      <p:grpSp>
        <p:nvGrpSpPr>
          <p:cNvPr id="52" name="Gruppieren 205"/>
          <p:cNvGrpSpPr/>
          <p:nvPr>
            <p:custDataLst>
              <p:tags r:id="rId13"/>
            </p:custDataLst>
          </p:nvPr>
        </p:nvGrpSpPr>
        <p:grpSpPr>
          <a:xfrm>
            <a:off x="483502" y="3771718"/>
            <a:ext cx="845130" cy="852612"/>
            <a:chOff x="250825" y="3933824"/>
            <a:chExt cx="845130" cy="852612"/>
          </a:xfrm>
        </p:grpSpPr>
        <p:grpSp>
          <p:nvGrpSpPr>
            <p:cNvPr id="53" name="Gruppieren 206"/>
            <p:cNvGrpSpPr/>
            <p:nvPr/>
          </p:nvGrpSpPr>
          <p:grpSpPr>
            <a:xfrm>
              <a:off x="250825" y="3933824"/>
              <a:ext cx="648240" cy="540800"/>
              <a:chOff x="250825" y="3933824"/>
              <a:chExt cx="648240" cy="540800"/>
            </a:xfrm>
          </p:grpSpPr>
          <p:grpSp>
            <p:nvGrpSpPr>
              <p:cNvPr id="55" name="Group 177"/>
              <p:cNvGrpSpPr/>
              <p:nvPr/>
            </p:nvGrpSpPr>
            <p:grpSpPr bwMode="auto">
              <a:xfrm>
                <a:off x="511668" y="4023958"/>
                <a:ext cx="387397" cy="450666"/>
                <a:chOff x="6526224" y="3317873"/>
                <a:chExt cx="396875" cy="457200"/>
              </a:xfrm>
              <a:solidFill>
                <a:schemeClr val="tx1"/>
              </a:solidFill>
            </p:grpSpPr>
            <p:sp>
              <p:nvSpPr>
                <p:cNvPr id="57" name="Freeform 37"/>
                <p:cNvSpPr>
                  <a:spLocks noEditPoints="1"/>
                </p:cNvSpPr>
                <p:nvPr/>
              </p:nvSpPr>
              <p:spPr bwMode="auto">
                <a:xfrm>
                  <a:off x="6632587" y="3640135"/>
                  <a:ext cx="26988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0" y="6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5" y="11"/>
                    </a:cxn>
                    <a:cxn ang="0">
                      <a:pos x="5" y="3"/>
                    </a:cxn>
                    <a:cxn ang="0">
                      <a:pos x="8" y="6"/>
                    </a:cxn>
                    <a:cxn ang="0">
                      <a:pos x="5" y="8"/>
                    </a:cxn>
                    <a:cxn ang="0">
                      <a:pos x="2" y="6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10" h="11">
                      <a:moveTo>
                        <a:pt x="5" y="11"/>
                      </a:moveTo>
                      <a:cubicBezTo>
                        <a:pt x="8" y="11"/>
                        <a:pt x="10" y="9"/>
                        <a:pt x="10" y="6"/>
                      </a:cubicBez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1"/>
                        <a:pt x="5" y="11"/>
                      </a:cubicBezTo>
                      <a:close/>
                      <a:moveTo>
                        <a:pt x="5" y="3"/>
                      </a:moveTo>
                      <a:cubicBezTo>
                        <a:pt x="6" y="3"/>
                        <a:pt x="8" y="4"/>
                        <a:pt x="8" y="6"/>
                      </a:cubicBezTo>
                      <a:cubicBezTo>
                        <a:pt x="8" y="7"/>
                        <a:pt x="6" y="8"/>
                        <a:pt x="5" y="8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4"/>
                        <a:pt x="3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58" name="Freeform 38"/>
                <p:cNvSpPr>
                  <a:spLocks/>
                </p:cNvSpPr>
                <p:nvPr/>
              </p:nvSpPr>
              <p:spPr bwMode="auto">
                <a:xfrm>
                  <a:off x="6526224" y="3559173"/>
                  <a:ext cx="396875" cy="215900"/>
                </a:xfrm>
                <a:custGeom>
                  <a:avLst/>
                  <a:gdLst/>
                  <a:ahLst/>
                  <a:cxnLst>
                    <a:cxn ang="0">
                      <a:pos x="106" y="10"/>
                    </a:cxn>
                    <a:cxn ang="0">
                      <a:pos x="107" y="19"/>
                    </a:cxn>
                    <a:cxn ang="0">
                      <a:pos x="116" y="26"/>
                    </a:cxn>
                    <a:cxn ang="0">
                      <a:pos x="114" y="54"/>
                    </a:cxn>
                    <a:cxn ang="0">
                      <a:pos x="116" y="58"/>
                    </a:cxn>
                    <a:cxn ang="0">
                      <a:pos x="111" y="62"/>
                    </a:cxn>
                    <a:cxn ang="0">
                      <a:pos x="106" y="57"/>
                    </a:cxn>
                    <a:cxn ang="0">
                      <a:pos x="110" y="53"/>
                    </a:cxn>
                    <a:cxn ang="0">
                      <a:pos x="113" y="28"/>
                    </a:cxn>
                    <a:cxn ang="0">
                      <a:pos x="103" y="23"/>
                    </a:cxn>
                    <a:cxn ang="0">
                      <a:pos x="95" y="27"/>
                    </a:cxn>
                    <a:cxn ang="0">
                      <a:pos x="88" y="50"/>
                    </a:cxn>
                    <a:cxn ang="0">
                      <a:pos x="90" y="54"/>
                    </a:cxn>
                    <a:cxn ang="0">
                      <a:pos x="86" y="58"/>
                    </a:cxn>
                    <a:cxn ang="0">
                      <a:pos x="81" y="53"/>
                    </a:cxn>
                    <a:cxn ang="0">
                      <a:pos x="84" y="49"/>
                    </a:cxn>
                    <a:cxn ang="0">
                      <a:pos x="92" y="24"/>
                    </a:cxn>
                    <a:cxn ang="0">
                      <a:pos x="103" y="19"/>
                    </a:cxn>
                    <a:cxn ang="0">
                      <a:pos x="104" y="19"/>
                    </a:cxn>
                    <a:cxn ang="0">
                      <a:pos x="101" y="7"/>
                    </a:cxn>
                    <a:cxn ang="0">
                      <a:pos x="75" y="0"/>
                    </a:cxn>
                    <a:cxn ang="0">
                      <a:pos x="48" y="8"/>
                    </a:cxn>
                    <a:cxn ang="0">
                      <a:pos x="46" y="10"/>
                    </a:cxn>
                    <a:cxn ang="0">
                      <a:pos x="43" y="26"/>
                    </a:cxn>
                    <a:cxn ang="0">
                      <a:pos x="45" y="25"/>
                    </a:cxn>
                    <a:cxn ang="0">
                      <a:pos x="54" y="35"/>
                    </a:cxn>
                    <a:cxn ang="0">
                      <a:pos x="45" y="44"/>
                    </a:cxn>
                    <a:cxn ang="0">
                      <a:pos x="35" y="35"/>
                    </a:cxn>
                    <a:cxn ang="0">
                      <a:pos x="40" y="27"/>
                    </a:cxn>
                    <a:cxn ang="0">
                      <a:pos x="42" y="11"/>
                    </a:cxn>
                    <a:cxn ang="0">
                      <a:pos x="0" y="76"/>
                    </a:cxn>
                    <a:cxn ang="0">
                      <a:pos x="28" y="76"/>
                    </a:cxn>
                    <a:cxn ang="0">
                      <a:pos x="33" y="67"/>
                    </a:cxn>
                    <a:cxn ang="0">
                      <a:pos x="34" y="76"/>
                    </a:cxn>
                    <a:cxn ang="0">
                      <a:pos x="120" y="76"/>
                    </a:cxn>
                    <a:cxn ang="0">
                      <a:pos x="122" y="67"/>
                    </a:cxn>
                    <a:cxn ang="0">
                      <a:pos x="126" y="76"/>
                    </a:cxn>
                    <a:cxn ang="0">
                      <a:pos x="149" y="76"/>
                    </a:cxn>
                    <a:cxn ang="0">
                      <a:pos x="106" y="10"/>
                    </a:cxn>
                  </a:cxnLst>
                  <a:rect l="0" t="0" r="r" b="b"/>
                  <a:pathLst>
                    <a:path w="149" h="76">
                      <a:moveTo>
                        <a:pt x="106" y="10"/>
                      </a:moveTo>
                      <a:cubicBezTo>
                        <a:pt x="107" y="13"/>
                        <a:pt x="107" y="16"/>
                        <a:pt x="107" y="19"/>
                      </a:cubicBezTo>
                      <a:cubicBezTo>
                        <a:pt x="111" y="20"/>
                        <a:pt x="114" y="22"/>
                        <a:pt x="116" y="26"/>
                      </a:cubicBezTo>
                      <a:cubicBezTo>
                        <a:pt x="120" y="32"/>
                        <a:pt x="119" y="43"/>
                        <a:pt x="114" y="54"/>
                      </a:cubicBezTo>
                      <a:cubicBezTo>
                        <a:pt x="115" y="55"/>
                        <a:pt x="116" y="57"/>
                        <a:pt x="116" y="58"/>
                      </a:cubicBezTo>
                      <a:cubicBezTo>
                        <a:pt x="115" y="61"/>
                        <a:pt x="113" y="62"/>
                        <a:pt x="111" y="62"/>
                      </a:cubicBezTo>
                      <a:cubicBezTo>
                        <a:pt x="108" y="62"/>
                        <a:pt x="106" y="60"/>
                        <a:pt x="106" y="57"/>
                      </a:cubicBezTo>
                      <a:cubicBezTo>
                        <a:pt x="106" y="55"/>
                        <a:pt x="108" y="54"/>
                        <a:pt x="110" y="53"/>
                      </a:cubicBezTo>
                      <a:cubicBezTo>
                        <a:pt x="115" y="43"/>
                        <a:pt x="116" y="33"/>
                        <a:pt x="113" y="28"/>
                      </a:cubicBezTo>
                      <a:cubicBezTo>
                        <a:pt x="111" y="25"/>
                        <a:pt x="108" y="23"/>
                        <a:pt x="103" y="23"/>
                      </a:cubicBezTo>
                      <a:cubicBezTo>
                        <a:pt x="100" y="23"/>
                        <a:pt x="97" y="24"/>
                        <a:pt x="95" y="27"/>
                      </a:cubicBezTo>
                      <a:cubicBezTo>
                        <a:pt x="89" y="33"/>
                        <a:pt x="88" y="44"/>
                        <a:pt x="88" y="50"/>
                      </a:cubicBezTo>
                      <a:cubicBezTo>
                        <a:pt x="90" y="51"/>
                        <a:pt x="91" y="52"/>
                        <a:pt x="90" y="54"/>
                      </a:cubicBezTo>
                      <a:cubicBezTo>
                        <a:pt x="90" y="56"/>
                        <a:pt x="88" y="58"/>
                        <a:pt x="86" y="58"/>
                      </a:cubicBezTo>
                      <a:cubicBezTo>
                        <a:pt x="83" y="58"/>
                        <a:pt x="81" y="56"/>
                        <a:pt x="81" y="53"/>
                      </a:cubicBezTo>
                      <a:cubicBezTo>
                        <a:pt x="81" y="51"/>
                        <a:pt x="83" y="50"/>
                        <a:pt x="84" y="49"/>
                      </a:cubicBezTo>
                      <a:cubicBezTo>
                        <a:pt x="84" y="43"/>
                        <a:pt x="86" y="31"/>
                        <a:pt x="92" y="24"/>
                      </a:cubicBezTo>
                      <a:cubicBezTo>
                        <a:pt x="95" y="21"/>
                        <a:pt x="99" y="19"/>
                        <a:pt x="103" y="19"/>
                      </a:cubicBezTo>
                      <a:cubicBezTo>
                        <a:pt x="103" y="19"/>
                        <a:pt x="104" y="19"/>
                        <a:pt x="104" y="19"/>
                      </a:cubicBezTo>
                      <a:cubicBezTo>
                        <a:pt x="104" y="14"/>
                        <a:pt x="103" y="10"/>
                        <a:pt x="101" y="7"/>
                      </a:cubicBezTo>
                      <a:cubicBezTo>
                        <a:pt x="93" y="3"/>
                        <a:pt x="84" y="0"/>
                        <a:pt x="75" y="0"/>
                      </a:cubicBezTo>
                      <a:cubicBezTo>
                        <a:pt x="65" y="0"/>
                        <a:pt x="56" y="3"/>
                        <a:pt x="48" y="8"/>
                      </a:cubicBezTo>
                      <a:cubicBezTo>
                        <a:pt x="47" y="8"/>
                        <a:pt x="47" y="9"/>
                        <a:pt x="46" y="10"/>
                      </a:cubicBezTo>
                      <a:cubicBezTo>
                        <a:pt x="43" y="15"/>
                        <a:pt x="41" y="21"/>
                        <a:pt x="43" y="26"/>
                      </a:cubicBezTo>
                      <a:cubicBezTo>
                        <a:pt x="44" y="25"/>
                        <a:pt x="44" y="25"/>
                        <a:pt x="45" y="25"/>
                      </a:cubicBezTo>
                      <a:cubicBezTo>
                        <a:pt x="50" y="25"/>
                        <a:pt x="54" y="30"/>
                        <a:pt x="54" y="35"/>
                      </a:cubicBezTo>
                      <a:cubicBezTo>
                        <a:pt x="54" y="40"/>
                        <a:pt x="50" y="44"/>
                        <a:pt x="45" y="44"/>
                      </a:cubicBezTo>
                      <a:cubicBezTo>
                        <a:pt x="40" y="44"/>
                        <a:pt x="35" y="40"/>
                        <a:pt x="35" y="35"/>
                      </a:cubicBezTo>
                      <a:cubicBezTo>
                        <a:pt x="35" y="31"/>
                        <a:pt x="37" y="28"/>
                        <a:pt x="40" y="27"/>
                      </a:cubicBezTo>
                      <a:cubicBezTo>
                        <a:pt x="38" y="22"/>
                        <a:pt x="39" y="17"/>
                        <a:pt x="42" y="11"/>
                      </a:cubicBezTo>
                      <a:cubicBezTo>
                        <a:pt x="23" y="25"/>
                        <a:pt x="8" y="49"/>
                        <a:pt x="0" y="76"/>
                      </a:cubicBezTo>
                      <a:cubicBezTo>
                        <a:pt x="28" y="76"/>
                        <a:pt x="28" y="76"/>
                        <a:pt x="28" y="76"/>
                      </a:cubicBezTo>
                      <a:cubicBezTo>
                        <a:pt x="29" y="70"/>
                        <a:pt x="31" y="66"/>
                        <a:pt x="33" y="67"/>
                      </a:cubicBezTo>
                      <a:cubicBezTo>
                        <a:pt x="34" y="67"/>
                        <a:pt x="34" y="71"/>
                        <a:pt x="34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1"/>
                        <a:pt x="120" y="67"/>
                        <a:pt x="122" y="67"/>
                      </a:cubicBezTo>
                      <a:cubicBezTo>
                        <a:pt x="123" y="66"/>
                        <a:pt x="125" y="70"/>
                        <a:pt x="126" y="76"/>
                      </a:cubicBezTo>
                      <a:cubicBezTo>
                        <a:pt x="149" y="76"/>
                        <a:pt x="149" y="76"/>
                        <a:pt x="149" y="76"/>
                      </a:cubicBezTo>
                      <a:cubicBezTo>
                        <a:pt x="141" y="48"/>
                        <a:pt x="126" y="23"/>
                        <a:pt x="106" y="10"/>
                      </a:cubicBezTo>
                      <a:close/>
                    </a:path>
                  </a:pathLst>
                </a:custGeom>
                <a:solidFill>
                  <a:srgbClr val="002B43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59" name="Freeform 39"/>
                <p:cNvSpPr>
                  <a:spLocks/>
                </p:cNvSpPr>
                <p:nvPr/>
              </p:nvSpPr>
              <p:spPr bwMode="auto">
                <a:xfrm>
                  <a:off x="6640524" y="3317873"/>
                  <a:ext cx="155575" cy="66675"/>
                </a:xfrm>
                <a:custGeom>
                  <a:avLst/>
                  <a:gdLst/>
                  <a:ahLst/>
                  <a:cxnLst>
                    <a:cxn ang="0">
                      <a:pos x="29" y="13"/>
                    </a:cxn>
                    <a:cxn ang="0">
                      <a:pos x="42" y="23"/>
                    </a:cxn>
                    <a:cxn ang="0">
                      <a:pos x="58" y="23"/>
                    </a:cxn>
                    <a:cxn ang="0">
                      <a:pos x="29" y="0"/>
                    </a:cxn>
                    <a:cxn ang="0">
                      <a:pos x="0" y="23"/>
                    </a:cxn>
                    <a:cxn ang="0">
                      <a:pos x="16" y="23"/>
                    </a:cxn>
                    <a:cxn ang="0">
                      <a:pos x="29" y="13"/>
                    </a:cxn>
                  </a:cxnLst>
                  <a:rect l="0" t="0" r="r" b="b"/>
                  <a:pathLst>
                    <a:path w="58" h="23">
                      <a:moveTo>
                        <a:pt x="29" y="13"/>
                      </a:moveTo>
                      <a:cubicBezTo>
                        <a:pt x="35" y="13"/>
                        <a:pt x="40" y="18"/>
                        <a:pt x="42" y="23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3" y="10"/>
                        <a:pt x="42" y="0"/>
                        <a:pt x="29" y="0"/>
                      </a:cubicBezTo>
                      <a:cubicBezTo>
                        <a:pt x="16" y="0"/>
                        <a:pt x="5" y="10"/>
                        <a:pt x="0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8" y="18"/>
                        <a:pt x="23" y="13"/>
                        <a:pt x="29" y="13"/>
                      </a:cubicBezTo>
                      <a:close/>
                    </a:path>
                  </a:pathLst>
                </a:custGeom>
                <a:solidFill>
                  <a:srgbClr val="002B43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60" name="Freeform 40"/>
                <p:cNvSpPr>
                  <a:spLocks noEditPoints="1"/>
                </p:cNvSpPr>
                <p:nvPr/>
              </p:nvSpPr>
              <p:spPr bwMode="auto">
                <a:xfrm>
                  <a:off x="6691324" y="3365498"/>
                  <a:ext cx="52388" cy="5873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0"/>
                    </a:cxn>
                    <a:cxn ang="0">
                      <a:pos x="10" y="20"/>
                    </a:cxn>
                    <a:cxn ang="0">
                      <a:pos x="20" y="10"/>
                    </a:cxn>
                    <a:cxn ang="0">
                      <a:pos x="10" y="0"/>
                    </a:cxn>
                    <a:cxn ang="0">
                      <a:pos x="10" y="18"/>
                    </a:cxn>
                    <a:cxn ang="0">
                      <a:pos x="3" y="10"/>
                    </a:cxn>
                    <a:cxn ang="0">
                      <a:pos x="10" y="2"/>
                    </a:cxn>
                    <a:cxn ang="0">
                      <a:pos x="18" y="10"/>
                    </a:cxn>
                    <a:cxn ang="0">
                      <a:pos x="10" y="18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16" y="20"/>
                        <a:pt x="20" y="16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  <a:moveTo>
                        <a:pt x="10" y="18"/>
                      </a:moveTo>
                      <a:cubicBezTo>
                        <a:pt x="6" y="18"/>
                        <a:pt x="3" y="14"/>
                        <a:pt x="3" y="10"/>
                      </a:cubicBezTo>
                      <a:cubicBezTo>
                        <a:pt x="3" y="6"/>
                        <a:pt x="6" y="2"/>
                        <a:pt x="10" y="2"/>
                      </a:cubicBezTo>
                      <a:cubicBezTo>
                        <a:pt x="14" y="2"/>
                        <a:pt x="18" y="6"/>
                        <a:pt x="18" y="10"/>
                      </a:cubicBezTo>
                      <a:cubicBezTo>
                        <a:pt x="18" y="14"/>
                        <a:pt x="14" y="18"/>
                        <a:pt x="10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61" name="Freeform 41"/>
                <p:cNvSpPr>
                  <a:spLocks/>
                </p:cNvSpPr>
                <p:nvPr/>
              </p:nvSpPr>
              <p:spPr bwMode="auto">
                <a:xfrm>
                  <a:off x="6630999" y="3402010"/>
                  <a:ext cx="176213" cy="150813"/>
                </a:xfrm>
                <a:custGeom>
                  <a:avLst/>
                  <a:gdLst/>
                  <a:ahLst/>
                  <a:cxnLst>
                    <a:cxn ang="0">
                      <a:pos x="33" y="53"/>
                    </a:cxn>
                    <a:cxn ang="0">
                      <a:pos x="66" y="12"/>
                    </a:cxn>
                    <a:cxn ang="0">
                      <a:pos x="64" y="0"/>
                    </a:cxn>
                    <a:cxn ang="0">
                      <a:pos x="46" y="0"/>
                    </a:cxn>
                    <a:cxn ang="0">
                      <a:pos x="33" y="11"/>
                    </a:cxn>
                    <a:cxn ang="0">
                      <a:pos x="20" y="0"/>
                    </a:cxn>
                    <a:cxn ang="0">
                      <a:pos x="2" y="0"/>
                    </a:cxn>
                    <a:cxn ang="0">
                      <a:pos x="0" y="12"/>
                    </a:cxn>
                    <a:cxn ang="0">
                      <a:pos x="33" y="53"/>
                    </a:cxn>
                  </a:cxnLst>
                  <a:rect l="0" t="0" r="r" b="b"/>
                  <a:pathLst>
                    <a:path w="66" h="53">
                      <a:moveTo>
                        <a:pt x="33" y="53"/>
                      </a:moveTo>
                      <a:cubicBezTo>
                        <a:pt x="51" y="53"/>
                        <a:pt x="66" y="35"/>
                        <a:pt x="66" y="12"/>
                      </a:cubicBezTo>
                      <a:cubicBezTo>
                        <a:pt x="66" y="8"/>
                        <a:pt x="65" y="4"/>
                        <a:pt x="64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5" y="6"/>
                        <a:pt x="40" y="11"/>
                        <a:pt x="33" y="11"/>
                      </a:cubicBezTo>
                      <a:cubicBezTo>
                        <a:pt x="27" y="11"/>
                        <a:pt x="21" y="6"/>
                        <a:pt x="2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4"/>
                        <a:pt x="0" y="8"/>
                        <a:pt x="0" y="12"/>
                      </a:cubicBezTo>
                      <a:cubicBezTo>
                        <a:pt x="0" y="35"/>
                        <a:pt x="15" y="53"/>
                        <a:pt x="33" y="53"/>
                      </a:cubicBezTo>
                      <a:close/>
                    </a:path>
                  </a:pathLst>
                </a:custGeom>
                <a:solidFill>
                  <a:srgbClr val="002B43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56" name="Freeform 42"/>
              <p:cNvSpPr>
                <a:spLocks noEditPoint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250825" y="3933824"/>
                <a:ext cx="331788" cy="382588"/>
              </a:xfrm>
              <a:custGeom>
                <a:avLst/>
                <a:gdLst/>
                <a:ahLst/>
                <a:cxnLst>
                  <a:cxn ang="0">
                    <a:pos x="24" y="171"/>
                  </a:cxn>
                  <a:cxn ang="0">
                    <a:pos x="138" y="171"/>
                  </a:cxn>
                  <a:cxn ang="0">
                    <a:pos x="138" y="87"/>
                  </a:cxn>
                  <a:cxn ang="0">
                    <a:pos x="24" y="87"/>
                  </a:cxn>
                  <a:cxn ang="0">
                    <a:pos x="24" y="171"/>
                  </a:cxn>
                  <a:cxn ang="0">
                    <a:pos x="123" y="157"/>
                  </a:cxn>
                  <a:cxn ang="0">
                    <a:pos x="121" y="159"/>
                  </a:cxn>
                  <a:cxn ang="0">
                    <a:pos x="41" y="159"/>
                  </a:cxn>
                  <a:cxn ang="0">
                    <a:pos x="39" y="157"/>
                  </a:cxn>
                  <a:cxn ang="0">
                    <a:pos x="39" y="149"/>
                  </a:cxn>
                  <a:cxn ang="0">
                    <a:pos x="41" y="147"/>
                  </a:cxn>
                  <a:cxn ang="0">
                    <a:pos x="121" y="147"/>
                  </a:cxn>
                  <a:cxn ang="0">
                    <a:pos x="123" y="149"/>
                  </a:cxn>
                  <a:cxn ang="0">
                    <a:pos x="123" y="157"/>
                  </a:cxn>
                  <a:cxn ang="0">
                    <a:pos x="39" y="100"/>
                  </a:cxn>
                  <a:cxn ang="0">
                    <a:pos x="41" y="98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23" y="108"/>
                  </a:cxn>
                  <a:cxn ang="0">
                    <a:pos x="121" y="110"/>
                  </a:cxn>
                  <a:cxn ang="0">
                    <a:pos x="41" y="110"/>
                  </a:cxn>
                  <a:cxn ang="0">
                    <a:pos x="39" y="108"/>
                  </a:cxn>
                  <a:cxn ang="0">
                    <a:pos x="39" y="100"/>
                  </a:cxn>
                  <a:cxn ang="0">
                    <a:pos x="38" y="125"/>
                  </a:cxn>
                  <a:cxn ang="0">
                    <a:pos x="40" y="123"/>
                  </a:cxn>
                  <a:cxn ang="0">
                    <a:pos x="120" y="123"/>
                  </a:cxn>
                  <a:cxn ang="0">
                    <a:pos x="122" y="125"/>
                  </a:cxn>
                  <a:cxn ang="0">
                    <a:pos x="122" y="133"/>
                  </a:cxn>
                  <a:cxn ang="0">
                    <a:pos x="120" y="135"/>
                  </a:cxn>
                  <a:cxn ang="0">
                    <a:pos x="40" y="135"/>
                  </a:cxn>
                  <a:cxn ang="0">
                    <a:pos x="38" y="133"/>
                  </a:cxn>
                  <a:cxn ang="0">
                    <a:pos x="38" y="125"/>
                  </a:cxn>
                  <a:cxn ang="0">
                    <a:pos x="81" y="0"/>
                  </a:cxn>
                  <a:cxn ang="0">
                    <a:pos x="0" y="81"/>
                  </a:cxn>
                  <a:cxn ang="0">
                    <a:pos x="162" y="81"/>
                  </a:cxn>
                  <a:cxn ang="0">
                    <a:pos x="81" y="0"/>
                  </a:cxn>
                  <a:cxn ang="0">
                    <a:pos x="87" y="56"/>
                  </a:cxn>
                  <a:cxn ang="0">
                    <a:pos x="87" y="71"/>
                  </a:cxn>
                  <a:cxn ang="0">
                    <a:pos x="74" y="71"/>
                  </a:cxn>
                  <a:cxn ang="0">
                    <a:pos x="74" y="56"/>
                  </a:cxn>
                  <a:cxn ang="0">
                    <a:pos x="59" y="56"/>
                  </a:cxn>
                  <a:cxn ang="0">
                    <a:pos x="59" y="43"/>
                  </a:cxn>
                  <a:cxn ang="0">
                    <a:pos x="74" y="43"/>
                  </a:cxn>
                  <a:cxn ang="0">
                    <a:pos x="74" y="28"/>
                  </a:cxn>
                  <a:cxn ang="0">
                    <a:pos x="87" y="28"/>
                  </a:cxn>
                  <a:cxn ang="0">
                    <a:pos x="87" y="43"/>
                  </a:cxn>
                  <a:cxn ang="0">
                    <a:pos x="102" y="43"/>
                  </a:cxn>
                  <a:cxn ang="0">
                    <a:pos x="102" y="56"/>
                  </a:cxn>
                  <a:cxn ang="0">
                    <a:pos x="87" y="56"/>
                  </a:cxn>
                </a:cxnLst>
                <a:rect l="0" t="0" r="r" b="b"/>
                <a:pathLst>
                  <a:path w="162" h="171">
                    <a:moveTo>
                      <a:pt x="24" y="171"/>
                    </a:move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24" y="87"/>
                      <a:pt x="24" y="87"/>
                      <a:pt x="24" y="87"/>
                    </a:cubicBezTo>
                    <a:lnTo>
                      <a:pt x="24" y="171"/>
                    </a:lnTo>
                    <a:close/>
                    <a:moveTo>
                      <a:pt x="123" y="157"/>
                    </a:moveTo>
                    <a:cubicBezTo>
                      <a:pt x="123" y="158"/>
                      <a:pt x="122" y="159"/>
                      <a:pt x="121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0" y="159"/>
                      <a:pt x="39" y="158"/>
                      <a:pt x="39" y="157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9" y="148"/>
                      <a:pt x="40" y="147"/>
                      <a:pt x="41" y="147"/>
                    </a:cubicBezTo>
                    <a:cubicBezTo>
                      <a:pt x="121" y="147"/>
                      <a:pt x="121" y="147"/>
                      <a:pt x="121" y="147"/>
                    </a:cubicBezTo>
                    <a:cubicBezTo>
                      <a:pt x="122" y="147"/>
                      <a:pt x="123" y="148"/>
                      <a:pt x="123" y="149"/>
                    </a:cubicBezTo>
                    <a:lnTo>
                      <a:pt x="123" y="157"/>
                    </a:lnTo>
                    <a:close/>
                    <a:moveTo>
                      <a:pt x="39" y="100"/>
                    </a:moveTo>
                    <a:cubicBezTo>
                      <a:pt x="39" y="99"/>
                      <a:pt x="40" y="98"/>
                      <a:pt x="41" y="98"/>
                    </a:cubicBezTo>
                    <a:cubicBezTo>
                      <a:pt x="121" y="98"/>
                      <a:pt x="121" y="98"/>
                      <a:pt x="121" y="98"/>
                    </a:cubicBezTo>
                    <a:cubicBezTo>
                      <a:pt x="122" y="98"/>
                      <a:pt x="123" y="99"/>
                      <a:pt x="123" y="100"/>
                    </a:cubicBezTo>
                    <a:cubicBezTo>
                      <a:pt x="123" y="108"/>
                      <a:pt x="123" y="108"/>
                      <a:pt x="123" y="108"/>
                    </a:cubicBezTo>
                    <a:cubicBezTo>
                      <a:pt x="123" y="109"/>
                      <a:pt x="122" y="110"/>
                      <a:pt x="121" y="110"/>
                    </a:cubicBezTo>
                    <a:cubicBezTo>
                      <a:pt x="41" y="110"/>
                      <a:pt x="41" y="110"/>
                      <a:pt x="41" y="110"/>
                    </a:cubicBezTo>
                    <a:cubicBezTo>
                      <a:pt x="40" y="110"/>
                      <a:pt x="39" y="109"/>
                      <a:pt x="39" y="108"/>
                    </a:cubicBezTo>
                    <a:lnTo>
                      <a:pt x="39" y="100"/>
                    </a:lnTo>
                    <a:close/>
                    <a:moveTo>
                      <a:pt x="38" y="125"/>
                    </a:moveTo>
                    <a:cubicBezTo>
                      <a:pt x="38" y="124"/>
                      <a:pt x="39" y="123"/>
                      <a:pt x="40" y="123"/>
                    </a:cubicBezTo>
                    <a:cubicBezTo>
                      <a:pt x="120" y="123"/>
                      <a:pt x="120" y="123"/>
                      <a:pt x="120" y="123"/>
                    </a:cubicBezTo>
                    <a:cubicBezTo>
                      <a:pt x="121" y="123"/>
                      <a:pt x="122" y="124"/>
                      <a:pt x="122" y="125"/>
                    </a:cubicBezTo>
                    <a:cubicBezTo>
                      <a:pt x="122" y="133"/>
                      <a:pt x="122" y="133"/>
                      <a:pt x="122" y="133"/>
                    </a:cubicBezTo>
                    <a:cubicBezTo>
                      <a:pt x="122" y="134"/>
                      <a:pt x="121" y="135"/>
                      <a:pt x="12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9" y="135"/>
                      <a:pt x="38" y="134"/>
                      <a:pt x="38" y="133"/>
                    </a:cubicBezTo>
                    <a:lnTo>
                      <a:pt x="38" y="125"/>
                    </a:lnTo>
                    <a:close/>
                    <a:moveTo>
                      <a:pt x="8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162" y="81"/>
                      <a:pt x="162" y="81"/>
                      <a:pt x="162" y="81"/>
                    </a:cubicBezTo>
                    <a:lnTo>
                      <a:pt x="81" y="0"/>
                    </a:lnTo>
                    <a:close/>
                    <a:moveTo>
                      <a:pt x="87" y="56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102" y="43"/>
                      <a:pt x="102" y="43"/>
                      <a:pt x="102" y="43"/>
                    </a:cubicBezTo>
                    <a:cubicBezTo>
                      <a:pt x="102" y="56"/>
                      <a:pt x="102" y="56"/>
                      <a:pt x="102" y="56"/>
                    </a:cubicBezTo>
                    <a:lnTo>
                      <a:pt x="87" y="56"/>
                    </a:lnTo>
                    <a:close/>
                  </a:path>
                </a:pathLst>
              </a:custGeom>
              <a:solidFill>
                <a:srgbClr val="002B43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54" name="Text Box 4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gray">
            <a:xfrm>
              <a:off x="289973" y="4570847"/>
              <a:ext cx="805982" cy="215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002B43"/>
                  </a:solidFill>
                </a:rPr>
                <a:t>Pharmacy</a:t>
              </a:r>
            </a:p>
          </p:txBody>
        </p:sp>
      </p:grpSp>
      <p:cxnSp>
        <p:nvCxnSpPr>
          <p:cNvPr id="62" name="Straight Arrow Connector 95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V="1">
            <a:off x="1059765" y="3471682"/>
            <a:ext cx="215900" cy="371475"/>
          </a:xfrm>
          <a:prstGeom prst="straightConnector1">
            <a:avLst/>
          </a:prstGeom>
          <a:noFill/>
          <a:ln w="19050" algn="ctr">
            <a:solidFill>
              <a:srgbClr val="002B43"/>
            </a:solidFill>
            <a:round/>
            <a:headEnd type="arrow" w="med" len="med"/>
            <a:tailEnd type="arrow" w="med" len="med"/>
          </a:ln>
        </p:spPr>
      </p:cxnSp>
      <p:sp>
        <p:nvSpPr>
          <p:cNvPr id="63" name="Cloud 122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4344814" y="2697367"/>
            <a:ext cx="1662113" cy="839788"/>
          </a:xfrm>
          <a:custGeom>
            <a:avLst/>
            <a:gdLst>
              <a:gd name="T0" fmla="*/ 180562 w 43200"/>
              <a:gd name="T1" fmla="*/ 508869 h 43200"/>
              <a:gd name="T2" fmla="*/ 83106 w 43200"/>
              <a:gd name="T3" fmla="*/ 493375 h 43200"/>
              <a:gd name="T4" fmla="*/ 266554 w 43200"/>
              <a:gd name="T5" fmla="*/ 678420 h 43200"/>
              <a:gd name="T6" fmla="*/ 223924 w 43200"/>
              <a:gd name="T7" fmla="*/ 685827 h 43200"/>
              <a:gd name="T8" fmla="*/ 633988 w 43200"/>
              <a:gd name="T9" fmla="*/ 759892 h 43200"/>
              <a:gd name="T10" fmla="*/ 608287 w 43200"/>
              <a:gd name="T11" fmla="*/ 726067 h 43200"/>
              <a:gd name="T12" fmla="*/ 1109114 w 43200"/>
              <a:gd name="T13" fmla="*/ 675543 h 43200"/>
              <a:gd name="T14" fmla="*/ 1098841 w 43200"/>
              <a:gd name="T15" fmla="*/ 712653 h 43200"/>
              <a:gd name="T16" fmla="*/ 1313108 w 43200"/>
              <a:gd name="T17" fmla="*/ 446215 h 43200"/>
              <a:gd name="T18" fmla="*/ 1438189 w 43200"/>
              <a:gd name="T19" fmla="*/ 584936 h 43200"/>
              <a:gd name="T20" fmla="*/ 1608171 w 43200"/>
              <a:gd name="T21" fmla="*/ 298475 h 43200"/>
              <a:gd name="T22" fmla="*/ 1552460 w 43200"/>
              <a:gd name="T23" fmla="*/ 350495 h 43200"/>
              <a:gd name="T24" fmla="*/ 1474510 w 43200"/>
              <a:gd name="T25" fmla="*/ 105479 h 43200"/>
              <a:gd name="T26" fmla="*/ 1477434 w 43200"/>
              <a:gd name="T27" fmla="*/ 130051 h 43200"/>
              <a:gd name="T28" fmla="*/ 1118771 w 43200"/>
              <a:gd name="T29" fmla="*/ 76825 h 43200"/>
              <a:gd name="T30" fmla="*/ 1147320 w 43200"/>
              <a:gd name="T31" fmla="*/ 45489 h 43200"/>
              <a:gd name="T32" fmla="*/ 851871 w 43200"/>
              <a:gd name="T33" fmla="*/ 91755 h 43200"/>
              <a:gd name="T34" fmla="*/ 865684 w 43200"/>
              <a:gd name="T35" fmla="*/ 64734 h 43200"/>
              <a:gd name="T36" fmla="*/ 538648 w 43200"/>
              <a:gd name="T37" fmla="*/ 100930 h 43200"/>
              <a:gd name="T38" fmla="*/ 588665 w 43200"/>
              <a:gd name="T39" fmla="*/ 127135 h 43200"/>
              <a:gd name="T40" fmla="*/ 158786 w 43200"/>
              <a:gd name="T41" fmla="*/ 306931 h 43200"/>
              <a:gd name="T42" fmla="*/ 150052 w 43200"/>
              <a:gd name="T43" fmla="*/ 2793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3200"/>
              <a:gd name="T67" fmla="*/ 0 h 43200"/>
              <a:gd name="T68" fmla="*/ 43200 w 43200"/>
              <a:gd name="T69" fmla="*/ 43200 h 432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solidFill>
            <a:srgbClr val="0099FF"/>
          </a:solidFill>
          <a:ln w="9525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GB" sz="1400" baseline="0" dirty="0" smtClean="0">
                <a:solidFill>
                  <a:schemeClr val="bg1"/>
                </a:solidFill>
              </a:rPr>
              <a:t>National</a:t>
            </a:r>
            <a:br>
              <a:rPr lang="en-GB" sz="1400" baseline="0" dirty="0" smtClean="0">
                <a:solidFill>
                  <a:schemeClr val="bg1"/>
                </a:solidFill>
              </a:rPr>
            </a:br>
            <a:r>
              <a:rPr lang="en-GB" sz="1400" baseline="0" dirty="0" smtClean="0">
                <a:solidFill>
                  <a:schemeClr val="bg1"/>
                </a:solidFill>
              </a:rPr>
              <a:t>Blueprint</a:t>
            </a:r>
            <a:br>
              <a:rPr lang="en-GB" sz="1400" baseline="0" dirty="0" smtClean="0">
                <a:solidFill>
                  <a:schemeClr val="bg1"/>
                </a:solidFill>
              </a:rPr>
            </a:br>
            <a:r>
              <a:rPr lang="en-GB" sz="1400" baseline="0" dirty="0" smtClean="0">
                <a:solidFill>
                  <a:schemeClr val="bg1"/>
                </a:solidFill>
              </a:rPr>
              <a:t>S</a:t>
            </a:r>
            <a:r>
              <a:rPr lang="en-GB" sz="1400" baseline="0" dirty="0" smtClean="0">
                <a:solidFill>
                  <a:schemeClr val="bg1"/>
                </a:solidFill>
                <a:latin typeface="Arial" pitchFamily="34" charset="0"/>
                <a:ea typeface="ヒラギノ角ゴ Pro W3" charset="-128"/>
                <a:cs typeface="+mn-cs"/>
              </a:rPr>
              <a:t>ystem 1</a:t>
            </a:r>
            <a:endParaRPr lang="en-GB" sz="1400" baseline="0" dirty="0">
              <a:solidFill>
                <a:schemeClr val="bg1"/>
              </a:solidFill>
              <a:latin typeface="Arial" pitchFamily="34" charset="0"/>
              <a:ea typeface="ヒラギノ角ゴ Pro W3" charset="-128"/>
              <a:cs typeface="+mn-cs"/>
            </a:endParaRPr>
          </a:p>
        </p:txBody>
      </p:sp>
      <p:cxnSp>
        <p:nvCxnSpPr>
          <p:cNvPr id="64" name="Straight Arrow Connector 81"/>
          <p:cNvCxnSpPr>
            <a:cxnSpLocks noChangeShapeType="1"/>
          </p:cNvCxnSpPr>
          <p:nvPr>
            <p:custDataLst>
              <p:tags r:id="rId16"/>
            </p:custDataLst>
          </p:nvPr>
        </p:nvCxnSpPr>
        <p:spPr bwMode="auto">
          <a:xfrm>
            <a:off x="4510708" y="2094119"/>
            <a:ext cx="430957" cy="570173"/>
          </a:xfrm>
          <a:prstGeom prst="straightConnector1">
            <a:avLst/>
          </a:prstGeom>
          <a:noFill/>
          <a:ln w="57150" algn="ctr">
            <a:solidFill>
              <a:srgbClr val="002B43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65" name="Gruppieren 218"/>
          <p:cNvGrpSpPr/>
          <p:nvPr>
            <p:custDataLst>
              <p:tags r:id="rId17"/>
            </p:custDataLst>
          </p:nvPr>
        </p:nvGrpSpPr>
        <p:grpSpPr>
          <a:xfrm>
            <a:off x="2388647" y="4567061"/>
            <a:ext cx="869655" cy="823596"/>
            <a:chOff x="2481060" y="4459288"/>
            <a:chExt cx="869655" cy="823596"/>
          </a:xfrm>
        </p:grpSpPr>
        <p:grpSp>
          <p:nvGrpSpPr>
            <p:cNvPr id="66" name="Gruppieren 219"/>
            <p:cNvGrpSpPr/>
            <p:nvPr/>
          </p:nvGrpSpPr>
          <p:grpSpPr>
            <a:xfrm>
              <a:off x="2590798" y="4459288"/>
              <a:ext cx="672549" cy="529497"/>
              <a:chOff x="2590798" y="4459288"/>
              <a:chExt cx="672549" cy="529497"/>
            </a:xfrm>
          </p:grpSpPr>
          <p:grpSp>
            <p:nvGrpSpPr>
              <p:cNvPr id="68" name="Group 177"/>
              <p:cNvGrpSpPr/>
              <p:nvPr/>
            </p:nvGrpSpPr>
            <p:grpSpPr bwMode="auto">
              <a:xfrm>
                <a:off x="2861422" y="4547537"/>
                <a:ext cx="401925" cy="441248"/>
                <a:chOff x="6526224" y="3317873"/>
                <a:chExt cx="396875" cy="457200"/>
              </a:xfrm>
              <a:solidFill>
                <a:schemeClr val="bg2"/>
              </a:solidFill>
            </p:grpSpPr>
            <p:sp>
              <p:nvSpPr>
                <p:cNvPr id="70" name="Freeform 37"/>
                <p:cNvSpPr>
                  <a:spLocks noEditPoints="1"/>
                </p:cNvSpPr>
                <p:nvPr/>
              </p:nvSpPr>
              <p:spPr bwMode="auto">
                <a:xfrm>
                  <a:off x="6632587" y="3640135"/>
                  <a:ext cx="26988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0" y="6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5" y="11"/>
                    </a:cxn>
                    <a:cxn ang="0">
                      <a:pos x="5" y="3"/>
                    </a:cxn>
                    <a:cxn ang="0">
                      <a:pos x="8" y="6"/>
                    </a:cxn>
                    <a:cxn ang="0">
                      <a:pos x="5" y="8"/>
                    </a:cxn>
                    <a:cxn ang="0">
                      <a:pos x="2" y="6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10" h="11">
                      <a:moveTo>
                        <a:pt x="5" y="11"/>
                      </a:moveTo>
                      <a:cubicBezTo>
                        <a:pt x="8" y="11"/>
                        <a:pt x="10" y="9"/>
                        <a:pt x="10" y="6"/>
                      </a:cubicBez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1"/>
                        <a:pt x="5" y="11"/>
                      </a:cubicBezTo>
                      <a:close/>
                      <a:moveTo>
                        <a:pt x="5" y="3"/>
                      </a:moveTo>
                      <a:cubicBezTo>
                        <a:pt x="6" y="3"/>
                        <a:pt x="8" y="4"/>
                        <a:pt x="8" y="6"/>
                      </a:cubicBezTo>
                      <a:cubicBezTo>
                        <a:pt x="8" y="7"/>
                        <a:pt x="6" y="8"/>
                        <a:pt x="5" y="8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4"/>
                        <a:pt x="3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71" name="Freeform 38"/>
                <p:cNvSpPr>
                  <a:spLocks/>
                </p:cNvSpPr>
                <p:nvPr/>
              </p:nvSpPr>
              <p:spPr bwMode="auto">
                <a:xfrm>
                  <a:off x="6526224" y="3559173"/>
                  <a:ext cx="396875" cy="215900"/>
                </a:xfrm>
                <a:custGeom>
                  <a:avLst/>
                  <a:gdLst/>
                  <a:ahLst/>
                  <a:cxnLst>
                    <a:cxn ang="0">
                      <a:pos x="106" y="10"/>
                    </a:cxn>
                    <a:cxn ang="0">
                      <a:pos x="107" y="19"/>
                    </a:cxn>
                    <a:cxn ang="0">
                      <a:pos x="116" y="26"/>
                    </a:cxn>
                    <a:cxn ang="0">
                      <a:pos x="114" y="54"/>
                    </a:cxn>
                    <a:cxn ang="0">
                      <a:pos x="116" y="58"/>
                    </a:cxn>
                    <a:cxn ang="0">
                      <a:pos x="111" y="62"/>
                    </a:cxn>
                    <a:cxn ang="0">
                      <a:pos x="106" y="57"/>
                    </a:cxn>
                    <a:cxn ang="0">
                      <a:pos x="110" y="53"/>
                    </a:cxn>
                    <a:cxn ang="0">
                      <a:pos x="113" y="28"/>
                    </a:cxn>
                    <a:cxn ang="0">
                      <a:pos x="103" y="23"/>
                    </a:cxn>
                    <a:cxn ang="0">
                      <a:pos x="95" y="27"/>
                    </a:cxn>
                    <a:cxn ang="0">
                      <a:pos x="88" y="50"/>
                    </a:cxn>
                    <a:cxn ang="0">
                      <a:pos x="90" y="54"/>
                    </a:cxn>
                    <a:cxn ang="0">
                      <a:pos x="86" y="58"/>
                    </a:cxn>
                    <a:cxn ang="0">
                      <a:pos x="81" y="53"/>
                    </a:cxn>
                    <a:cxn ang="0">
                      <a:pos x="84" y="49"/>
                    </a:cxn>
                    <a:cxn ang="0">
                      <a:pos x="92" y="24"/>
                    </a:cxn>
                    <a:cxn ang="0">
                      <a:pos x="103" y="19"/>
                    </a:cxn>
                    <a:cxn ang="0">
                      <a:pos x="104" y="19"/>
                    </a:cxn>
                    <a:cxn ang="0">
                      <a:pos x="101" y="7"/>
                    </a:cxn>
                    <a:cxn ang="0">
                      <a:pos x="75" y="0"/>
                    </a:cxn>
                    <a:cxn ang="0">
                      <a:pos x="48" y="8"/>
                    </a:cxn>
                    <a:cxn ang="0">
                      <a:pos x="46" y="10"/>
                    </a:cxn>
                    <a:cxn ang="0">
                      <a:pos x="43" y="26"/>
                    </a:cxn>
                    <a:cxn ang="0">
                      <a:pos x="45" y="25"/>
                    </a:cxn>
                    <a:cxn ang="0">
                      <a:pos x="54" y="35"/>
                    </a:cxn>
                    <a:cxn ang="0">
                      <a:pos x="45" y="44"/>
                    </a:cxn>
                    <a:cxn ang="0">
                      <a:pos x="35" y="35"/>
                    </a:cxn>
                    <a:cxn ang="0">
                      <a:pos x="40" y="27"/>
                    </a:cxn>
                    <a:cxn ang="0">
                      <a:pos x="42" y="11"/>
                    </a:cxn>
                    <a:cxn ang="0">
                      <a:pos x="0" y="76"/>
                    </a:cxn>
                    <a:cxn ang="0">
                      <a:pos x="28" y="76"/>
                    </a:cxn>
                    <a:cxn ang="0">
                      <a:pos x="33" y="67"/>
                    </a:cxn>
                    <a:cxn ang="0">
                      <a:pos x="34" y="76"/>
                    </a:cxn>
                    <a:cxn ang="0">
                      <a:pos x="120" y="76"/>
                    </a:cxn>
                    <a:cxn ang="0">
                      <a:pos x="122" y="67"/>
                    </a:cxn>
                    <a:cxn ang="0">
                      <a:pos x="126" y="76"/>
                    </a:cxn>
                    <a:cxn ang="0">
                      <a:pos x="149" y="76"/>
                    </a:cxn>
                    <a:cxn ang="0">
                      <a:pos x="106" y="10"/>
                    </a:cxn>
                  </a:cxnLst>
                  <a:rect l="0" t="0" r="r" b="b"/>
                  <a:pathLst>
                    <a:path w="149" h="76">
                      <a:moveTo>
                        <a:pt x="106" y="10"/>
                      </a:moveTo>
                      <a:cubicBezTo>
                        <a:pt x="107" y="13"/>
                        <a:pt x="107" y="16"/>
                        <a:pt x="107" y="19"/>
                      </a:cubicBezTo>
                      <a:cubicBezTo>
                        <a:pt x="111" y="20"/>
                        <a:pt x="114" y="22"/>
                        <a:pt x="116" y="26"/>
                      </a:cubicBezTo>
                      <a:cubicBezTo>
                        <a:pt x="120" y="32"/>
                        <a:pt x="119" y="43"/>
                        <a:pt x="114" y="54"/>
                      </a:cubicBezTo>
                      <a:cubicBezTo>
                        <a:pt x="115" y="55"/>
                        <a:pt x="116" y="57"/>
                        <a:pt x="116" y="58"/>
                      </a:cubicBezTo>
                      <a:cubicBezTo>
                        <a:pt x="115" y="61"/>
                        <a:pt x="113" y="62"/>
                        <a:pt x="111" y="62"/>
                      </a:cubicBezTo>
                      <a:cubicBezTo>
                        <a:pt x="108" y="62"/>
                        <a:pt x="106" y="60"/>
                        <a:pt x="106" y="57"/>
                      </a:cubicBezTo>
                      <a:cubicBezTo>
                        <a:pt x="106" y="55"/>
                        <a:pt x="108" y="54"/>
                        <a:pt x="110" y="53"/>
                      </a:cubicBezTo>
                      <a:cubicBezTo>
                        <a:pt x="115" y="43"/>
                        <a:pt x="116" y="33"/>
                        <a:pt x="113" y="28"/>
                      </a:cubicBezTo>
                      <a:cubicBezTo>
                        <a:pt x="111" y="25"/>
                        <a:pt x="108" y="23"/>
                        <a:pt x="103" y="23"/>
                      </a:cubicBezTo>
                      <a:cubicBezTo>
                        <a:pt x="100" y="23"/>
                        <a:pt x="97" y="24"/>
                        <a:pt x="95" y="27"/>
                      </a:cubicBezTo>
                      <a:cubicBezTo>
                        <a:pt x="89" y="33"/>
                        <a:pt x="88" y="44"/>
                        <a:pt x="88" y="50"/>
                      </a:cubicBezTo>
                      <a:cubicBezTo>
                        <a:pt x="90" y="51"/>
                        <a:pt x="91" y="52"/>
                        <a:pt x="90" y="54"/>
                      </a:cubicBezTo>
                      <a:cubicBezTo>
                        <a:pt x="90" y="56"/>
                        <a:pt x="88" y="58"/>
                        <a:pt x="86" y="58"/>
                      </a:cubicBezTo>
                      <a:cubicBezTo>
                        <a:pt x="83" y="58"/>
                        <a:pt x="81" y="56"/>
                        <a:pt x="81" y="53"/>
                      </a:cubicBezTo>
                      <a:cubicBezTo>
                        <a:pt x="81" y="51"/>
                        <a:pt x="83" y="50"/>
                        <a:pt x="84" y="49"/>
                      </a:cubicBezTo>
                      <a:cubicBezTo>
                        <a:pt x="84" y="43"/>
                        <a:pt x="86" y="31"/>
                        <a:pt x="92" y="24"/>
                      </a:cubicBezTo>
                      <a:cubicBezTo>
                        <a:pt x="95" y="21"/>
                        <a:pt x="99" y="19"/>
                        <a:pt x="103" y="19"/>
                      </a:cubicBezTo>
                      <a:cubicBezTo>
                        <a:pt x="103" y="19"/>
                        <a:pt x="104" y="19"/>
                        <a:pt x="104" y="19"/>
                      </a:cubicBezTo>
                      <a:cubicBezTo>
                        <a:pt x="104" y="14"/>
                        <a:pt x="103" y="10"/>
                        <a:pt x="101" y="7"/>
                      </a:cubicBezTo>
                      <a:cubicBezTo>
                        <a:pt x="93" y="3"/>
                        <a:pt x="84" y="0"/>
                        <a:pt x="75" y="0"/>
                      </a:cubicBezTo>
                      <a:cubicBezTo>
                        <a:pt x="65" y="0"/>
                        <a:pt x="56" y="3"/>
                        <a:pt x="48" y="8"/>
                      </a:cubicBezTo>
                      <a:cubicBezTo>
                        <a:pt x="47" y="8"/>
                        <a:pt x="47" y="9"/>
                        <a:pt x="46" y="10"/>
                      </a:cubicBezTo>
                      <a:cubicBezTo>
                        <a:pt x="43" y="15"/>
                        <a:pt x="41" y="21"/>
                        <a:pt x="43" y="26"/>
                      </a:cubicBezTo>
                      <a:cubicBezTo>
                        <a:pt x="44" y="25"/>
                        <a:pt x="44" y="25"/>
                        <a:pt x="45" y="25"/>
                      </a:cubicBezTo>
                      <a:cubicBezTo>
                        <a:pt x="50" y="25"/>
                        <a:pt x="54" y="30"/>
                        <a:pt x="54" y="35"/>
                      </a:cubicBezTo>
                      <a:cubicBezTo>
                        <a:pt x="54" y="40"/>
                        <a:pt x="50" y="44"/>
                        <a:pt x="45" y="44"/>
                      </a:cubicBezTo>
                      <a:cubicBezTo>
                        <a:pt x="40" y="44"/>
                        <a:pt x="35" y="40"/>
                        <a:pt x="35" y="35"/>
                      </a:cubicBezTo>
                      <a:cubicBezTo>
                        <a:pt x="35" y="31"/>
                        <a:pt x="37" y="28"/>
                        <a:pt x="40" y="27"/>
                      </a:cubicBezTo>
                      <a:cubicBezTo>
                        <a:pt x="38" y="22"/>
                        <a:pt x="39" y="17"/>
                        <a:pt x="42" y="11"/>
                      </a:cubicBezTo>
                      <a:cubicBezTo>
                        <a:pt x="23" y="25"/>
                        <a:pt x="8" y="49"/>
                        <a:pt x="0" y="76"/>
                      </a:cubicBezTo>
                      <a:cubicBezTo>
                        <a:pt x="28" y="76"/>
                        <a:pt x="28" y="76"/>
                        <a:pt x="28" y="76"/>
                      </a:cubicBezTo>
                      <a:cubicBezTo>
                        <a:pt x="29" y="70"/>
                        <a:pt x="31" y="66"/>
                        <a:pt x="33" y="67"/>
                      </a:cubicBezTo>
                      <a:cubicBezTo>
                        <a:pt x="34" y="67"/>
                        <a:pt x="34" y="71"/>
                        <a:pt x="34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1"/>
                        <a:pt x="120" y="67"/>
                        <a:pt x="122" y="67"/>
                      </a:cubicBezTo>
                      <a:cubicBezTo>
                        <a:pt x="123" y="66"/>
                        <a:pt x="125" y="70"/>
                        <a:pt x="126" y="76"/>
                      </a:cubicBezTo>
                      <a:cubicBezTo>
                        <a:pt x="149" y="76"/>
                        <a:pt x="149" y="76"/>
                        <a:pt x="149" y="76"/>
                      </a:cubicBezTo>
                      <a:cubicBezTo>
                        <a:pt x="141" y="48"/>
                        <a:pt x="126" y="23"/>
                        <a:pt x="106" y="10"/>
                      </a:cubicBezTo>
                      <a:close/>
                    </a:path>
                  </a:pathLst>
                </a:cu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72" name="Freeform 39"/>
                <p:cNvSpPr>
                  <a:spLocks/>
                </p:cNvSpPr>
                <p:nvPr/>
              </p:nvSpPr>
              <p:spPr bwMode="auto">
                <a:xfrm>
                  <a:off x="6640524" y="3317873"/>
                  <a:ext cx="155575" cy="66675"/>
                </a:xfrm>
                <a:custGeom>
                  <a:avLst/>
                  <a:gdLst/>
                  <a:ahLst/>
                  <a:cxnLst>
                    <a:cxn ang="0">
                      <a:pos x="29" y="13"/>
                    </a:cxn>
                    <a:cxn ang="0">
                      <a:pos x="42" y="23"/>
                    </a:cxn>
                    <a:cxn ang="0">
                      <a:pos x="58" y="23"/>
                    </a:cxn>
                    <a:cxn ang="0">
                      <a:pos x="29" y="0"/>
                    </a:cxn>
                    <a:cxn ang="0">
                      <a:pos x="0" y="23"/>
                    </a:cxn>
                    <a:cxn ang="0">
                      <a:pos x="16" y="23"/>
                    </a:cxn>
                    <a:cxn ang="0">
                      <a:pos x="29" y="13"/>
                    </a:cxn>
                  </a:cxnLst>
                  <a:rect l="0" t="0" r="r" b="b"/>
                  <a:pathLst>
                    <a:path w="58" h="23">
                      <a:moveTo>
                        <a:pt x="29" y="13"/>
                      </a:moveTo>
                      <a:cubicBezTo>
                        <a:pt x="35" y="13"/>
                        <a:pt x="40" y="18"/>
                        <a:pt x="42" y="23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3" y="10"/>
                        <a:pt x="42" y="0"/>
                        <a:pt x="29" y="0"/>
                      </a:cubicBezTo>
                      <a:cubicBezTo>
                        <a:pt x="16" y="0"/>
                        <a:pt x="5" y="10"/>
                        <a:pt x="0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8" y="18"/>
                        <a:pt x="23" y="13"/>
                        <a:pt x="29" y="13"/>
                      </a:cubicBezTo>
                      <a:close/>
                    </a:path>
                  </a:pathLst>
                </a:cu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73" name="Freeform 40"/>
                <p:cNvSpPr>
                  <a:spLocks noEditPoints="1"/>
                </p:cNvSpPr>
                <p:nvPr/>
              </p:nvSpPr>
              <p:spPr bwMode="auto">
                <a:xfrm>
                  <a:off x="6691324" y="3365498"/>
                  <a:ext cx="52388" cy="5873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0"/>
                    </a:cxn>
                    <a:cxn ang="0">
                      <a:pos x="10" y="20"/>
                    </a:cxn>
                    <a:cxn ang="0">
                      <a:pos x="20" y="10"/>
                    </a:cxn>
                    <a:cxn ang="0">
                      <a:pos x="10" y="0"/>
                    </a:cxn>
                    <a:cxn ang="0">
                      <a:pos x="10" y="18"/>
                    </a:cxn>
                    <a:cxn ang="0">
                      <a:pos x="3" y="10"/>
                    </a:cxn>
                    <a:cxn ang="0">
                      <a:pos x="10" y="2"/>
                    </a:cxn>
                    <a:cxn ang="0">
                      <a:pos x="18" y="10"/>
                    </a:cxn>
                    <a:cxn ang="0">
                      <a:pos x="10" y="18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16" y="20"/>
                        <a:pt x="20" y="16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  <a:moveTo>
                        <a:pt x="10" y="18"/>
                      </a:moveTo>
                      <a:cubicBezTo>
                        <a:pt x="6" y="18"/>
                        <a:pt x="3" y="14"/>
                        <a:pt x="3" y="10"/>
                      </a:cubicBezTo>
                      <a:cubicBezTo>
                        <a:pt x="3" y="6"/>
                        <a:pt x="6" y="2"/>
                        <a:pt x="10" y="2"/>
                      </a:cubicBezTo>
                      <a:cubicBezTo>
                        <a:pt x="14" y="2"/>
                        <a:pt x="18" y="6"/>
                        <a:pt x="18" y="10"/>
                      </a:cubicBezTo>
                      <a:cubicBezTo>
                        <a:pt x="18" y="14"/>
                        <a:pt x="14" y="18"/>
                        <a:pt x="10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74" name="Freeform 41"/>
                <p:cNvSpPr>
                  <a:spLocks/>
                </p:cNvSpPr>
                <p:nvPr/>
              </p:nvSpPr>
              <p:spPr bwMode="auto">
                <a:xfrm>
                  <a:off x="6630999" y="3402010"/>
                  <a:ext cx="176213" cy="150813"/>
                </a:xfrm>
                <a:custGeom>
                  <a:avLst/>
                  <a:gdLst/>
                  <a:ahLst/>
                  <a:cxnLst>
                    <a:cxn ang="0">
                      <a:pos x="33" y="53"/>
                    </a:cxn>
                    <a:cxn ang="0">
                      <a:pos x="66" y="12"/>
                    </a:cxn>
                    <a:cxn ang="0">
                      <a:pos x="64" y="0"/>
                    </a:cxn>
                    <a:cxn ang="0">
                      <a:pos x="46" y="0"/>
                    </a:cxn>
                    <a:cxn ang="0">
                      <a:pos x="33" y="11"/>
                    </a:cxn>
                    <a:cxn ang="0">
                      <a:pos x="20" y="0"/>
                    </a:cxn>
                    <a:cxn ang="0">
                      <a:pos x="2" y="0"/>
                    </a:cxn>
                    <a:cxn ang="0">
                      <a:pos x="0" y="12"/>
                    </a:cxn>
                    <a:cxn ang="0">
                      <a:pos x="33" y="53"/>
                    </a:cxn>
                  </a:cxnLst>
                  <a:rect l="0" t="0" r="r" b="b"/>
                  <a:pathLst>
                    <a:path w="66" h="53">
                      <a:moveTo>
                        <a:pt x="33" y="53"/>
                      </a:moveTo>
                      <a:cubicBezTo>
                        <a:pt x="51" y="53"/>
                        <a:pt x="66" y="35"/>
                        <a:pt x="66" y="12"/>
                      </a:cubicBezTo>
                      <a:cubicBezTo>
                        <a:pt x="66" y="8"/>
                        <a:pt x="65" y="4"/>
                        <a:pt x="64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5" y="6"/>
                        <a:pt x="40" y="11"/>
                        <a:pt x="33" y="11"/>
                      </a:cubicBezTo>
                      <a:cubicBezTo>
                        <a:pt x="27" y="11"/>
                        <a:pt x="21" y="6"/>
                        <a:pt x="2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4"/>
                        <a:pt x="0" y="8"/>
                        <a:pt x="0" y="12"/>
                      </a:cubicBezTo>
                      <a:cubicBezTo>
                        <a:pt x="0" y="35"/>
                        <a:pt x="15" y="53"/>
                        <a:pt x="33" y="53"/>
                      </a:cubicBezTo>
                      <a:close/>
                    </a:path>
                  </a:pathLst>
                </a:custGeom>
                <a:solidFill>
                  <a:srgbClr val="8D959B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69" name="Freeform 42"/>
              <p:cNvSpPr>
                <a:spLocks noEditPoint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2590798" y="4459288"/>
                <a:ext cx="344488" cy="374650"/>
              </a:xfrm>
              <a:custGeom>
                <a:avLst/>
                <a:gdLst/>
                <a:ahLst/>
                <a:cxnLst>
                  <a:cxn ang="0">
                    <a:pos x="24" y="171"/>
                  </a:cxn>
                  <a:cxn ang="0">
                    <a:pos x="138" y="171"/>
                  </a:cxn>
                  <a:cxn ang="0">
                    <a:pos x="138" y="87"/>
                  </a:cxn>
                  <a:cxn ang="0">
                    <a:pos x="24" y="87"/>
                  </a:cxn>
                  <a:cxn ang="0">
                    <a:pos x="24" y="171"/>
                  </a:cxn>
                  <a:cxn ang="0">
                    <a:pos x="123" y="157"/>
                  </a:cxn>
                  <a:cxn ang="0">
                    <a:pos x="121" y="159"/>
                  </a:cxn>
                  <a:cxn ang="0">
                    <a:pos x="41" y="159"/>
                  </a:cxn>
                  <a:cxn ang="0">
                    <a:pos x="39" y="157"/>
                  </a:cxn>
                  <a:cxn ang="0">
                    <a:pos x="39" y="149"/>
                  </a:cxn>
                  <a:cxn ang="0">
                    <a:pos x="41" y="147"/>
                  </a:cxn>
                  <a:cxn ang="0">
                    <a:pos x="121" y="147"/>
                  </a:cxn>
                  <a:cxn ang="0">
                    <a:pos x="123" y="149"/>
                  </a:cxn>
                  <a:cxn ang="0">
                    <a:pos x="123" y="157"/>
                  </a:cxn>
                  <a:cxn ang="0">
                    <a:pos x="39" y="100"/>
                  </a:cxn>
                  <a:cxn ang="0">
                    <a:pos x="41" y="98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23" y="108"/>
                  </a:cxn>
                  <a:cxn ang="0">
                    <a:pos x="121" y="110"/>
                  </a:cxn>
                  <a:cxn ang="0">
                    <a:pos x="41" y="110"/>
                  </a:cxn>
                  <a:cxn ang="0">
                    <a:pos x="39" y="108"/>
                  </a:cxn>
                  <a:cxn ang="0">
                    <a:pos x="39" y="100"/>
                  </a:cxn>
                  <a:cxn ang="0">
                    <a:pos x="38" y="125"/>
                  </a:cxn>
                  <a:cxn ang="0">
                    <a:pos x="40" y="123"/>
                  </a:cxn>
                  <a:cxn ang="0">
                    <a:pos x="120" y="123"/>
                  </a:cxn>
                  <a:cxn ang="0">
                    <a:pos x="122" y="125"/>
                  </a:cxn>
                  <a:cxn ang="0">
                    <a:pos x="122" y="133"/>
                  </a:cxn>
                  <a:cxn ang="0">
                    <a:pos x="120" y="135"/>
                  </a:cxn>
                  <a:cxn ang="0">
                    <a:pos x="40" y="135"/>
                  </a:cxn>
                  <a:cxn ang="0">
                    <a:pos x="38" y="133"/>
                  </a:cxn>
                  <a:cxn ang="0">
                    <a:pos x="38" y="125"/>
                  </a:cxn>
                  <a:cxn ang="0">
                    <a:pos x="81" y="0"/>
                  </a:cxn>
                  <a:cxn ang="0">
                    <a:pos x="0" y="81"/>
                  </a:cxn>
                  <a:cxn ang="0">
                    <a:pos x="162" y="81"/>
                  </a:cxn>
                  <a:cxn ang="0">
                    <a:pos x="81" y="0"/>
                  </a:cxn>
                  <a:cxn ang="0">
                    <a:pos x="87" y="56"/>
                  </a:cxn>
                  <a:cxn ang="0">
                    <a:pos x="87" y="71"/>
                  </a:cxn>
                  <a:cxn ang="0">
                    <a:pos x="74" y="71"/>
                  </a:cxn>
                  <a:cxn ang="0">
                    <a:pos x="74" y="56"/>
                  </a:cxn>
                  <a:cxn ang="0">
                    <a:pos x="59" y="56"/>
                  </a:cxn>
                  <a:cxn ang="0">
                    <a:pos x="59" y="43"/>
                  </a:cxn>
                  <a:cxn ang="0">
                    <a:pos x="74" y="43"/>
                  </a:cxn>
                  <a:cxn ang="0">
                    <a:pos x="74" y="28"/>
                  </a:cxn>
                  <a:cxn ang="0">
                    <a:pos x="87" y="28"/>
                  </a:cxn>
                  <a:cxn ang="0">
                    <a:pos x="87" y="43"/>
                  </a:cxn>
                  <a:cxn ang="0">
                    <a:pos x="102" y="43"/>
                  </a:cxn>
                  <a:cxn ang="0">
                    <a:pos x="102" y="56"/>
                  </a:cxn>
                  <a:cxn ang="0">
                    <a:pos x="87" y="56"/>
                  </a:cxn>
                </a:cxnLst>
                <a:rect l="0" t="0" r="r" b="b"/>
                <a:pathLst>
                  <a:path w="162" h="171">
                    <a:moveTo>
                      <a:pt x="24" y="171"/>
                    </a:move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24" y="87"/>
                      <a:pt x="24" y="87"/>
                      <a:pt x="24" y="87"/>
                    </a:cubicBezTo>
                    <a:lnTo>
                      <a:pt x="24" y="171"/>
                    </a:lnTo>
                    <a:close/>
                    <a:moveTo>
                      <a:pt x="123" y="157"/>
                    </a:moveTo>
                    <a:cubicBezTo>
                      <a:pt x="123" y="158"/>
                      <a:pt x="122" y="159"/>
                      <a:pt x="121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0" y="159"/>
                      <a:pt x="39" y="158"/>
                      <a:pt x="39" y="157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9" y="148"/>
                      <a:pt x="40" y="147"/>
                      <a:pt x="41" y="147"/>
                    </a:cubicBezTo>
                    <a:cubicBezTo>
                      <a:pt x="121" y="147"/>
                      <a:pt x="121" y="147"/>
                      <a:pt x="121" y="147"/>
                    </a:cubicBezTo>
                    <a:cubicBezTo>
                      <a:pt x="122" y="147"/>
                      <a:pt x="123" y="148"/>
                      <a:pt x="123" y="149"/>
                    </a:cubicBezTo>
                    <a:lnTo>
                      <a:pt x="123" y="157"/>
                    </a:lnTo>
                    <a:close/>
                    <a:moveTo>
                      <a:pt x="39" y="100"/>
                    </a:moveTo>
                    <a:cubicBezTo>
                      <a:pt x="39" y="99"/>
                      <a:pt x="40" y="98"/>
                      <a:pt x="41" y="98"/>
                    </a:cubicBezTo>
                    <a:cubicBezTo>
                      <a:pt x="121" y="98"/>
                      <a:pt x="121" y="98"/>
                      <a:pt x="121" y="98"/>
                    </a:cubicBezTo>
                    <a:cubicBezTo>
                      <a:pt x="122" y="98"/>
                      <a:pt x="123" y="99"/>
                      <a:pt x="123" y="100"/>
                    </a:cubicBezTo>
                    <a:cubicBezTo>
                      <a:pt x="123" y="108"/>
                      <a:pt x="123" y="108"/>
                      <a:pt x="123" y="108"/>
                    </a:cubicBezTo>
                    <a:cubicBezTo>
                      <a:pt x="123" y="109"/>
                      <a:pt x="122" y="110"/>
                      <a:pt x="121" y="110"/>
                    </a:cubicBezTo>
                    <a:cubicBezTo>
                      <a:pt x="41" y="110"/>
                      <a:pt x="41" y="110"/>
                      <a:pt x="41" y="110"/>
                    </a:cubicBezTo>
                    <a:cubicBezTo>
                      <a:pt x="40" y="110"/>
                      <a:pt x="39" y="109"/>
                      <a:pt x="39" y="108"/>
                    </a:cubicBezTo>
                    <a:lnTo>
                      <a:pt x="39" y="100"/>
                    </a:lnTo>
                    <a:close/>
                    <a:moveTo>
                      <a:pt x="38" y="125"/>
                    </a:moveTo>
                    <a:cubicBezTo>
                      <a:pt x="38" y="124"/>
                      <a:pt x="39" y="123"/>
                      <a:pt x="40" y="123"/>
                    </a:cubicBezTo>
                    <a:cubicBezTo>
                      <a:pt x="120" y="123"/>
                      <a:pt x="120" y="123"/>
                      <a:pt x="120" y="123"/>
                    </a:cubicBezTo>
                    <a:cubicBezTo>
                      <a:pt x="121" y="123"/>
                      <a:pt x="122" y="124"/>
                      <a:pt x="122" y="125"/>
                    </a:cubicBezTo>
                    <a:cubicBezTo>
                      <a:pt x="122" y="133"/>
                      <a:pt x="122" y="133"/>
                      <a:pt x="122" y="133"/>
                    </a:cubicBezTo>
                    <a:cubicBezTo>
                      <a:pt x="122" y="134"/>
                      <a:pt x="121" y="135"/>
                      <a:pt x="12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9" y="135"/>
                      <a:pt x="38" y="134"/>
                      <a:pt x="38" y="133"/>
                    </a:cubicBezTo>
                    <a:lnTo>
                      <a:pt x="38" y="125"/>
                    </a:lnTo>
                    <a:close/>
                    <a:moveTo>
                      <a:pt x="8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162" y="81"/>
                      <a:pt x="162" y="81"/>
                      <a:pt x="162" y="81"/>
                    </a:cubicBezTo>
                    <a:lnTo>
                      <a:pt x="81" y="0"/>
                    </a:lnTo>
                    <a:close/>
                    <a:moveTo>
                      <a:pt x="87" y="56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102" y="43"/>
                      <a:pt x="102" y="43"/>
                      <a:pt x="102" y="43"/>
                    </a:cubicBezTo>
                    <a:cubicBezTo>
                      <a:pt x="102" y="56"/>
                      <a:pt x="102" y="56"/>
                      <a:pt x="102" y="56"/>
                    </a:cubicBezTo>
                    <a:lnTo>
                      <a:pt x="87" y="56"/>
                    </a:lnTo>
                    <a:close/>
                  </a:path>
                </a:pathLst>
              </a:custGeom>
              <a:solidFill>
                <a:srgbClr val="8D959B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67" name="Text Box 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gray">
            <a:xfrm>
              <a:off x="2481060" y="5067031"/>
              <a:ext cx="869655" cy="2158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8D959B"/>
                  </a:solidFill>
                </a:rPr>
                <a:t>Pharmacy</a:t>
              </a:r>
            </a:p>
          </p:txBody>
        </p:sp>
      </p:grpSp>
      <p:cxnSp>
        <p:nvCxnSpPr>
          <p:cNvPr id="75" name="Straight Arrow Connector 95"/>
          <p:cNvCxnSpPr>
            <a:cxnSpLocks noChangeShapeType="1"/>
          </p:cNvCxnSpPr>
          <p:nvPr>
            <p:custDataLst>
              <p:tags r:id="rId18"/>
            </p:custDataLst>
          </p:nvPr>
        </p:nvCxnSpPr>
        <p:spPr bwMode="auto">
          <a:xfrm flipV="1">
            <a:off x="2997204" y="4076519"/>
            <a:ext cx="173730" cy="468995"/>
          </a:xfrm>
          <a:prstGeom prst="straightConnector1">
            <a:avLst/>
          </a:prstGeom>
          <a:noFill/>
          <a:ln w="19050" algn="ctr">
            <a:solidFill>
              <a:srgbClr val="8D959B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76" name="Straight Arrow Connector 95"/>
          <p:cNvCxnSpPr>
            <a:cxnSpLocks noChangeShapeType="1"/>
          </p:cNvCxnSpPr>
          <p:nvPr>
            <p:custDataLst>
              <p:tags r:id="rId19"/>
            </p:custDataLst>
          </p:nvPr>
        </p:nvCxnSpPr>
        <p:spPr bwMode="auto">
          <a:xfrm flipH="1">
            <a:off x="4714041" y="3550035"/>
            <a:ext cx="113119" cy="385676"/>
          </a:xfrm>
          <a:prstGeom prst="straightConnector1">
            <a:avLst/>
          </a:prstGeom>
          <a:noFill/>
          <a:ln w="19050" algn="ctr">
            <a:solidFill>
              <a:srgbClr val="0099FF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77" name="Straight Arrow Connector 81"/>
          <p:cNvCxnSpPr>
            <a:cxnSpLocks noChangeShapeType="1"/>
          </p:cNvCxnSpPr>
          <p:nvPr>
            <p:custDataLst>
              <p:tags r:id="rId20"/>
            </p:custDataLst>
          </p:nvPr>
        </p:nvCxnSpPr>
        <p:spPr bwMode="auto">
          <a:xfrm flipH="1">
            <a:off x="2117771" y="1674822"/>
            <a:ext cx="1204913" cy="0"/>
          </a:xfrm>
          <a:prstGeom prst="straightConnector1">
            <a:avLst/>
          </a:prstGeom>
          <a:noFill/>
          <a:ln w="57150" algn="ctr">
            <a:solidFill>
              <a:srgbClr val="FF0066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78" name="Straight Arrow Connector 81"/>
          <p:cNvCxnSpPr>
            <a:cxnSpLocks noChangeShapeType="1"/>
          </p:cNvCxnSpPr>
          <p:nvPr>
            <p:custDataLst>
              <p:tags r:id="rId21"/>
            </p:custDataLst>
          </p:nvPr>
        </p:nvCxnSpPr>
        <p:spPr bwMode="auto">
          <a:xfrm>
            <a:off x="5414690" y="3537155"/>
            <a:ext cx="94959" cy="278756"/>
          </a:xfrm>
          <a:prstGeom prst="straightConnector1">
            <a:avLst/>
          </a:prstGeom>
          <a:noFill/>
          <a:ln w="19050" algn="ctr">
            <a:solidFill>
              <a:srgbClr val="0099FF"/>
            </a:solidFill>
            <a:prstDash val="dash"/>
            <a:round/>
            <a:headEnd type="arrow" w="med" len="med"/>
            <a:tailEnd type="arrow" w="med" len="med"/>
          </a:ln>
        </p:spPr>
      </p:cxnSp>
      <p:cxnSp>
        <p:nvCxnSpPr>
          <p:cNvPr id="79" name="Straight Arrow Connector 81"/>
          <p:cNvCxnSpPr>
            <a:cxnSpLocks noChangeShapeType="1"/>
          </p:cNvCxnSpPr>
          <p:nvPr>
            <p:custDataLst>
              <p:tags r:id="rId22"/>
            </p:custDataLst>
          </p:nvPr>
        </p:nvCxnSpPr>
        <p:spPr bwMode="auto">
          <a:xfrm>
            <a:off x="3533091" y="3927574"/>
            <a:ext cx="158751" cy="433790"/>
          </a:xfrm>
          <a:prstGeom prst="straightConnector1">
            <a:avLst/>
          </a:prstGeom>
          <a:noFill/>
          <a:ln w="19050" algn="ctr">
            <a:solidFill>
              <a:srgbClr val="8D959B"/>
            </a:solidFill>
            <a:prstDash val="dash"/>
            <a:round/>
            <a:headEnd type="arrow" w="med" len="med"/>
            <a:tailEnd type="arrow" w="med" len="med"/>
          </a:ln>
        </p:spPr>
      </p:cxnSp>
      <p:cxnSp>
        <p:nvCxnSpPr>
          <p:cNvPr id="80" name="Straight Arrow Connector 81"/>
          <p:cNvCxnSpPr>
            <a:cxnSpLocks noChangeShapeType="1"/>
          </p:cNvCxnSpPr>
          <p:nvPr>
            <p:custDataLst>
              <p:tags r:id="rId23"/>
            </p:custDataLst>
          </p:nvPr>
        </p:nvCxnSpPr>
        <p:spPr bwMode="auto">
          <a:xfrm flipH="1">
            <a:off x="2645814" y="6165304"/>
            <a:ext cx="649288" cy="1629"/>
          </a:xfrm>
          <a:prstGeom prst="straightConnector1">
            <a:avLst/>
          </a:prstGeom>
          <a:noFill/>
          <a:ln w="57150" algn="ctr">
            <a:solidFill>
              <a:srgbClr val="002B43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81" name="Straight Arrow Connector 23"/>
          <p:cNvCxnSpPr>
            <a:cxnSpLocks noChangeShapeType="1"/>
          </p:cNvCxnSpPr>
          <p:nvPr>
            <p:custDataLst>
              <p:tags r:id="rId24"/>
            </p:custDataLst>
          </p:nvPr>
        </p:nvCxnSpPr>
        <p:spPr bwMode="auto">
          <a:xfrm flipH="1">
            <a:off x="2663666" y="6474073"/>
            <a:ext cx="649288" cy="0"/>
          </a:xfrm>
          <a:prstGeom prst="straightConnector1">
            <a:avLst/>
          </a:prstGeom>
          <a:noFill/>
          <a:ln w="19050" algn="ctr">
            <a:solidFill>
              <a:srgbClr val="8D959B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82" name="Straight Arrow Connector 81"/>
          <p:cNvCxnSpPr>
            <a:cxnSpLocks noChangeShapeType="1"/>
          </p:cNvCxnSpPr>
          <p:nvPr>
            <p:custDataLst>
              <p:tags r:id="rId25"/>
            </p:custDataLst>
          </p:nvPr>
        </p:nvCxnSpPr>
        <p:spPr bwMode="auto">
          <a:xfrm flipH="1">
            <a:off x="2660003" y="5605790"/>
            <a:ext cx="649288" cy="1629"/>
          </a:xfrm>
          <a:prstGeom prst="straightConnector1">
            <a:avLst/>
          </a:prstGeom>
          <a:noFill/>
          <a:ln w="57150" cmpd="dbl" algn="ctr">
            <a:solidFill>
              <a:srgbClr val="FF0066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83" name="Straight Arrow Connector 81"/>
          <p:cNvCxnSpPr>
            <a:cxnSpLocks noChangeShapeType="1"/>
          </p:cNvCxnSpPr>
          <p:nvPr>
            <p:custDataLst>
              <p:tags r:id="rId26"/>
            </p:custDataLst>
          </p:nvPr>
        </p:nvCxnSpPr>
        <p:spPr bwMode="auto">
          <a:xfrm flipH="1">
            <a:off x="2658787" y="5877272"/>
            <a:ext cx="649288" cy="1629"/>
          </a:xfrm>
          <a:prstGeom prst="straightConnector1">
            <a:avLst/>
          </a:prstGeom>
          <a:noFill/>
          <a:ln w="57150" algn="ctr">
            <a:solidFill>
              <a:srgbClr val="FF0066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84" name="Straight Arrow Connector 23"/>
          <p:cNvCxnSpPr>
            <a:cxnSpLocks noChangeShapeType="1"/>
          </p:cNvCxnSpPr>
          <p:nvPr>
            <p:custDataLst>
              <p:tags r:id="rId27"/>
            </p:custDataLst>
          </p:nvPr>
        </p:nvCxnSpPr>
        <p:spPr bwMode="auto">
          <a:xfrm flipH="1">
            <a:off x="2645814" y="6716941"/>
            <a:ext cx="649288" cy="0"/>
          </a:xfrm>
          <a:prstGeom prst="straightConnector1">
            <a:avLst/>
          </a:prstGeom>
          <a:noFill/>
          <a:ln w="19050" algn="ctr">
            <a:solidFill>
              <a:srgbClr val="8D959B"/>
            </a:solidFill>
            <a:prstDash val="dash"/>
            <a:round/>
            <a:headEnd type="arrow" w="med" len="med"/>
            <a:tailEnd type="arrow" w="med" len="med"/>
          </a:ln>
        </p:spPr>
      </p:cxnSp>
      <p:grpSp>
        <p:nvGrpSpPr>
          <p:cNvPr id="85" name="Gruppieren 238"/>
          <p:cNvGrpSpPr/>
          <p:nvPr>
            <p:custDataLst>
              <p:tags r:id="rId28"/>
            </p:custDataLst>
          </p:nvPr>
        </p:nvGrpSpPr>
        <p:grpSpPr>
          <a:xfrm>
            <a:off x="1277253" y="4187648"/>
            <a:ext cx="895350" cy="731838"/>
            <a:chOff x="1044576" y="4349754"/>
            <a:chExt cx="895350" cy="731838"/>
          </a:xfrm>
        </p:grpSpPr>
        <p:grpSp>
          <p:nvGrpSpPr>
            <p:cNvPr id="86" name="Gruppieren 239"/>
            <p:cNvGrpSpPr/>
            <p:nvPr/>
          </p:nvGrpSpPr>
          <p:grpSpPr>
            <a:xfrm>
              <a:off x="1230314" y="4349754"/>
              <a:ext cx="539750" cy="379413"/>
              <a:chOff x="1230314" y="4349754"/>
              <a:chExt cx="539750" cy="379413"/>
            </a:xfrm>
          </p:grpSpPr>
          <p:grpSp>
            <p:nvGrpSpPr>
              <p:cNvPr id="88" name="Group 55"/>
              <p:cNvGrpSpPr/>
              <p:nvPr/>
            </p:nvGrpSpPr>
            <p:grpSpPr bwMode="auto">
              <a:xfrm>
                <a:off x="1230314" y="4349754"/>
                <a:ext cx="539750" cy="379413"/>
                <a:chOff x="3357554" y="4429132"/>
                <a:chExt cx="642942" cy="500066"/>
              </a:xfrm>
              <a:solidFill>
                <a:schemeClr val="tx1"/>
              </a:solidFill>
              <a:scene3d>
                <a:camera prst="isometricOffAxis1Right"/>
                <a:lightRig rig="threePt" dir="t"/>
              </a:scene3d>
            </p:grpSpPr>
            <p:sp>
              <p:nvSpPr>
                <p:cNvPr id="90" name="Flowchart: Manual Operation 189"/>
                <p:cNvSpPr/>
                <p:nvPr/>
              </p:nvSpPr>
              <p:spPr bwMode="auto">
                <a:xfrm flipV="1">
                  <a:off x="3357554" y="4429132"/>
                  <a:ext cx="642942" cy="142876"/>
                </a:xfrm>
                <a:prstGeom prst="flowChartManualOperation">
                  <a:avLst/>
                </a:prstGeom>
                <a:solidFill>
                  <a:srgbClr val="002B4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91" name="Flowchart: Process 190"/>
                <p:cNvSpPr/>
                <p:nvPr/>
              </p:nvSpPr>
              <p:spPr bwMode="auto">
                <a:xfrm>
                  <a:off x="3357554" y="4572008"/>
                  <a:ext cx="642942" cy="357190"/>
                </a:xfrm>
                <a:prstGeom prst="flowChartProcess">
                  <a:avLst/>
                </a:prstGeom>
                <a:solidFill>
                  <a:srgbClr val="002B4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89" name="Flowchart: Process 188"/>
              <p:cNvSpPr/>
              <p:nvPr/>
            </p:nvSpPr>
            <p:spPr bwMode="auto">
              <a:xfrm>
                <a:off x="1530175" y="4566561"/>
                <a:ext cx="119944" cy="162606"/>
              </a:xfrm>
              <a:prstGeom prst="flowChartProcess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isometricOffAxis1Right"/>
                <a:lightRig rig="threePt" dir="t"/>
              </a:scene3d>
            </p:spPr>
            <p:txBody>
              <a:bodyPr wrap="none" lIns="82296" tIns="36576" rIns="82296" bIns="36576" anchor="ctr"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87" name="Text Box 4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gray">
            <a:xfrm>
              <a:off x="1044576" y="4865692"/>
              <a:ext cx="895350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002B43"/>
                  </a:solidFill>
                </a:rPr>
                <a:t>Wholesaler</a:t>
              </a:r>
            </a:p>
          </p:txBody>
        </p:sp>
      </p:grpSp>
      <p:cxnSp>
        <p:nvCxnSpPr>
          <p:cNvPr id="92" name="Straight Arrow Connector 81"/>
          <p:cNvCxnSpPr>
            <a:cxnSpLocks noChangeShapeType="1"/>
          </p:cNvCxnSpPr>
          <p:nvPr>
            <p:custDataLst>
              <p:tags r:id="rId29"/>
            </p:custDataLst>
          </p:nvPr>
        </p:nvCxnSpPr>
        <p:spPr bwMode="auto">
          <a:xfrm>
            <a:off x="1732866" y="3590744"/>
            <a:ext cx="29986" cy="559430"/>
          </a:xfrm>
          <a:prstGeom prst="straightConnector1">
            <a:avLst/>
          </a:prstGeom>
          <a:noFill/>
          <a:ln w="19050" algn="ctr">
            <a:solidFill>
              <a:srgbClr val="002B43"/>
            </a:solidFill>
            <a:prstDash val="dash"/>
            <a:round/>
            <a:headEnd type="arrow" w="med" len="med"/>
            <a:tailEnd type="arrow" w="med" len="med"/>
          </a:ln>
        </p:spPr>
      </p:cxnSp>
      <p:grpSp>
        <p:nvGrpSpPr>
          <p:cNvPr id="93" name="Gruppieren 247"/>
          <p:cNvGrpSpPr/>
          <p:nvPr>
            <p:custDataLst>
              <p:tags r:id="rId30"/>
            </p:custDataLst>
          </p:nvPr>
        </p:nvGrpSpPr>
        <p:grpSpPr>
          <a:xfrm>
            <a:off x="5024050" y="3840231"/>
            <a:ext cx="895350" cy="724218"/>
            <a:chOff x="5618187" y="3995650"/>
            <a:chExt cx="895350" cy="724218"/>
          </a:xfrm>
        </p:grpSpPr>
        <p:grpSp>
          <p:nvGrpSpPr>
            <p:cNvPr id="94" name="Gruppieren 248"/>
            <p:cNvGrpSpPr/>
            <p:nvPr/>
          </p:nvGrpSpPr>
          <p:grpSpPr>
            <a:xfrm>
              <a:off x="5803925" y="3995650"/>
              <a:ext cx="539750" cy="371793"/>
              <a:chOff x="5803925" y="3995650"/>
              <a:chExt cx="539750" cy="371793"/>
            </a:xfrm>
          </p:grpSpPr>
          <p:grpSp>
            <p:nvGrpSpPr>
              <p:cNvPr id="96" name="Gruppieren 250"/>
              <p:cNvGrpSpPr/>
              <p:nvPr/>
            </p:nvGrpSpPr>
            <p:grpSpPr>
              <a:xfrm>
                <a:off x="5803925" y="3995650"/>
                <a:ext cx="539750" cy="371793"/>
                <a:chOff x="5803925" y="3995650"/>
                <a:chExt cx="539750" cy="371793"/>
              </a:xfrm>
            </p:grpSpPr>
            <p:sp>
              <p:nvSpPr>
                <p:cNvPr id="98" name="Flowchart: Manual Operation 189"/>
                <p:cNvSpPr/>
                <p:nvPr/>
              </p:nvSpPr>
              <p:spPr bwMode="auto">
                <a:xfrm flipV="1">
                  <a:off x="5803925" y="3995650"/>
                  <a:ext cx="539750" cy="108404"/>
                </a:xfrm>
                <a:prstGeom prst="flowChartManualOperation">
                  <a:avLst/>
                </a:prstGeom>
                <a:solidFill>
                  <a:srgbClr val="0099FF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isometricOffAxis1Right"/>
                  <a:lightRig rig="threePt" dir="t"/>
                </a:scene3d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99" name="Flowchart: Process 190"/>
                <p:cNvSpPr/>
                <p:nvPr/>
              </p:nvSpPr>
              <p:spPr bwMode="auto">
                <a:xfrm>
                  <a:off x="5803925" y="4096434"/>
                  <a:ext cx="539750" cy="271009"/>
                </a:xfrm>
                <a:prstGeom prst="flowChartProcess">
                  <a:avLst/>
                </a:prstGeom>
                <a:solidFill>
                  <a:srgbClr val="0099FF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isometricOffAxis1Right"/>
                  <a:lightRig rig="threePt" dir="t"/>
                </a:scene3d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97" name="Flowchart: Process 188"/>
              <p:cNvSpPr/>
              <p:nvPr/>
            </p:nvSpPr>
            <p:spPr bwMode="auto">
              <a:xfrm>
                <a:off x="6103786" y="4204837"/>
                <a:ext cx="119944" cy="162606"/>
              </a:xfrm>
              <a:prstGeom prst="flowChartProcess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isometricOffAxis1Right"/>
                <a:lightRig rig="threePt" dir="t"/>
              </a:scene3d>
            </p:spPr>
            <p:txBody>
              <a:bodyPr wrap="none" lIns="82296" tIns="36576" rIns="82296" bIns="36576" anchor="ctr"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95" name="Text Box 4"/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gray">
            <a:xfrm>
              <a:off x="5618187" y="4503968"/>
              <a:ext cx="895350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0099FF"/>
                  </a:solidFill>
                </a:rPr>
                <a:t>Wholesaler</a:t>
              </a:r>
            </a:p>
          </p:txBody>
        </p:sp>
      </p:grpSp>
      <p:grpSp>
        <p:nvGrpSpPr>
          <p:cNvPr id="100" name="Gruppieren 254"/>
          <p:cNvGrpSpPr/>
          <p:nvPr>
            <p:custDataLst>
              <p:tags r:id="rId31"/>
            </p:custDataLst>
          </p:nvPr>
        </p:nvGrpSpPr>
        <p:grpSpPr>
          <a:xfrm>
            <a:off x="4178920" y="3927426"/>
            <a:ext cx="845130" cy="852612"/>
            <a:chOff x="7026277" y="3250018"/>
            <a:chExt cx="845130" cy="852612"/>
          </a:xfrm>
        </p:grpSpPr>
        <p:grpSp>
          <p:nvGrpSpPr>
            <p:cNvPr id="101" name="Gruppieren 255"/>
            <p:cNvGrpSpPr/>
            <p:nvPr/>
          </p:nvGrpSpPr>
          <p:grpSpPr>
            <a:xfrm>
              <a:off x="7026277" y="3250018"/>
              <a:ext cx="648240" cy="540800"/>
              <a:chOff x="7026277" y="3250018"/>
              <a:chExt cx="648240" cy="540800"/>
            </a:xfrm>
          </p:grpSpPr>
          <p:grpSp>
            <p:nvGrpSpPr>
              <p:cNvPr id="103" name="Group 177"/>
              <p:cNvGrpSpPr/>
              <p:nvPr/>
            </p:nvGrpSpPr>
            <p:grpSpPr bwMode="auto">
              <a:xfrm>
                <a:off x="7287120" y="3340152"/>
                <a:ext cx="387397" cy="450666"/>
                <a:chOff x="6526224" y="3317873"/>
                <a:chExt cx="396875" cy="457200"/>
              </a:xfrm>
              <a:solidFill>
                <a:srgbClr val="0099FF"/>
              </a:solidFill>
            </p:grpSpPr>
            <p:sp>
              <p:nvSpPr>
                <p:cNvPr id="105" name="Freeform 37"/>
                <p:cNvSpPr>
                  <a:spLocks noEditPoints="1"/>
                </p:cNvSpPr>
                <p:nvPr/>
              </p:nvSpPr>
              <p:spPr bwMode="auto">
                <a:xfrm>
                  <a:off x="6632587" y="3640135"/>
                  <a:ext cx="26988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0" y="6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5" y="11"/>
                    </a:cxn>
                    <a:cxn ang="0">
                      <a:pos x="5" y="3"/>
                    </a:cxn>
                    <a:cxn ang="0">
                      <a:pos x="8" y="6"/>
                    </a:cxn>
                    <a:cxn ang="0">
                      <a:pos x="5" y="8"/>
                    </a:cxn>
                    <a:cxn ang="0">
                      <a:pos x="2" y="6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10" h="11">
                      <a:moveTo>
                        <a:pt x="5" y="11"/>
                      </a:moveTo>
                      <a:cubicBezTo>
                        <a:pt x="8" y="11"/>
                        <a:pt x="10" y="9"/>
                        <a:pt x="10" y="6"/>
                      </a:cubicBez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1"/>
                        <a:pt x="5" y="11"/>
                      </a:cubicBezTo>
                      <a:close/>
                      <a:moveTo>
                        <a:pt x="5" y="3"/>
                      </a:moveTo>
                      <a:cubicBezTo>
                        <a:pt x="6" y="3"/>
                        <a:pt x="8" y="4"/>
                        <a:pt x="8" y="6"/>
                      </a:cubicBezTo>
                      <a:cubicBezTo>
                        <a:pt x="8" y="7"/>
                        <a:pt x="6" y="8"/>
                        <a:pt x="5" y="8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4"/>
                        <a:pt x="3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106" name="Freeform 38"/>
                <p:cNvSpPr>
                  <a:spLocks/>
                </p:cNvSpPr>
                <p:nvPr/>
              </p:nvSpPr>
              <p:spPr bwMode="auto">
                <a:xfrm>
                  <a:off x="6526224" y="3559173"/>
                  <a:ext cx="396875" cy="215900"/>
                </a:xfrm>
                <a:custGeom>
                  <a:avLst/>
                  <a:gdLst/>
                  <a:ahLst/>
                  <a:cxnLst>
                    <a:cxn ang="0">
                      <a:pos x="106" y="10"/>
                    </a:cxn>
                    <a:cxn ang="0">
                      <a:pos x="107" y="19"/>
                    </a:cxn>
                    <a:cxn ang="0">
                      <a:pos x="116" y="26"/>
                    </a:cxn>
                    <a:cxn ang="0">
                      <a:pos x="114" y="54"/>
                    </a:cxn>
                    <a:cxn ang="0">
                      <a:pos x="116" y="58"/>
                    </a:cxn>
                    <a:cxn ang="0">
                      <a:pos x="111" y="62"/>
                    </a:cxn>
                    <a:cxn ang="0">
                      <a:pos x="106" y="57"/>
                    </a:cxn>
                    <a:cxn ang="0">
                      <a:pos x="110" y="53"/>
                    </a:cxn>
                    <a:cxn ang="0">
                      <a:pos x="113" y="28"/>
                    </a:cxn>
                    <a:cxn ang="0">
                      <a:pos x="103" y="23"/>
                    </a:cxn>
                    <a:cxn ang="0">
                      <a:pos x="95" y="27"/>
                    </a:cxn>
                    <a:cxn ang="0">
                      <a:pos x="88" y="50"/>
                    </a:cxn>
                    <a:cxn ang="0">
                      <a:pos x="90" y="54"/>
                    </a:cxn>
                    <a:cxn ang="0">
                      <a:pos x="86" y="58"/>
                    </a:cxn>
                    <a:cxn ang="0">
                      <a:pos x="81" y="53"/>
                    </a:cxn>
                    <a:cxn ang="0">
                      <a:pos x="84" y="49"/>
                    </a:cxn>
                    <a:cxn ang="0">
                      <a:pos x="92" y="24"/>
                    </a:cxn>
                    <a:cxn ang="0">
                      <a:pos x="103" y="19"/>
                    </a:cxn>
                    <a:cxn ang="0">
                      <a:pos x="104" y="19"/>
                    </a:cxn>
                    <a:cxn ang="0">
                      <a:pos x="101" y="7"/>
                    </a:cxn>
                    <a:cxn ang="0">
                      <a:pos x="75" y="0"/>
                    </a:cxn>
                    <a:cxn ang="0">
                      <a:pos x="48" y="8"/>
                    </a:cxn>
                    <a:cxn ang="0">
                      <a:pos x="46" y="10"/>
                    </a:cxn>
                    <a:cxn ang="0">
                      <a:pos x="43" y="26"/>
                    </a:cxn>
                    <a:cxn ang="0">
                      <a:pos x="45" y="25"/>
                    </a:cxn>
                    <a:cxn ang="0">
                      <a:pos x="54" y="35"/>
                    </a:cxn>
                    <a:cxn ang="0">
                      <a:pos x="45" y="44"/>
                    </a:cxn>
                    <a:cxn ang="0">
                      <a:pos x="35" y="35"/>
                    </a:cxn>
                    <a:cxn ang="0">
                      <a:pos x="40" y="27"/>
                    </a:cxn>
                    <a:cxn ang="0">
                      <a:pos x="42" y="11"/>
                    </a:cxn>
                    <a:cxn ang="0">
                      <a:pos x="0" y="76"/>
                    </a:cxn>
                    <a:cxn ang="0">
                      <a:pos x="28" y="76"/>
                    </a:cxn>
                    <a:cxn ang="0">
                      <a:pos x="33" y="67"/>
                    </a:cxn>
                    <a:cxn ang="0">
                      <a:pos x="34" y="76"/>
                    </a:cxn>
                    <a:cxn ang="0">
                      <a:pos x="120" y="76"/>
                    </a:cxn>
                    <a:cxn ang="0">
                      <a:pos x="122" y="67"/>
                    </a:cxn>
                    <a:cxn ang="0">
                      <a:pos x="126" y="76"/>
                    </a:cxn>
                    <a:cxn ang="0">
                      <a:pos x="149" y="76"/>
                    </a:cxn>
                    <a:cxn ang="0">
                      <a:pos x="106" y="10"/>
                    </a:cxn>
                  </a:cxnLst>
                  <a:rect l="0" t="0" r="r" b="b"/>
                  <a:pathLst>
                    <a:path w="149" h="76">
                      <a:moveTo>
                        <a:pt x="106" y="10"/>
                      </a:moveTo>
                      <a:cubicBezTo>
                        <a:pt x="107" y="13"/>
                        <a:pt x="107" y="16"/>
                        <a:pt x="107" y="19"/>
                      </a:cubicBezTo>
                      <a:cubicBezTo>
                        <a:pt x="111" y="20"/>
                        <a:pt x="114" y="22"/>
                        <a:pt x="116" y="26"/>
                      </a:cubicBezTo>
                      <a:cubicBezTo>
                        <a:pt x="120" y="32"/>
                        <a:pt x="119" y="43"/>
                        <a:pt x="114" y="54"/>
                      </a:cubicBezTo>
                      <a:cubicBezTo>
                        <a:pt x="115" y="55"/>
                        <a:pt x="116" y="57"/>
                        <a:pt x="116" y="58"/>
                      </a:cubicBezTo>
                      <a:cubicBezTo>
                        <a:pt x="115" y="61"/>
                        <a:pt x="113" y="62"/>
                        <a:pt x="111" y="62"/>
                      </a:cubicBezTo>
                      <a:cubicBezTo>
                        <a:pt x="108" y="62"/>
                        <a:pt x="106" y="60"/>
                        <a:pt x="106" y="57"/>
                      </a:cubicBezTo>
                      <a:cubicBezTo>
                        <a:pt x="106" y="55"/>
                        <a:pt x="108" y="54"/>
                        <a:pt x="110" y="53"/>
                      </a:cubicBezTo>
                      <a:cubicBezTo>
                        <a:pt x="115" y="43"/>
                        <a:pt x="116" y="33"/>
                        <a:pt x="113" y="28"/>
                      </a:cubicBezTo>
                      <a:cubicBezTo>
                        <a:pt x="111" y="25"/>
                        <a:pt x="108" y="23"/>
                        <a:pt x="103" y="23"/>
                      </a:cubicBezTo>
                      <a:cubicBezTo>
                        <a:pt x="100" y="23"/>
                        <a:pt x="97" y="24"/>
                        <a:pt x="95" y="27"/>
                      </a:cubicBezTo>
                      <a:cubicBezTo>
                        <a:pt x="89" y="33"/>
                        <a:pt x="88" y="44"/>
                        <a:pt x="88" y="50"/>
                      </a:cubicBezTo>
                      <a:cubicBezTo>
                        <a:pt x="90" y="51"/>
                        <a:pt x="91" y="52"/>
                        <a:pt x="90" y="54"/>
                      </a:cubicBezTo>
                      <a:cubicBezTo>
                        <a:pt x="90" y="56"/>
                        <a:pt x="88" y="58"/>
                        <a:pt x="86" y="58"/>
                      </a:cubicBezTo>
                      <a:cubicBezTo>
                        <a:pt x="83" y="58"/>
                        <a:pt x="81" y="56"/>
                        <a:pt x="81" y="53"/>
                      </a:cubicBezTo>
                      <a:cubicBezTo>
                        <a:pt x="81" y="51"/>
                        <a:pt x="83" y="50"/>
                        <a:pt x="84" y="49"/>
                      </a:cubicBezTo>
                      <a:cubicBezTo>
                        <a:pt x="84" y="43"/>
                        <a:pt x="86" y="31"/>
                        <a:pt x="92" y="24"/>
                      </a:cubicBezTo>
                      <a:cubicBezTo>
                        <a:pt x="95" y="21"/>
                        <a:pt x="99" y="19"/>
                        <a:pt x="103" y="19"/>
                      </a:cubicBezTo>
                      <a:cubicBezTo>
                        <a:pt x="103" y="19"/>
                        <a:pt x="104" y="19"/>
                        <a:pt x="104" y="19"/>
                      </a:cubicBezTo>
                      <a:cubicBezTo>
                        <a:pt x="104" y="14"/>
                        <a:pt x="103" y="10"/>
                        <a:pt x="101" y="7"/>
                      </a:cubicBezTo>
                      <a:cubicBezTo>
                        <a:pt x="93" y="3"/>
                        <a:pt x="84" y="0"/>
                        <a:pt x="75" y="0"/>
                      </a:cubicBezTo>
                      <a:cubicBezTo>
                        <a:pt x="65" y="0"/>
                        <a:pt x="56" y="3"/>
                        <a:pt x="48" y="8"/>
                      </a:cubicBezTo>
                      <a:cubicBezTo>
                        <a:pt x="47" y="8"/>
                        <a:pt x="47" y="9"/>
                        <a:pt x="46" y="10"/>
                      </a:cubicBezTo>
                      <a:cubicBezTo>
                        <a:pt x="43" y="15"/>
                        <a:pt x="41" y="21"/>
                        <a:pt x="43" y="26"/>
                      </a:cubicBezTo>
                      <a:cubicBezTo>
                        <a:pt x="44" y="25"/>
                        <a:pt x="44" y="25"/>
                        <a:pt x="45" y="25"/>
                      </a:cubicBezTo>
                      <a:cubicBezTo>
                        <a:pt x="50" y="25"/>
                        <a:pt x="54" y="30"/>
                        <a:pt x="54" y="35"/>
                      </a:cubicBezTo>
                      <a:cubicBezTo>
                        <a:pt x="54" y="40"/>
                        <a:pt x="50" y="44"/>
                        <a:pt x="45" y="44"/>
                      </a:cubicBezTo>
                      <a:cubicBezTo>
                        <a:pt x="40" y="44"/>
                        <a:pt x="35" y="40"/>
                        <a:pt x="35" y="35"/>
                      </a:cubicBezTo>
                      <a:cubicBezTo>
                        <a:pt x="35" y="31"/>
                        <a:pt x="37" y="28"/>
                        <a:pt x="40" y="27"/>
                      </a:cubicBezTo>
                      <a:cubicBezTo>
                        <a:pt x="38" y="22"/>
                        <a:pt x="39" y="17"/>
                        <a:pt x="42" y="11"/>
                      </a:cubicBezTo>
                      <a:cubicBezTo>
                        <a:pt x="23" y="25"/>
                        <a:pt x="8" y="49"/>
                        <a:pt x="0" y="76"/>
                      </a:cubicBezTo>
                      <a:cubicBezTo>
                        <a:pt x="28" y="76"/>
                        <a:pt x="28" y="76"/>
                        <a:pt x="28" y="76"/>
                      </a:cubicBezTo>
                      <a:cubicBezTo>
                        <a:pt x="29" y="70"/>
                        <a:pt x="31" y="66"/>
                        <a:pt x="33" y="67"/>
                      </a:cubicBezTo>
                      <a:cubicBezTo>
                        <a:pt x="34" y="67"/>
                        <a:pt x="34" y="71"/>
                        <a:pt x="34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1"/>
                        <a:pt x="120" y="67"/>
                        <a:pt x="122" y="67"/>
                      </a:cubicBezTo>
                      <a:cubicBezTo>
                        <a:pt x="123" y="66"/>
                        <a:pt x="125" y="70"/>
                        <a:pt x="126" y="76"/>
                      </a:cubicBezTo>
                      <a:cubicBezTo>
                        <a:pt x="149" y="76"/>
                        <a:pt x="149" y="76"/>
                        <a:pt x="149" y="76"/>
                      </a:cubicBezTo>
                      <a:cubicBezTo>
                        <a:pt x="141" y="48"/>
                        <a:pt x="126" y="23"/>
                        <a:pt x="106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107" name="Freeform 39"/>
                <p:cNvSpPr>
                  <a:spLocks/>
                </p:cNvSpPr>
                <p:nvPr/>
              </p:nvSpPr>
              <p:spPr bwMode="auto">
                <a:xfrm>
                  <a:off x="6640524" y="3317873"/>
                  <a:ext cx="155575" cy="66675"/>
                </a:xfrm>
                <a:custGeom>
                  <a:avLst/>
                  <a:gdLst/>
                  <a:ahLst/>
                  <a:cxnLst>
                    <a:cxn ang="0">
                      <a:pos x="29" y="13"/>
                    </a:cxn>
                    <a:cxn ang="0">
                      <a:pos x="42" y="23"/>
                    </a:cxn>
                    <a:cxn ang="0">
                      <a:pos x="58" y="23"/>
                    </a:cxn>
                    <a:cxn ang="0">
                      <a:pos x="29" y="0"/>
                    </a:cxn>
                    <a:cxn ang="0">
                      <a:pos x="0" y="23"/>
                    </a:cxn>
                    <a:cxn ang="0">
                      <a:pos x="16" y="23"/>
                    </a:cxn>
                    <a:cxn ang="0">
                      <a:pos x="29" y="13"/>
                    </a:cxn>
                  </a:cxnLst>
                  <a:rect l="0" t="0" r="r" b="b"/>
                  <a:pathLst>
                    <a:path w="58" h="23">
                      <a:moveTo>
                        <a:pt x="29" y="13"/>
                      </a:moveTo>
                      <a:cubicBezTo>
                        <a:pt x="35" y="13"/>
                        <a:pt x="40" y="18"/>
                        <a:pt x="42" y="23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3" y="10"/>
                        <a:pt x="42" y="0"/>
                        <a:pt x="29" y="0"/>
                      </a:cubicBezTo>
                      <a:cubicBezTo>
                        <a:pt x="16" y="0"/>
                        <a:pt x="5" y="10"/>
                        <a:pt x="0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8" y="18"/>
                        <a:pt x="23" y="13"/>
                        <a:pt x="29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108" name="Freeform 40"/>
                <p:cNvSpPr>
                  <a:spLocks noEditPoints="1"/>
                </p:cNvSpPr>
                <p:nvPr/>
              </p:nvSpPr>
              <p:spPr bwMode="auto">
                <a:xfrm>
                  <a:off x="6691324" y="3365498"/>
                  <a:ext cx="52388" cy="5873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0"/>
                    </a:cxn>
                    <a:cxn ang="0">
                      <a:pos x="10" y="20"/>
                    </a:cxn>
                    <a:cxn ang="0">
                      <a:pos x="20" y="10"/>
                    </a:cxn>
                    <a:cxn ang="0">
                      <a:pos x="10" y="0"/>
                    </a:cxn>
                    <a:cxn ang="0">
                      <a:pos x="10" y="18"/>
                    </a:cxn>
                    <a:cxn ang="0">
                      <a:pos x="3" y="10"/>
                    </a:cxn>
                    <a:cxn ang="0">
                      <a:pos x="10" y="2"/>
                    </a:cxn>
                    <a:cxn ang="0">
                      <a:pos x="18" y="10"/>
                    </a:cxn>
                    <a:cxn ang="0">
                      <a:pos x="10" y="18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16" y="20"/>
                        <a:pt x="20" y="16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  <a:moveTo>
                        <a:pt x="10" y="18"/>
                      </a:moveTo>
                      <a:cubicBezTo>
                        <a:pt x="6" y="18"/>
                        <a:pt x="3" y="14"/>
                        <a:pt x="3" y="10"/>
                      </a:cubicBezTo>
                      <a:cubicBezTo>
                        <a:pt x="3" y="6"/>
                        <a:pt x="6" y="2"/>
                        <a:pt x="10" y="2"/>
                      </a:cubicBezTo>
                      <a:cubicBezTo>
                        <a:pt x="14" y="2"/>
                        <a:pt x="18" y="6"/>
                        <a:pt x="18" y="10"/>
                      </a:cubicBezTo>
                      <a:cubicBezTo>
                        <a:pt x="18" y="14"/>
                        <a:pt x="14" y="18"/>
                        <a:pt x="10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  <p:sp>
              <p:nvSpPr>
                <p:cNvPr id="109" name="Freeform 41"/>
                <p:cNvSpPr>
                  <a:spLocks/>
                </p:cNvSpPr>
                <p:nvPr/>
              </p:nvSpPr>
              <p:spPr bwMode="auto">
                <a:xfrm>
                  <a:off x="6630999" y="3402010"/>
                  <a:ext cx="176213" cy="150813"/>
                </a:xfrm>
                <a:custGeom>
                  <a:avLst/>
                  <a:gdLst/>
                  <a:ahLst/>
                  <a:cxnLst>
                    <a:cxn ang="0">
                      <a:pos x="33" y="53"/>
                    </a:cxn>
                    <a:cxn ang="0">
                      <a:pos x="66" y="12"/>
                    </a:cxn>
                    <a:cxn ang="0">
                      <a:pos x="64" y="0"/>
                    </a:cxn>
                    <a:cxn ang="0">
                      <a:pos x="46" y="0"/>
                    </a:cxn>
                    <a:cxn ang="0">
                      <a:pos x="33" y="11"/>
                    </a:cxn>
                    <a:cxn ang="0">
                      <a:pos x="20" y="0"/>
                    </a:cxn>
                    <a:cxn ang="0">
                      <a:pos x="2" y="0"/>
                    </a:cxn>
                    <a:cxn ang="0">
                      <a:pos x="0" y="12"/>
                    </a:cxn>
                    <a:cxn ang="0">
                      <a:pos x="33" y="53"/>
                    </a:cxn>
                  </a:cxnLst>
                  <a:rect l="0" t="0" r="r" b="b"/>
                  <a:pathLst>
                    <a:path w="66" h="53">
                      <a:moveTo>
                        <a:pt x="33" y="53"/>
                      </a:moveTo>
                      <a:cubicBezTo>
                        <a:pt x="51" y="53"/>
                        <a:pt x="66" y="35"/>
                        <a:pt x="66" y="12"/>
                      </a:cubicBezTo>
                      <a:cubicBezTo>
                        <a:pt x="66" y="8"/>
                        <a:pt x="65" y="4"/>
                        <a:pt x="64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5" y="6"/>
                        <a:pt x="40" y="11"/>
                        <a:pt x="33" y="11"/>
                      </a:cubicBezTo>
                      <a:cubicBezTo>
                        <a:pt x="27" y="11"/>
                        <a:pt x="21" y="6"/>
                        <a:pt x="2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4"/>
                        <a:pt x="0" y="8"/>
                        <a:pt x="0" y="12"/>
                      </a:cubicBezTo>
                      <a:cubicBezTo>
                        <a:pt x="0" y="35"/>
                        <a:pt x="15" y="53"/>
                        <a:pt x="33" y="5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GB" sz="1400" b="0" baseline="-25000" dirty="0">
                    <a:solidFill>
                      <a:srgbClr val="000056"/>
                    </a:solidFill>
                    <a:latin typeface="Arial" pitchFamily="34" charset="0"/>
                    <a:ea typeface="ヒラギノ角ゴ Pro W3" charset="-128"/>
                    <a:cs typeface="+mn-cs"/>
                  </a:endParaRPr>
                </a:p>
              </p:txBody>
            </p:sp>
          </p:grpSp>
          <p:sp>
            <p:nvSpPr>
              <p:cNvPr id="104" name="Freeform 42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7026277" y="3250018"/>
                <a:ext cx="331788" cy="382588"/>
              </a:xfrm>
              <a:custGeom>
                <a:avLst/>
                <a:gdLst/>
                <a:ahLst/>
                <a:cxnLst>
                  <a:cxn ang="0">
                    <a:pos x="24" y="171"/>
                  </a:cxn>
                  <a:cxn ang="0">
                    <a:pos x="138" y="171"/>
                  </a:cxn>
                  <a:cxn ang="0">
                    <a:pos x="138" y="87"/>
                  </a:cxn>
                  <a:cxn ang="0">
                    <a:pos x="24" y="87"/>
                  </a:cxn>
                  <a:cxn ang="0">
                    <a:pos x="24" y="171"/>
                  </a:cxn>
                  <a:cxn ang="0">
                    <a:pos x="123" y="157"/>
                  </a:cxn>
                  <a:cxn ang="0">
                    <a:pos x="121" y="159"/>
                  </a:cxn>
                  <a:cxn ang="0">
                    <a:pos x="41" y="159"/>
                  </a:cxn>
                  <a:cxn ang="0">
                    <a:pos x="39" y="157"/>
                  </a:cxn>
                  <a:cxn ang="0">
                    <a:pos x="39" y="149"/>
                  </a:cxn>
                  <a:cxn ang="0">
                    <a:pos x="41" y="147"/>
                  </a:cxn>
                  <a:cxn ang="0">
                    <a:pos x="121" y="147"/>
                  </a:cxn>
                  <a:cxn ang="0">
                    <a:pos x="123" y="149"/>
                  </a:cxn>
                  <a:cxn ang="0">
                    <a:pos x="123" y="157"/>
                  </a:cxn>
                  <a:cxn ang="0">
                    <a:pos x="39" y="100"/>
                  </a:cxn>
                  <a:cxn ang="0">
                    <a:pos x="41" y="98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23" y="108"/>
                  </a:cxn>
                  <a:cxn ang="0">
                    <a:pos x="121" y="110"/>
                  </a:cxn>
                  <a:cxn ang="0">
                    <a:pos x="41" y="110"/>
                  </a:cxn>
                  <a:cxn ang="0">
                    <a:pos x="39" y="108"/>
                  </a:cxn>
                  <a:cxn ang="0">
                    <a:pos x="39" y="100"/>
                  </a:cxn>
                  <a:cxn ang="0">
                    <a:pos x="38" y="125"/>
                  </a:cxn>
                  <a:cxn ang="0">
                    <a:pos x="40" y="123"/>
                  </a:cxn>
                  <a:cxn ang="0">
                    <a:pos x="120" y="123"/>
                  </a:cxn>
                  <a:cxn ang="0">
                    <a:pos x="122" y="125"/>
                  </a:cxn>
                  <a:cxn ang="0">
                    <a:pos x="122" y="133"/>
                  </a:cxn>
                  <a:cxn ang="0">
                    <a:pos x="120" y="135"/>
                  </a:cxn>
                  <a:cxn ang="0">
                    <a:pos x="40" y="135"/>
                  </a:cxn>
                  <a:cxn ang="0">
                    <a:pos x="38" y="133"/>
                  </a:cxn>
                  <a:cxn ang="0">
                    <a:pos x="38" y="125"/>
                  </a:cxn>
                  <a:cxn ang="0">
                    <a:pos x="81" y="0"/>
                  </a:cxn>
                  <a:cxn ang="0">
                    <a:pos x="0" y="81"/>
                  </a:cxn>
                  <a:cxn ang="0">
                    <a:pos x="162" y="81"/>
                  </a:cxn>
                  <a:cxn ang="0">
                    <a:pos x="81" y="0"/>
                  </a:cxn>
                  <a:cxn ang="0">
                    <a:pos x="87" y="56"/>
                  </a:cxn>
                  <a:cxn ang="0">
                    <a:pos x="87" y="71"/>
                  </a:cxn>
                  <a:cxn ang="0">
                    <a:pos x="74" y="71"/>
                  </a:cxn>
                  <a:cxn ang="0">
                    <a:pos x="74" y="56"/>
                  </a:cxn>
                  <a:cxn ang="0">
                    <a:pos x="59" y="56"/>
                  </a:cxn>
                  <a:cxn ang="0">
                    <a:pos x="59" y="43"/>
                  </a:cxn>
                  <a:cxn ang="0">
                    <a:pos x="74" y="43"/>
                  </a:cxn>
                  <a:cxn ang="0">
                    <a:pos x="74" y="28"/>
                  </a:cxn>
                  <a:cxn ang="0">
                    <a:pos x="87" y="28"/>
                  </a:cxn>
                  <a:cxn ang="0">
                    <a:pos x="87" y="43"/>
                  </a:cxn>
                  <a:cxn ang="0">
                    <a:pos x="102" y="43"/>
                  </a:cxn>
                  <a:cxn ang="0">
                    <a:pos x="102" y="56"/>
                  </a:cxn>
                  <a:cxn ang="0">
                    <a:pos x="87" y="56"/>
                  </a:cxn>
                </a:cxnLst>
                <a:rect l="0" t="0" r="r" b="b"/>
                <a:pathLst>
                  <a:path w="162" h="171">
                    <a:moveTo>
                      <a:pt x="24" y="171"/>
                    </a:move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24" y="87"/>
                      <a:pt x="24" y="87"/>
                      <a:pt x="24" y="87"/>
                    </a:cubicBezTo>
                    <a:lnTo>
                      <a:pt x="24" y="171"/>
                    </a:lnTo>
                    <a:close/>
                    <a:moveTo>
                      <a:pt x="123" y="157"/>
                    </a:moveTo>
                    <a:cubicBezTo>
                      <a:pt x="123" y="158"/>
                      <a:pt x="122" y="159"/>
                      <a:pt x="121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0" y="159"/>
                      <a:pt x="39" y="158"/>
                      <a:pt x="39" y="157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9" y="148"/>
                      <a:pt x="40" y="147"/>
                      <a:pt x="41" y="147"/>
                    </a:cubicBezTo>
                    <a:cubicBezTo>
                      <a:pt x="121" y="147"/>
                      <a:pt x="121" y="147"/>
                      <a:pt x="121" y="147"/>
                    </a:cubicBezTo>
                    <a:cubicBezTo>
                      <a:pt x="122" y="147"/>
                      <a:pt x="123" y="148"/>
                      <a:pt x="123" y="149"/>
                    </a:cubicBezTo>
                    <a:lnTo>
                      <a:pt x="123" y="157"/>
                    </a:lnTo>
                    <a:close/>
                    <a:moveTo>
                      <a:pt x="39" y="100"/>
                    </a:moveTo>
                    <a:cubicBezTo>
                      <a:pt x="39" y="99"/>
                      <a:pt x="40" y="98"/>
                      <a:pt x="41" y="98"/>
                    </a:cubicBezTo>
                    <a:cubicBezTo>
                      <a:pt x="121" y="98"/>
                      <a:pt x="121" y="98"/>
                      <a:pt x="121" y="98"/>
                    </a:cubicBezTo>
                    <a:cubicBezTo>
                      <a:pt x="122" y="98"/>
                      <a:pt x="123" y="99"/>
                      <a:pt x="123" y="100"/>
                    </a:cubicBezTo>
                    <a:cubicBezTo>
                      <a:pt x="123" y="108"/>
                      <a:pt x="123" y="108"/>
                      <a:pt x="123" y="108"/>
                    </a:cubicBezTo>
                    <a:cubicBezTo>
                      <a:pt x="123" y="109"/>
                      <a:pt x="122" y="110"/>
                      <a:pt x="121" y="110"/>
                    </a:cubicBezTo>
                    <a:cubicBezTo>
                      <a:pt x="41" y="110"/>
                      <a:pt x="41" y="110"/>
                      <a:pt x="41" y="110"/>
                    </a:cubicBezTo>
                    <a:cubicBezTo>
                      <a:pt x="40" y="110"/>
                      <a:pt x="39" y="109"/>
                      <a:pt x="39" y="108"/>
                    </a:cubicBezTo>
                    <a:lnTo>
                      <a:pt x="39" y="100"/>
                    </a:lnTo>
                    <a:close/>
                    <a:moveTo>
                      <a:pt x="38" y="125"/>
                    </a:moveTo>
                    <a:cubicBezTo>
                      <a:pt x="38" y="124"/>
                      <a:pt x="39" y="123"/>
                      <a:pt x="40" y="123"/>
                    </a:cubicBezTo>
                    <a:cubicBezTo>
                      <a:pt x="120" y="123"/>
                      <a:pt x="120" y="123"/>
                      <a:pt x="120" y="123"/>
                    </a:cubicBezTo>
                    <a:cubicBezTo>
                      <a:pt x="121" y="123"/>
                      <a:pt x="122" y="124"/>
                      <a:pt x="122" y="125"/>
                    </a:cubicBezTo>
                    <a:cubicBezTo>
                      <a:pt x="122" y="133"/>
                      <a:pt x="122" y="133"/>
                      <a:pt x="122" y="133"/>
                    </a:cubicBezTo>
                    <a:cubicBezTo>
                      <a:pt x="122" y="134"/>
                      <a:pt x="121" y="135"/>
                      <a:pt x="12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9" y="135"/>
                      <a:pt x="38" y="134"/>
                      <a:pt x="38" y="133"/>
                    </a:cubicBezTo>
                    <a:lnTo>
                      <a:pt x="38" y="125"/>
                    </a:lnTo>
                    <a:close/>
                    <a:moveTo>
                      <a:pt x="8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162" y="81"/>
                      <a:pt x="162" y="81"/>
                      <a:pt x="162" y="81"/>
                    </a:cubicBezTo>
                    <a:lnTo>
                      <a:pt x="81" y="0"/>
                    </a:lnTo>
                    <a:close/>
                    <a:moveTo>
                      <a:pt x="87" y="56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102" y="43"/>
                      <a:pt x="102" y="43"/>
                      <a:pt x="102" y="43"/>
                    </a:cubicBezTo>
                    <a:cubicBezTo>
                      <a:pt x="102" y="56"/>
                      <a:pt x="102" y="56"/>
                      <a:pt x="102" y="56"/>
                    </a:cubicBezTo>
                    <a:lnTo>
                      <a:pt x="87" y="56"/>
                    </a:lnTo>
                    <a:close/>
                  </a:path>
                </a:pathLst>
              </a:custGeom>
              <a:solidFill>
                <a:srgbClr val="0099FF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eaLnBrk="0" hangingPunct="0">
                  <a:defRPr/>
                </a:pPr>
                <a:endParaRPr lang="en-GB" sz="1400" b="0" baseline="-25000" dirty="0">
                  <a:solidFill>
                    <a:srgbClr val="000056"/>
                  </a:solidFill>
                  <a:latin typeface="Arial" pitchFamily="34" charset="0"/>
                  <a:ea typeface="ヒラギノ角ゴ Pro W3" charset="-128"/>
                  <a:cs typeface="+mn-cs"/>
                </a:endParaRPr>
              </a:p>
            </p:txBody>
          </p:sp>
        </p:grpSp>
        <p:sp>
          <p:nvSpPr>
            <p:cNvPr id="102" name="Text Box 4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gray">
            <a:xfrm>
              <a:off x="7065425" y="3887041"/>
              <a:ext cx="805982" cy="215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400" baseline="0" dirty="0">
                  <a:solidFill>
                    <a:srgbClr val="0099FF"/>
                  </a:solidFill>
                </a:rPr>
                <a:t>Pharmacy</a:t>
              </a:r>
            </a:p>
          </p:txBody>
        </p:sp>
      </p:grpSp>
      <p:cxnSp>
        <p:nvCxnSpPr>
          <p:cNvPr id="110" name="Straight Arrow Connector 81"/>
          <p:cNvCxnSpPr>
            <a:cxnSpLocks noChangeShapeType="1"/>
          </p:cNvCxnSpPr>
          <p:nvPr>
            <p:custDataLst>
              <p:tags r:id="rId32"/>
            </p:custDataLst>
          </p:nvPr>
        </p:nvCxnSpPr>
        <p:spPr bwMode="auto">
          <a:xfrm>
            <a:off x="5153259" y="1664223"/>
            <a:ext cx="2190876" cy="1"/>
          </a:xfrm>
          <a:prstGeom prst="straightConnector1">
            <a:avLst/>
          </a:prstGeom>
          <a:noFill/>
          <a:ln w="57150" cmpd="dbl" algn="ctr">
            <a:solidFill>
              <a:srgbClr val="FF0066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11" name="Straight Arrow Connector 81"/>
          <p:cNvCxnSpPr>
            <a:cxnSpLocks noChangeShapeType="1"/>
          </p:cNvCxnSpPr>
          <p:nvPr>
            <p:custDataLst>
              <p:tags r:id="rId33"/>
            </p:custDataLst>
          </p:nvPr>
        </p:nvCxnSpPr>
        <p:spPr bwMode="auto">
          <a:xfrm flipH="1">
            <a:off x="3434666" y="2152664"/>
            <a:ext cx="276682" cy="964597"/>
          </a:xfrm>
          <a:prstGeom prst="straightConnector1">
            <a:avLst/>
          </a:prstGeom>
          <a:noFill/>
          <a:ln w="57150" algn="ctr">
            <a:solidFill>
              <a:srgbClr val="002B43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12" name="Straight Arrow Connector 81"/>
          <p:cNvCxnSpPr>
            <a:cxnSpLocks noChangeShapeType="1"/>
          </p:cNvCxnSpPr>
          <p:nvPr/>
        </p:nvCxnSpPr>
        <p:spPr bwMode="auto">
          <a:xfrm>
            <a:off x="4916845" y="1972016"/>
            <a:ext cx="1288707" cy="838420"/>
          </a:xfrm>
          <a:prstGeom prst="straightConnector1">
            <a:avLst/>
          </a:prstGeom>
          <a:noFill/>
          <a:ln w="57150" algn="ctr">
            <a:solidFill>
              <a:srgbClr val="002B43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13" name="TextBox 112"/>
          <p:cNvSpPr txBox="1"/>
          <p:nvPr/>
        </p:nvSpPr>
        <p:spPr>
          <a:xfrm>
            <a:off x="3291214" y="6341090"/>
            <a:ext cx="4540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aseline="0" dirty="0" smtClean="0">
                <a:solidFill>
                  <a:srgbClr val="002B43"/>
                </a:solidFill>
              </a:rPr>
              <a:t>Pharmacy: mandatory verification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291214" y="5744289"/>
            <a:ext cx="4540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</a:pPr>
            <a:r>
              <a:rPr lang="en-GB" sz="1200" baseline="0" dirty="0" smtClean="0">
                <a:solidFill>
                  <a:srgbClr val="002B43"/>
                </a:solidFill>
              </a:rPr>
              <a:t>Manufacturer: data upload + voluntary verification</a:t>
            </a:r>
            <a:endParaRPr lang="en-GB" sz="1200" baseline="0" dirty="0">
              <a:solidFill>
                <a:srgbClr val="002B43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83048" y="6578441"/>
            <a:ext cx="4540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aseline="0" dirty="0" smtClean="0">
                <a:solidFill>
                  <a:srgbClr val="002B43"/>
                </a:solidFill>
              </a:rPr>
              <a:t>Wholesaler: voluntary verification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308075" y="5467290"/>
            <a:ext cx="4540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aseline="0" dirty="0" smtClean="0">
                <a:solidFill>
                  <a:srgbClr val="002B43"/>
                </a:solidFill>
              </a:rPr>
              <a:t>Parallel Distributor: mandatory verification + data upload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291214" y="6064091"/>
            <a:ext cx="4540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aseline="0" dirty="0" smtClean="0">
                <a:solidFill>
                  <a:srgbClr val="002B43"/>
                </a:solidFill>
              </a:rPr>
              <a:t>Periodic cross-region update</a:t>
            </a:r>
          </a:p>
        </p:txBody>
      </p:sp>
    </p:spTree>
    <p:extLst>
      <p:ext uri="{BB962C8B-B14F-4D97-AF65-F5344CB8AC3E}">
        <p14:creationId xmlns:p14="http://schemas.microsoft.com/office/powerpoint/2010/main" val="201888416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6480720" cy="5760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benefit of Hub and Blueprint systems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156CDDF8-47FD-4BAC-8771-3F17DB908AC8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225550" cy="365125"/>
          </a:xfrm>
          <a:prstGeom prst="rect">
            <a:avLst/>
          </a:prstGeom>
        </p:spPr>
        <p:txBody>
          <a:bodyPr/>
          <a:lstStyle/>
          <a:p>
            <a:r>
              <a:rPr lang="de-DE" sz="1200" smtClean="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rPr>
              <a:t>05 Feb 2014</a:t>
            </a:r>
            <a:endParaRPr lang="en-GB" sz="1200" dirty="0">
              <a:solidFill>
                <a:schemeClr val="tx1">
                  <a:tint val="75000"/>
                </a:schemeClr>
              </a:solidFill>
              <a:latin typeface="Arial" charset="0"/>
              <a:cs typeface="+mn-cs"/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1249288" y="3212976"/>
            <a:ext cx="7427168" cy="3096344"/>
            <a:chOff x="1249288" y="3212976"/>
            <a:chExt cx="7427168" cy="3096344"/>
          </a:xfrm>
        </p:grpSpPr>
        <p:sp>
          <p:nvSpPr>
            <p:cNvPr id="10" name="Cloud 83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6012160" y="3212976"/>
              <a:ext cx="1662113" cy="839787"/>
            </a:xfrm>
            <a:custGeom>
              <a:avLst/>
              <a:gdLst>
                <a:gd name="T0" fmla="*/ 180562 w 43200"/>
                <a:gd name="T1" fmla="*/ 508868 h 43200"/>
                <a:gd name="T2" fmla="*/ 83106 w 43200"/>
                <a:gd name="T3" fmla="*/ 493375 h 43200"/>
                <a:gd name="T4" fmla="*/ 266554 w 43200"/>
                <a:gd name="T5" fmla="*/ 678420 h 43200"/>
                <a:gd name="T6" fmla="*/ 223924 w 43200"/>
                <a:gd name="T7" fmla="*/ 685826 h 43200"/>
                <a:gd name="T8" fmla="*/ 633988 w 43200"/>
                <a:gd name="T9" fmla="*/ 759891 h 43200"/>
                <a:gd name="T10" fmla="*/ 608287 w 43200"/>
                <a:gd name="T11" fmla="*/ 726066 h 43200"/>
                <a:gd name="T12" fmla="*/ 1109114 w 43200"/>
                <a:gd name="T13" fmla="*/ 675543 h 43200"/>
                <a:gd name="T14" fmla="*/ 1098841 w 43200"/>
                <a:gd name="T15" fmla="*/ 712653 h 43200"/>
                <a:gd name="T16" fmla="*/ 1313108 w 43200"/>
                <a:gd name="T17" fmla="*/ 446215 h 43200"/>
                <a:gd name="T18" fmla="*/ 1438189 w 43200"/>
                <a:gd name="T19" fmla="*/ 584935 h 43200"/>
                <a:gd name="T20" fmla="*/ 1608171 w 43200"/>
                <a:gd name="T21" fmla="*/ 298474 h 43200"/>
                <a:gd name="T22" fmla="*/ 1552460 w 43200"/>
                <a:gd name="T23" fmla="*/ 350494 h 43200"/>
                <a:gd name="T24" fmla="*/ 1474510 w 43200"/>
                <a:gd name="T25" fmla="*/ 105479 h 43200"/>
                <a:gd name="T26" fmla="*/ 1477434 w 43200"/>
                <a:gd name="T27" fmla="*/ 130050 h 43200"/>
                <a:gd name="T28" fmla="*/ 1118771 w 43200"/>
                <a:gd name="T29" fmla="*/ 76825 h 43200"/>
                <a:gd name="T30" fmla="*/ 1147320 w 43200"/>
                <a:gd name="T31" fmla="*/ 45488 h 43200"/>
                <a:gd name="T32" fmla="*/ 851871 w 43200"/>
                <a:gd name="T33" fmla="*/ 91755 h 43200"/>
                <a:gd name="T34" fmla="*/ 865684 w 43200"/>
                <a:gd name="T35" fmla="*/ 64734 h 43200"/>
                <a:gd name="T36" fmla="*/ 538648 w 43200"/>
                <a:gd name="T37" fmla="*/ 100930 h 43200"/>
                <a:gd name="T38" fmla="*/ 588665 w 43200"/>
                <a:gd name="T39" fmla="*/ 127134 h 43200"/>
                <a:gd name="T40" fmla="*/ 158786 w 43200"/>
                <a:gd name="T41" fmla="*/ 306930 h 43200"/>
                <a:gd name="T42" fmla="*/ 150052 w 43200"/>
                <a:gd name="T43" fmla="*/ 279346 h 432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3200"/>
                <a:gd name="T67" fmla="*/ 0 h 43200"/>
                <a:gd name="T68" fmla="*/ 43200 w 43200"/>
                <a:gd name="T69" fmla="*/ 43200 h 4320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3200" h="43200">
                  <a:moveTo>
                    <a:pt x="3900" y="14370"/>
                  </a:moveTo>
                  <a:cubicBezTo>
                    <a:pt x="3629" y="11657"/>
                    <a:pt x="4261" y="8921"/>
                    <a:pt x="5623" y="6907"/>
                  </a:cubicBezTo>
                  <a:cubicBezTo>
                    <a:pt x="7775" y="3726"/>
                    <a:pt x="11264" y="3017"/>
                    <a:pt x="14005" y="5202"/>
                  </a:cubicBezTo>
                  <a:cubicBezTo>
                    <a:pt x="15678" y="909"/>
                    <a:pt x="19914" y="22"/>
                    <a:pt x="22456" y="3432"/>
                  </a:cubicBezTo>
                  <a:cubicBezTo>
                    <a:pt x="23097" y="1683"/>
                    <a:pt x="24328" y="474"/>
                    <a:pt x="25749" y="200"/>
                  </a:cubicBezTo>
                  <a:cubicBezTo>
                    <a:pt x="27313" y="-102"/>
                    <a:pt x="28875" y="770"/>
                    <a:pt x="29833" y="2481"/>
                  </a:cubicBezTo>
                  <a:cubicBezTo>
                    <a:pt x="31215" y="267"/>
                    <a:pt x="33501" y="-460"/>
                    <a:pt x="35463" y="690"/>
                  </a:cubicBezTo>
                  <a:cubicBezTo>
                    <a:pt x="36958" y="1566"/>
                    <a:pt x="38030" y="3400"/>
                    <a:pt x="38318" y="5576"/>
                  </a:cubicBezTo>
                  <a:cubicBezTo>
                    <a:pt x="40046" y="6218"/>
                    <a:pt x="41422" y="7998"/>
                    <a:pt x="41982" y="10318"/>
                  </a:cubicBezTo>
                  <a:cubicBezTo>
                    <a:pt x="42389" y="12002"/>
                    <a:pt x="42331" y="13831"/>
                    <a:pt x="41818" y="15460"/>
                  </a:cubicBezTo>
                  <a:cubicBezTo>
                    <a:pt x="43079" y="17694"/>
                    <a:pt x="43520" y="20590"/>
                    <a:pt x="43016" y="23322"/>
                  </a:cubicBezTo>
                  <a:cubicBezTo>
                    <a:pt x="42346" y="26954"/>
                    <a:pt x="40128" y="29674"/>
                    <a:pt x="37404" y="30204"/>
                  </a:cubicBezTo>
                  <a:cubicBezTo>
                    <a:pt x="37391" y="32471"/>
                    <a:pt x="36658" y="34621"/>
                    <a:pt x="35395" y="36101"/>
                  </a:cubicBezTo>
                  <a:cubicBezTo>
                    <a:pt x="33476" y="38350"/>
                    <a:pt x="30704" y="38639"/>
                    <a:pt x="28555" y="36815"/>
                  </a:cubicBezTo>
                  <a:cubicBezTo>
                    <a:pt x="27860" y="39948"/>
                    <a:pt x="25999" y="42343"/>
                    <a:pt x="23667" y="43106"/>
                  </a:cubicBezTo>
                  <a:cubicBezTo>
                    <a:pt x="20919" y="44005"/>
                    <a:pt x="18051" y="42473"/>
                    <a:pt x="16480" y="39266"/>
                  </a:cubicBezTo>
                  <a:cubicBezTo>
                    <a:pt x="12772" y="42310"/>
                    <a:pt x="7956" y="40599"/>
                    <a:pt x="5804" y="35472"/>
                  </a:cubicBezTo>
                  <a:cubicBezTo>
                    <a:pt x="3690" y="35809"/>
                    <a:pt x="1705" y="34024"/>
                    <a:pt x="1110" y="31250"/>
                  </a:cubicBezTo>
                  <a:cubicBezTo>
                    <a:pt x="679" y="29243"/>
                    <a:pt x="1060" y="27077"/>
                    <a:pt x="2113" y="25551"/>
                  </a:cubicBezTo>
                  <a:cubicBezTo>
                    <a:pt x="619" y="24354"/>
                    <a:pt x="-213" y="22057"/>
                    <a:pt x="-5" y="19704"/>
                  </a:cubicBezTo>
                  <a:cubicBezTo>
                    <a:pt x="239" y="16949"/>
                    <a:pt x="1845" y="14791"/>
                    <a:pt x="3863" y="14507"/>
                  </a:cubicBezTo>
                  <a:cubicBezTo>
                    <a:pt x="3875" y="14461"/>
                    <a:pt x="3888" y="14416"/>
                    <a:pt x="3900" y="14370"/>
                  </a:cubicBezTo>
                  <a:close/>
                </a:path>
                <a:path w="43200" h="43200" fill="none">
                  <a:moveTo>
                    <a:pt x="4693" y="26177"/>
                  </a:moveTo>
                  <a:cubicBezTo>
                    <a:pt x="3809" y="26271"/>
                    <a:pt x="2925" y="25993"/>
                    <a:pt x="2160" y="25380"/>
                  </a:cubicBezTo>
                  <a:moveTo>
                    <a:pt x="6928" y="34899"/>
                  </a:moveTo>
                  <a:cubicBezTo>
                    <a:pt x="6573" y="35092"/>
                    <a:pt x="6200" y="35220"/>
                    <a:pt x="5820" y="35280"/>
                  </a:cubicBezTo>
                  <a:moveTo>
                    <a:pt x="16478" y="39090"/>
                  </a:moveTo>
                  <a:cubicBezTo>
                    <a:pt x="16211" y="38544"/>
                    <a:pt x="15987" y="37961"/>
                    <a:pt x="15810" y="37350"/>
                  </a:cubicBezTo>
                  <a:moveTo>
                    <a:pt x="28827" y="34751"/>
                  </a:moveTo>
                  <a:cubicBezTo>
                    <a:pt x="28788" y="35398"/>
                    <a:pt x="28698" y="36038"/>
                    <a:pt x="28560" y="36660"/>
                  </a:cubicBezTo>
                  <a:moveTo>
                    <a:pt x="34129" y="22954"/>
                  </a:moveTo>
                  <a:cubicBezTo>
                    <a:pt x="36133" y="24282"/>
                    <a:pt x="37398" y="27058"/>
                    <a:pt x="37380" y="30090"/>
                  </a:cubicBezTo>
                  <a:moveTo>
                    <a:pt x="41798" y="15354"/>
                  </a:moveTo>
                  <a:cubicBezTo>
                    <a:pt x="41473" y="16386"/>
                    <a:pt x="40978" y="17302"/>
                    <a:pt x="40350" y="18030"/>
                  </a:cubicBezTo>
                  <a:moveTo>
                    <a:pt x="38324" y="5426"/>
                  </a:moveTo>
                  <a:cubicBezTo>
                    <a:pt x="38379" y="5843"/>
                    <a:pt x="38405" y="6266"/>
                    <a:pt x="38400" y="6690"/>
                  </a:cubicBezTo>
                  <a:moveTo>
                    <a:pt x="29078" y="3952"/>
                  </a:moveTo>
                  <a:cubicBezTo>
                    <a:pt x="29267" y="3369"/>
                    <a:pt x="29516" y="2826"/>
                    <a:pt x="29820" y="2340"/>
                  </a:cubicBezTo>
                  <a:moveTo>
                    <a:pt x="22141" y="4720"/>
                  </a:moveTo>
                  <a:cubicBezTo>
                    <a:pt x="22218" y="4238"/>
                    <a:pt x="22339" y="3771"/>
                    <a:pt x="22500" y="3330"/>
                  </a:cubicBezTo>
                  <a:moveTo>
                    <a:pt x="14000" y="5192"/>
                  </a:moveTo>
                  <a:cubicBezTo>
                    <a:pt x="14472" y="5568"/>
                    <a:pt x="14908" y="6021"/>
                    <a:pt x="15300" y="6540"/>
                  </a:cubicBezTo>
                  <a:moveTo>
                    <a:pt x="4127" y="15789"/>
                  </a:moveTo>
                  <a:cubicBezTo>
                    <a:pt x="4024" y="15325"/>
                    <a:pt x="3948" y="14851"/>
                    <a:pt x="3900" y="14370"/>
                  </a:cubicBezTo>
                </a:path>
              </a:pathLst>
            </a:custGeom>
            <a:solidFill>
              <a:srgbClr val="65A3BF"/>
            </a:solidFill>
            <a:ln w="9525">
              <a:noFill/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 anchorCtr="1"/>
            <a:lstStyle/>
            <a:p>
              <a:pPr algn="ctr" eaLnBrk="0" hangingPunct="0">
                <a:defRPr/>
              </a:pPr>
              <a:r>
                <a:rPr lang="en-GB" sz="1400" baseline="0" dirty="0" smtClean="0">
                  <a:solidFill>
                    <a:schemeClr val="bg1"/>
                  </a:solidFill>
                </a:rPr>
                <a:t>National</a:t>
              </a:r>
              <a:br>
                <a:rPr lang="en-GB" sz="1400" baseline="0" dirty="0" smtClean="0">
                  <a:solidFill>
                    <a:schemeClr val="bg1"/>
                  </a:solidFill>
                </a:rPr>
              </a:br>
              <a:r>
                <a:rPr lang="en-GB" sz="1400" baseline="0" dirty="0" smtClean="0">
                  <a:solidFill>
                    <a:schemeClr val="bg1"/>
                  </a:solidFill>
                </a:rPr>
                <a:t>System </a:t>
              </a:r>
            </a:p>
            <a:p>
              <a:pPr algn="ctr" eaLnBrk="0" hangingPunct="0">
                <a:defRPr/>
              </a:pPr>
              <a:r>
                <a:rPr lang="en-GB" sz="1400" baseline="0" dirty="0" smtClean="0">
                  <a:solidFill>
                    <a:schemeClr val="bg1"/>
                  </a:solidFill>
                </a:rPr>
                <a:t>(Blueprint) </a:t>
              </a:r>
              <a:endParaRPr lang="en-GB" sz="14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1249288" y="3717032"/>
              <a:ext cx="7427168" cy="2592288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National Blueprint system (</a:t>
              </a:r>
              <a:r>
                <a:rPr kumimoji="0" lang="en-US" sz="1600" b="1" i="0" u="none" strike="noStrike" kern="120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nBPS</a:t>
              </a: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) </a:t>
              </a:r>
              <a:r>
                <a:rPr kumimoji="0" lang="en-US" sz="1600" b="1" i="1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- 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optional</a:t>
              </a:r>
            </a:p>
            <a:p>
              <a:pPr marL="457200" marR="0" lvl="0" indent="-457200" algn="l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Allows national stakeholders to join the EMVS without the need of building a separate own national system</a:t>
              </a:r>
            </a:p>
            <a:p>
              <a:pPr marL="800100" marR="0" lvl="1" indent="-342900" algn="l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Based on a “standard” national verification system providing all necessary functionality</a:t>
              </a:r>
            </a:p>
            <a:p>
              <a:pPr marL="457200" marR="0" lvl="0" indent="-457200" algn="l" defTabSz="914400" rtl="0" eaLnBrk="1" fontAlgn="base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Fewer, but bigger (aggregate) systems are less costly than many (individual) smaller systems</a:t>
              </a:r>
            </a:p>
            <a:p>
              <a:pPr marL="457200" marR="0" lvl="0" indent="-457200" algn="l" defTabSz="914400" rtl="0" eaLnBrk="1" fontAlgn="base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Particularly attractive for Member States with no system/ infrastructure in place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" name="Group 15"/>
          <p:cNvGrpSpPr/>
          <p:nvPr/>
        </p:nvGrpSpPr>
        <p:grpSpPr>
          <a:xfrm>
            <a:off x="1249288" y="1124744"/>
            <a:ext cx="7427168" cy="2016224"/>
            <a:chOff x="1249288" y="1124744"/>
            <a:chExt cx="7427168" cy="2016224"/>
          </a:xfrm>
        </p:grpSpPr>
        <p:sp>
          <p:nvSpPr>
            <p:cNvPr id="9" name="Cloud 136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4644008" y="1124744"/>
              <a:ext cx="1662113" cy="839787"/>
            </a:xfrm>
            <a:custGeom>
              <a:avLst/>
              <a:gdLst>
                <a:gd name="T0" fmla="*/ 180562 w 43200"/>
                <a:gd name="T1" fmla="*/ 508868 h 43200"/>
                <a:gd name="T2" fmla="*/ 83106 w 43200"/>
                <a:gd name="T3" fmla="*/ 493375 h 43200"/>
                <a:gd name="T4" fmla="*/ 266554 w 43200"/>
                <a:gd name="T5" fmla="*/ 678420 h 43200"/>
                <a:gd name="T6" fmla="*/ 223924 w 43200"/>
                <a:gd name="T7" fmla="*/ 685826 h 43200"/>
                <a:gd name="T8" fmla="*/ 633988 w 43200"/>
                <a:gd name="T9" fmla="*/ 759891 h 43200"/>
                <a:gd name="T10" fmla="*/ 608287 w 43200"/>
                <a:gd name="T11" fmla="*/ 726066 h 43200"/>
                <a:gd name="T12" fmla="*/ 1109114 w 43200"/>
                <a:gd name="T13" fmla="*/ 675543 h 43200"/>
                <a:gd name="T14" fmla="*/ 1098841 w 43200"/>
                <a:gd name="T15" fmla="*/ 712653 h 43200"/>
                <a:gd name="T16" fmla="*/ 1313108 w 43200"/>
                <a:gd name="T17" fmla="*/ 446215 h 43200"/>
                <a:gd name="T18" fmla="*/ 1438189 w 43200"/>
                <a:gd name="T19" fmla="*/ 584935 h 43200"/>
                <a:gd name="T20" fmla="*/ 1608171 w 43200"/>
                <a:gd name="T21" fmla="*/ 298474 h 43200"/>
                <a:gd name="T22" fmla="*/ 1552460 w 43200"/>
                <a:gd name="T23" fmla="*/ 350494 h 43200"/>
                <a:gd name="T24" fmla="*/ 1474510 w 43200"/>
                <a:gd name="T25" fmla="*/ 105479 h 43200"/>
                <a:gd name="T26" fmla="*/ 1477434 w 43200"/>
                <a:gd name="T27" fmla="*/ 130050 h 43200"/>
                <a:gd name="T28" fmla="*/ 1118771 w 43200"/>
                <a:gd name="T29" fmla="*/ 76825 h 43200"/>
                <a:gd name="T30" fmla="*/ 1147320 w 43200"/>
                <a:gd name="T31" fmla="*/ 45488 h 43200"/>
                <a:gd name="T32" fmla="*/ 851871 w 43200"/>
                <a:gd name="T33" fmla="*/ 91755 h 43200"/>
                <a:gd name="T34" fmla="*/ 865684 w 43200"/>
                <a:gd name="T35" fmla="*/ 64734 h 43200"/>
                <a:gd name="T36" fmla="*/ 538648 w 43200"/>
                <a:gd name="T37" fmla="*/ 100930 h 43200"/>
                <a:gd name="T38" fmla="*/ 588665 w 43200"/>
                <a:gd name="T39" fmla="*/ 127134 h 43200"/>
                <a:gd name="T40" fmla="*/ 158786 w 43200"/>
                <a:gd name="T41" fmla="*/ 306930 h 43200"/>
                <a:gd name="T42" fmla="*/ 150052 w 43200"/>
                <a:gd name="T43" fmla="*/ 279346 h 432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3200"/>
                <a:gd name="T67" fmla="*/ 0 h 43200"/>
                <a:gd name="T68" fmla="*/ 43200 w 43200"/>
                <a:gd name="T69" fmla="*/ 43200 h 4320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3200" h="43200">
                  <a:moveTo>
                    <a:pt x="3900" y="14370"/>
                  </a:moveTo>
                  <a:cubicBezTo>
                    <a:pt x="3629" y="11657"/>
                    <a:pt x="4261" y="8921"/>
                    <a:pt x="5623" y="6907"/>
                  </a:cubicBezTo>
                  <a:cubicBezTo>
                    <a:pt x="7775" y="3726"/>
                    <a:pt x="11264" y="3017"/>
                    <a:pt x="14005" y="5202"/>
                  </a:cubicBezTo>
                  <a:cubicBezTo>
                    <a:pt x="15678" y="909"/>
                    <a:pt x="19914" y="22"/>
                    <a:pt x="22456" y="3432"/>
                  </a:cubicBezTo>
                  <a:cubicBezTo>
                    <a:pt x="23097" y="1683"/>
                    <a:pt x="24328" y="474"/>
                    <a:pt x="25749" y="200"/>
                  </a:cubicBezTo>
                  <a:cubicBezTo>
                    <a:pt x="27313" y="-102"/>
                    <a:pt x="28875" y="770"/>
                    <a:pt x="29833" y="2481"/>
                  </a:cubicBezTo>
                  <a:cubicBezTo>
                    <a:pt x="31215" y="267"/>
                    <a:pt x="33501" y="-460"/>
                    <a:pt x="35463" y="690"/>
                  </a:cubicBezTo>
                  <a:cubicBezTo>
                    <a:pt x="36958" y="1566"/>
                    <a:pt x="38030" y="3400"/>
                    <a:pt x="38318" y="5576"/>
                  </a:cubicBezTo>
                  <a:cubicBezTo>
                    <a:pt x="40046" y="6218"/>
                    <a:pt x="41422" y="7998"/>
                    <a:pt x="41982" y="10318"/>
                  </a:cubicBezTo>
                  <a:cubicBezTo>
                    <a:pt x="42389" y="12002"/>
                    <a:pt x="42331" y="13831"/>
                    <a:pt x="41818" y="15460"/>
                  </a:cubicBezTo>
                  <a:cubicBezTo>
                    <a:pt x="43079" y="17694"/>
                    <a:pt x="43520" y="20590"/>
                    <a:pt x="43016" y="23322"/>
                  </a:cubicBezTo>
                  <a:cubicBezTo>
                    <a:pt x="42346" y="26954"/>
                    <a:pt x="40128" y="29674"/>
                    <a:pt x="37404" y="30204"/>
                  </a:cubicBezTo>
                  <a:cubicBezTo>
                    <a:pt x="37391" y="32471"/>
                    <a:pt x="36658" y="34621"/>
                    <a:pt x="35395" y="36101"/>
                  </a:cubicBezTo>
                  <a:cubicBezTo>
                    <a:pt x="33476" y="38350"/>
                    <a:pt x="30704" y="38639"/>
                    <a:pt x="28555" y="36815"/>
                  </a:cubicBezTo>
                  <a:cubicBezTo>
                    <a:pt x="27860" y="39948"/>
                    <a:pt x="25999" y="42343"/>
                    <a:pt x="23667" y="43106"/>
                  </a:cubicBezTo>
                  <a:cubicBezTo>
                    <a:pt x="20919" y="44005"/>
                    <a:pt x="18051" y="42473"/>
                    <a:pt x="16480" y="39266"/>
                  </a:cubicBezTo>
                  <a:cubicBezTo>
                    <a:pt x="12772" y="42310"/>
                    <a:pt x="7956" y="40599"/>
                    <a:pt x="5804" y="35472"/>
                  </a:cubicBezTo>
                  <a:cubicBezTo>
                    <a:pt x="3690" y="35809"/>
                    <a:pt x="1705" y="34024"/>
                    <a:pt x="1110" y="31250"/>
                  </a:cubicBezTo>
                  <a:cubicBezTo>
                    <a:pt x="679" y="29243"/>
                    <a:pt x="1060" y="27077"/>
                    <a:pt x="2113" y="25551"/>
                  </a:cubicBezTo>
                  <a:cubicBezTo>
                    <a:pt x="619" y="24354"/>
                    <a:pt x="-213" y="22057"/>
                    <a:pt x="-5" y="19704"/>
                  </a:cubicBezTo>
                  <a:cubicBezTo>
                    <a:pt x="239" y="16949"/>
                    <a:pt x="1845" y="14791"/>
                    <a:pt x="3863" y="14507"/>
                  </a:cubicBezTo>
                  <a:cubicBezTo>
                    <a:pt x="3875" y="14461"/>
                    <a:pt x="3888" y="14416"/>
                    <a:pt x="3900" y="14370"/>
                  </a:cubicBezTo>
                  <a:close/>
                </a:path>
                <a:path w="43200" h="43200" fill="none">
                  <a:moveTo>
                    <a:pt x="4693" y="26177"/>
                  </a:moveTo>
                  <a:cubicBezTo>
                    <a:pt x="3809" y="26271"/>
                    <a:pt x="2925" y="25993"/>
                    <a:pt x="2160" y="25380"/>
                  </a:cubicBezTo>
                  <a:moveTo>
                    <a:pt x="6928" y="34899"/>
                  </a:moveTo>
                  <a:cubicBezTo>
                    <a:pt x="6573" y="35092"/>
                    <a:pt x="6200" y="35220"/>
                    <a:pt x="5820" y="35280"/>
                  </a:cubicBezTo>
                  <a:moveTo>
                    <a:pt x="16478" y="39090"/>
                  </a:moveTo>
                  <a:cubicBezTo>
                    <a:pt x="16211" y="38544"/>
                    <a:pt x="15987" y="37961"/>
                    <a:pt x="15810" y="37350"/>
                  </a:cubicBezTo>
                  <a:moveTo>
                    <a:pt x="28827" y="34751"/>
                  </a:moveTo>
                  <a:cubicBezTo>
                    <a:pt x="28788" y="35398"/>
                    <a:pt x="28698" y="36038"/>
                    <a:pt x="28560" y="36660"/>
                  </a:cubicBezTo>
                  <a:moveTo>
                    <a:pt x="34129" y="22954"/>
                  </a:moveTo>
                  <a:cubicBezTo>
                    <a:pt x="36133" y="24282"/>
                    <a:pt x="37398" y="27058"/>
                    <a:pt x="37380" y="30090"/>
                  </a:cubicBezTo>
                  <a:moveTo>
                    <a:pt x="41798" y="15354"/>
                  </a:moveTo>
                  <a:cubicBezTo>
                    <a:pt x="41473" y="16386"/>
                    <a:pt x="40978" y="17302"/>
                    <a:pt x="40350" y="18030"/>
                  </a:cubicBezTo>
                  <a:moveTo>
                    <a:pt x="38324" y="5426"/>
                  </a:moveTo>
                  <a:cubicBezTo>
                    <a:pt x="38379" y="5843"/>
                    <a:pt x="38405" y="6266"/>
                    <a:pt x="38400" y="6690"/>
                  </a:cubicBezTo>
                  <a:moveTo>
                    <a:pt x="29078" y="3952"/>
                  </a:moveTo>
                  <a:cubicBezTo>
                    <a:pt x="29267" y="3369"/>
                    <a:pt x="29516" y="2826"/>
                    <a:pt x="29820" y="2340"/>
                  </a:cubicBezTo>
                  <a:moveTo>
                    <a:pt x="22141" y="4720"/>
                  </a:moveTo>
                  <a:cubicBezTo>
                    <a:pt x="22218" y="4238"/>
                    <a:pt x="22339" y="3771"/>
                    <a:pt x="22500" y="3330"/>
                  </a:cubicBezTo>
                  <a:moveTo>
                    <a:pt x="14000" y="5192"/>
                  </a:moveTo>
                  <a:cubicBezTo>
                    <a:pt x="14472" y="5568"/>
                    <a:pt x="14908" y="6021"/>
                    <a:pt x="15300" y="6540"/>
                  </a:cubicBezTo>
                  <a:moveTo>
                    <a:pt x="4127" y="15789"/>
                  </a:moveTo>
                  <a:cubicBezTo>
                    <a:pt x="4024" y="15325"/>
                    <a:pt x="3948" y="14851"/>
                    <a:pt x="3900" y="14370"/>
                  </a:cubicBezTo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 anchorCtr="1"/>
            <a:lstStyle/>
            <a:p>
              <a:pPr algn="ctr" eaLnBrk="0" hangingPunct="0">
                <a:defRPr/>
              </a:pPr>
              <a:r>
                <a:rPr lang="en-GB" sz="1400" baseline="0" dirty="0" smtClean="0">
                  <a:solidFill>
                    <a:schemeClr val="bg1"/>
                  </a:solidFill>
                  <a:latin typeface="Arial" pitchFamily="34" charset="0"/>
                  <a:ea typeface="ヒラギノ角ゴ Pro W3" charset="-128"/>
                  <a:cs typeface="+mn-cs"/>
                </a:rPr>
                <a:t>European</a:t>
              </a:r>
              <a:br>
                <a:rPr lang="en-GB" sz="1400" baseline="0" dirty="0" smtClean="0">
                  <a:solidFill>
                    <a:schemeClr val="bg1"/>
                  </a:solidFill>
                  <a:latin typeface="Arial" pitchFamily="34" charset="0"/>
                  <a:ea typeface="ヒラギノ角ゴ Pro W3" charset="-128"/>
                  <a:cs typeface="+mn-cs"/>
                </a:rPr>
              </a:br>
              <a:r>
                <a:rPr lang="en-GB" sz="1400" baseline="0" dirty="0" smtClean="0">
                  <a:solidFill>
                    <a:schemeClr val="bg1"/>
                  </a:solidFill>
                  <a:latin typeface="Arial" pitchFamily="34" charset="0"/>
                  <a:ea typeface="ヒラギノ角ゴ Pro W3" charset="-128"/>
                  <a:cs typeface="+mn-cs"/>
                </a:rPr>
                <a:t>Hub</a:t>
              </a:r>
              <a:endParaRPr lang="en-GB" sz="1400" baseline="0" dirty="0">
                <a:solidFill>
                  <a:schemeClr val="bg1"/>
                </a:solidFill>
                <a:latin typeface="Arial" pitchFamily="34" charset="0"/>
                <a:ea typeface="ヒラギノ角ゴ Pro W3" charset="-128"/>
                <a:cs typeface="+mn-cs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1249288" y="1340768"/>
              <a:ext cx="7427168" cy="18002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European Hub</a:t>
              </a:r>
            </a:p>
            <a:p>
              <a:pPr marL="457200" marR="0" lvl="0" indent="-457200" algn="l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Secures cross-border trade</a:t>
              </a:r>
            </a:p>
            <a:p>
              <a:pPr marL="457200" marR="0" lvl="0" indent="-457200" algn="l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Provides cost savings for connecting manufacturers</a:t>
              </a:r>
            </a:p>
            <a:p>
              <a:pPr marL="457200" marR="0" lvl="0" indent="-457200" algn="l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Ensures interoperability between national systems</a:t>
              </a:r>
            </a:p>
            <a:p>
              <a:pPr marL="457200" marR="0" lvl="0" indent="-457200" algn="l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Supports establishment of standard interfaces</a:t>
              </a:r>
              <a:endPara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299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Testing and Evolution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Swedish pilot project (Sep 2009 - Feb 2010)</a:t>
            </a:r>
          </a:p>
          <a:p>
            <a:pPr lvl="1"/>
            <a:r>
              <a:rPr lang="en-GB" dirty="0" smtClean="0"/>
              <a:t>25 pharmacies in greater Stockholm area.180 dispensing points</a:t>
            </a:r>
          </a:p>
          <a:p>
            <a:pPr lvl="1">
              <a:spcAft>
                <a:spcPts val="600"/>
              </a:spcAft>
            </a:pPr>
            <a:r>
              <a:rPr lang="en-GB" dirty="0" smtClean="0"/>
              <a:t>25 products. 110,000 packs. 14 manufacturers</a:t>
            </a:r>
          </a:p>
          <a:p>
            <a:r>
              <a:rPr lang="en-GB" dirty="0" smtClean="0"/>
              <a:t>Key findings</a:t>
            </a:r>
          </a:p>
          <a:p>
            <a:pPr lvl="1"/>
            <a:r>
              <a:rPr lang="en-GB" dirty="0" smtClean="0"/>
              <a:t>Allows pharmacists to work at normal pace </a:t>
            </a:r>
          </a:p>
          <a:p>
            <a:pPr lvl="1"/>
            <a:r>
              <a:rPr lang="en-GB" dirty="0" smtClean="0"/>
              <a:t>Is customised to existing workflows </a:t>
            </a:r>
          </a:p>
          <a:p>
            <a:pPr lvl="1"/>
            <a:r>
              <a:rPr lang="en-GB" dirty="0" smtClean="0"/>
              <a:t>Is integrated into existing pharmacy software</a:t>
            </a:r>
          </a:p>
          <a:p>
            <a:pPr lvl="1">
              <a:spcAft>
                <a:spcPts val="600"/>
              </a:spcAft>
            </a:pPr>
            <a:r>
              <a:rPr lang="en-GB" dirty="0" smtClean="0"/>
              <a:t>Pharmacists and wholesalers are keen to get expiry date and batch number in machine-readable form</a:t>
            </a:r>
          </a:p>
          <a:p>
            <a:r>
              <a:rPr lang="en-GB" dirty="0" smtClean="0"/>
              <a:t>In 2014, ESM partners continue to work on national system interface with ‘</a:t>
            </a:r>
            <a:r>
              <a:rPr lang="en-GB" dirty="0"/>
              <a:t>s</a:t>
            </a:r>
            <a:r>
              <a:rPr lang="en-GB" dirty="0" smtClean="0"/>
              <a:t>ecurPharm’ project in Germany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77240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49263" indent="-449263" algn="l" eaLnBrk="1" hangingPunct="1"/>
            <a:r>
              <a:rPr lang="en-GB" cap="all" dirty="0" smtClean="0">
                <a:solidFill>
                  <a:srgbClr val="8D959B"/>
                </a:solidFill>
                <a:cs typeface="Arial" charset="0"/>
              </a:rPr>
              <a:t>3. ESM Organisation</a:t>
            </a:r>
            <a:endParaRPr lang="en-US" cap="all" dirty="0" smtClean="0">
              <a:solidFill>
                <a:srgbClr val="8D959B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0215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Who should be member of the governance organisation ?</a:t>
            </a:r>
            <a:endParaRPr lang="en-GB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59632" y="1268759"/>
            <a:ext cx="4464496" cy="4680441"/>
          </a:xfrm>
        </p:spPr>
        <p:txBody>
          <a:bodyPr/>
          <a:lstStyle/>
          <a:p>
            <a:r>
              <a:rPr lang="en-GB" sz="2400" dirty="0" smtClean="0"/>
              <a:t>Each relevant market partner constituency should be represented:</a:t>
            </a:r>
            <a:br>
              <a:rPr lang="en-GB" sz="2400" dirty="0" smtClean="0"/>
            </a:br>
            <a:endParaRPr lang="en-GB" sz="2400" dirty="0" smtClean="0"/>
          </a:p>
          <a:p>
            <a:pPr lvl="1"/>
            <a:r>
              <a:rPr lang="en-GB" sz="2000" dirty="0" smtClean="0"/>
              <a:t>Pharmacists</a:t>
            </a:r>
          </a:p>
          <a:p>
            <a:pPr lvl="1"/>
            <a:r>
              <a:rPr lang="en-GB" sz="2000" dirty="0" smtClean="0"/>
              <a:t>Wholesalers</a:t>
            </a:r>
          </a:p>
          <a:p>
            <a:pPr lvl="1"/>
            <a:r>
              <a:rPr lang="en-GB" sz="2000" dirty="0" smtClean="0"/>
              <a:t>Marketing Authorisation Holders (branded &amp; generic products)</a:t>
            </a:r>
          </a:p>
          <a:p>
            <a:pPr lvl="1"/>
            <a:r>
              <a:rPr lang="en-GB" sz="2000" dirty="0" smtClean="0"/>
              <a:t>Parallel traders</a:t>
            </a:r>
          </a:p>
          <a:p>
            <a:pPr lvl="1"/>
            <a:endParaRPr lang="en-GB" sz="2000" dirty="0" smtClean="0"/>
          </a:p>
          <a:p>
            <a:r>
              <a:rPr lang="en-GB" sz="2400" dirty="0" smtClean="0">
                <a:solidFill>
                  <a:srgbClr val="FF0066"/>
                </a:solidFill>
              </a:rPr>
              <a:t>supervision by competent authorities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F87E84-7132-40B6-BCFD-8ECCF26939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2255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 sz="1200" smtClean="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rPr>
              <a:t>05 Feb 2014</a:t>
            </a:r>
            <a:endParaRPr lang="fr-FR" sz="1200" dirty="0">
              <a:solidFill>
                <a:schemeClr val="tx1">
                  <a:tint val="75000"/>
                </a:schemeClr>
              </a:solidFill>
              <a:latin typeface="Arial" charset="0"/>
              <a:cs typeface="+mn-cs"/>
            </a:endParaRPr>
          </a:p>
        </p:txBody>
      </p:sp>
      <p:pic>
        <p:nvPicPr>
          <p:cNvPr id="50185" name="Picture 9" descr="C:\Users\COURTG00\AppData\Local\Microsoft\Windows\Temporary Internet Files\Content.IE5\M2LW3QN8\dglxasset[2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5316" y="1556792"/>
            <a:ext cx="2623148" cy="367240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632893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latin typeface="Arial" charset="0"/>
                <a:cs typeface="Arial" charset="0"/>
              </a:rPr>
              <a:t>G</a:t>
            </a:r>
            <a:r>
              <a:rPr lang="en-US" dirty="0" err="1" smtClean="0">
                <a:latin typeface="Arial" charset="0"/>
                <a:cs typeface="Arial" charset="0"/>
              </a:rPr>
              <a:t>overnance</a:t>
            </a:r>
            <a:r>
              <a:rPr lang="en-US" dirty="0" smtClean="0">
                <a:latin typeface="Arial" charset="0"/>
                <a:cs typeface="Arial" charset="0"/>
              </a:rPr>
              <a:t> is required at European and National level</a:t>
            </a:r>
            <a:endParaRPr lang="en-US" dirty="0" smtClean="0"/>
          </a:p>
        </p:txBody>
      </p:sp>
      <p:sp>
        <p:nvSpPr>
          <p:cNvPr id="3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F87E84-7132-40B6-BCFD-8ECCF26939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>
          <a:xfrm>
            <a:off x="5472113" y="1412875"/>
            <a:ext cx="3671887" cy="18716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sz="1600" b="1" dirty="0" smtClean="0">
                <a:solidFill>
                  <a:srgbClr val="FF0066"/>
                </a:solidFill>
              </a:rPr>
              <a:t>European Medicines Verification Organisation (EMVO) will</a:t>
            </a:r>
          </a:p>
          <a:p>
            <a:r>
              <a:rPr lang="en-GB" sz="1600" dirty="0" smtClean="0">
                <a:solidFill>
                  <a:srgbClr val="FF0066"/>
                </a:solidFill>
              </a:rPr>
              <a:t>Govern EU Hub</a:t>
            </a:r>
          </a:p>
          <a:p>
            <a:r>
              <a:rPr lang="en-GB" sz="1600" dirty="0" smtClean="0">
                <a:solidFill>
                  <a:srgbClr val="FF0066"/>
                </a:solidFill>
              </a:rPr>
              <a:t>Set standards for the system </a:t>
            </a:r>
          </a:p>
          <a:p>
            <a:r>
              <a:rPr lang="en-GB" sz="1600" dirty="0" smtClean="0">
                <a:solidFill>
                  <a:srgbClr val="FF0066"/>
                </a:solidFill>
              </a:rPr>
              <a:t>Conclude agreements with NMVOs</a:t>
            </a:r>
          </a:p>
          <a:p>
            <a:endParaRPr lang="en-US" sz="1600" dirty="0" smtClean="0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1835696" y="2057118"/>
            <a:ext cx="2015245" cy="36166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rgbClr val="F7931D"/>
              </a:buClr>
            </a:pPr>
            <a:r>
              <a:rPr lang="en-GB" sz="1400" b="1" dirty="0" smtClean="0">
                <a:solidFill>
                  <a:schemeClr val="bg1"/>
                </a:solidFill>
              </a:rPr>
              <a:t>EMVO Board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41" name="Rectangle 16"/>
          <p:cNvSpPr>
            <a:spLocks noChangeArrowheads="1"/>
          </p:cNvSpPr>
          <p:nvPr/>
        </p:nvSpPr>
        <p:spPr bwMode="auto">
          <a:xfrm>
            <a:off x="100806" y="2052638"/>
            <a:ext cx="2159000" cy="361950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  <a:buClr>
                <a:srgbClr val="F7931D"/>
              </a:buClr>
              <a:defRPr/>
            </a:pPr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Governance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100806" y="2446338"/>
            <a:ext cx="3758150" cy="1525587"/>
            <a:chOff x="100806" y="2446338"/>
            <a:chExt cx="3758150" cy="1525587"/>
          </a:xfrm>
        </p:grpSpPr>
        <p:grpSp>
          <p:nvGrpSpPr>
            <p:cNvPr id="3" name="Group 30"/>
            <p:cNvGrpSpPr/>
            <p:nvPr/>
          </p:nvGrpSpPr>
          <p:grpSpPr>
            <a:xfrm>
              <a:off x="1843426" y="3289300"/>
              <a:ext cx="1934421" cy="682625"/>
              <a:chOff x="1843426" y="3289300"/>
              <a:chExt cx="1934421" cy="682625"/>
            </a:xfrm>
          </p:grpSpPr>
          <p:sp>
            <p:nvSpPr>
              <p:cNvPr id="11" name="Line 16"/>
              <p:cNvSpPr>
                <a:spLocks noChangeShapeType="1"/>
              </p:cNvSpPr>
              <p:nvPr/>
            </p:nvSpPr>
            <p:spPr bwMode="auto">
              <a:xfrm>
                <a:off x="1920305" y="3300413"/>
                <a:ext cx="0" cy="671512"/>
              </a:xfrm>
              <a:prstGeom prst="line">
                <a:avLst/>
              </a:prstGeom>
              <a:noFill/>
              <a:ln w="57150" algn="ctr">
                <a:solidFill>
                  <a:srgbClr val="002B43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Line 17"/>
              <p:cNvSpPr>
                <a:spLocks noChangeShapeType="1"/>
              </p:cNvSpPr>
              <p:nvPr/>
            </p:nvSpPr>
            <p:spPr bwMode="auto">
              <a:xfrm>
                <a:off x="3704655" y="3289300"/>
                <a:ext cx="0" cy="669925"/>
              </a:xfrm>
              <a:prstGeom prst="line">
                <a:avLst/>
              </a:prstGeom>
              <a:noFill/>
              <a:ln w="57150" algn="ctr">
                <a:solidFill>
                  <a:srgbClr val="002B43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0" name="Text Box 18"/>
              <p:cNvSpPr txBox="1">
                <a:spLocks noChangeArrowheads="1"/>
              </p:cNvSpPr>
              <p:nvPr/>
            </p:nvSpPr>
            <p:spPr bwMode="auto">
              <a:xfrm>
                <a:off x="1843426" y="3430161"/>
                <a:ext cx="1934421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7931D"/>
                  </a:buClr>
                </a:pPr>
                <a:r>
                  <a:rPr lang="en-GB" sz="1100" dirty="0" smtClean="0">
                    <a:ea typeface="ヒラギノ角ゴ Pro W3" charset="-128"/>
                  </a:rPr>
                  <a:t>Cooperation agreements</a:t>
                </a:r>
                <a:endParaRPr lang="en-GB" sz="1100" dirty="0">
                  <a:ea typeface="ヒラギノ角ゴ Pro W3" charset="-128"/>
                </a:endParaRPr>
              </a:p>
            </p:txBody>
          </p:sp>
        </p:grpSp>
        <p:grpSp>
          <p:nvGrpSpPr>
            <p:cNvPr id="4" name="Group 29"/>
            <p:cNvGrpSpPr/>
            <p:nvPr/>
          </p:nvGrpSpPr>
          <p:grpSpPr>
            <a:xfrm>
              <a:off x="100806" y="2446338"/>
              <a:ext cx="3758150" cy="770550"/>
              <a:chOff x="100806" y="2446338"/>
              <a:chExt cx="3758150" cy="770550"/>
            </a:xfrm>
          </p:grpSpPr>
          <p:sp>
            <p:nvSpPr>
              <p:cNvPr id="33809" name="Rectangle 16"/>
              <p:cNvSpPr>
                <a:spLocks noChangeArrowheads="1"/>
              </p:cNvSpPr>
              <p:nvPr/>
            </p:nvSpPr>
            <p:spPr bwMode="auto">
              <a:xfrm>
                <a:off x="1836230" y="2450153"/>
                <a:ext cx="2022726" cy="361668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342900" indent="-342900" algn="ctr">
                  <a:spcBef>
                    <a:spcPct val="20000"/>
                  </a:spcBef>
                  <a:buClr>
                    <a:srgbClr val="F7931D"/>
                  </a:buClr>
                </a:pPr>
                <a:r>
                  <a:rPr lang="en-GB" sz="1400" b="1">
                    <a:solidFill>
                      <a:schemeClr val="bg1"/>
                    </a:solidFill>
                  </a:rPr>
                  <a:t>EMVO</a:t>
                </a:r>
              </a:p>
            </p:txBody>
          </p:sp>
          <p:sp>
            <p:nvSpPr>
              <p:cNvPr id="33810" name="Rectangle 16"/>
              <p:cNvSpPr>
                <a:spLocks noChangeArrowheads="1"/>
              </p:cNvSpPr>
              <p:nvPr/>
            </p:nvSpPr>
            <p:spPr bwMode="auto">
              <a:xfrm>
                <a:off x="1839695" y="2855220"/>
                <a:ext cx="2015245" cy="361668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342900" indent="-342900" algn="ctr">
                  <a:spcBef>
                    <a:spcPct val="20000"/>
                  </a:spcBef>
                  <a:buClr>
                    <a:srgbClr val="F7931D"/>
                  </a:buClr>
                </a:pPr>
                <a:r>
                  <a:rPr lang="en-GB" sz="1400" b="1" dirty="0" smtClean="0">
                    <a:solidFill>
                      <a:schemeClr val="bg1"/>
                    </a:solidFill>
                  </a:rPr>
                  <a:t>IT provider to EMVO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 16"/>
              <p:cNvSpPr>
                <a:spLocks noChangeArrowheads="1"/>
              </p:cNvSpPr>
              <p:nvPr/>
            </p:nvSpPr>
            <p:spPr bwMode="auto">
              <a:xfrm>
                <a:off x="100806" y="2446338"/>
                <a:ext cx="2166938" cy="361950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342900" indent="-342900">
                  <a:spcBef>
                    <a:spcPct val="20000"/>
                  </a:spcBef>
                  <a:buClr>
                    <a:srgbClr val="F7931D"/>
                  </a:buClr>
                  <a:defRPr/>
                </a:pPr>
                <a:r>
                  <a:rPr lang="en-GB" sz="1200" b="1" dirty="0">
                    <a:solidFill>
                      <a:schemeClr val="bg1">
                        <a:lumMod val="50000"/>
                      </a:schemeClr>
                    </a:solidFill>
                  </a:rPr>
                  <a:t>System management</a:t>
                </a:r>
              </a:p>
            </p:txBody>
          </p:sp>
          <p:sp>
            <p:nvSpPr>
              <p:cNvPr id="43" name="Rectangle 16"/>
              <p:cNvSpPr>
                <a:spLocks noChangeArrowheads="1"/>
              </p:cNvSpPr>
              <p:nvPr/>
            </p:nvSpPr>
            <p:spPr bwMode="auto">
              <a:xfrm>
                <a:off x="105569" y="2851150"/>
                <a:ext cx="2157412" cy="361950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342900" indent="-342900">
                  <a:spcBef>
                    <a:spcPct val="20000"/>
                  </a:spcBef>
                  <a:buClr>
                    <a:srgbClr val="F7931D"/>
                  </a:buClr>
                  <a:defRPr/>
                </a:pPr>
                <a:r>
                  <a:rPr lang="en-GB" sz="1200" b="1" dirty="0">
                    <a:solidFill>
                      <a:schemeClr val="bg1">
                        <a:lumMod val="50000"/>
                      </a:schemeClr>
                    </a:solidFill>
                  </a:rPr>
                  <a:t>System operation</a:t>
                </a:r>
              </a:p>
            </p:txBody>
          </p:sp>
        </p:grpSp>
      </p:grpSp>
      <p:sp>
        <p:nvSpPr>
          <p:cNvPr id="23" name="Cloud 136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045791" y="1124744"/>
            <a:ext cx="1662113" cy="839787"/>
          </a:xfrm>
          <a:custGeom>
            <a:avLst/>
            <a:gdLst>
              <a:gd name="T0" fmla="*/ 180562 w 43200"/>
              <a:gd name="T1" fmla="*/ 508868 h 43200"/>
              <a:gd name="T2" fmla="*/ 83106 w 43200"/>
              <a:gd name="T3" fmla="*/ 493375 h 43200"/>
              <a:gd name="T4" fmla="*/ 266554 w 43200"/>
              <a:gd name="T5" fmla="*/ 678420 h 43200"/>
              <a:gd name="T6" fmla="*/ 223924 w 43200"/>
              <a:gd name="T7" fmla="*/ 685826 h 43200"/>
              <a:gd name="T8" fmla="*/ 633988 w 43200"/>
              <a:gd name="T9" fmla="*/ 759891 h 43200"/>
              <a:gd name="T10" fmla="*/ 608287 w 43200"/>
              <a:gd name="T11" fmla="*/ 726066 h 43200"/>
              <a:gd name="T12" fmla="*/ 1109114 w 43200"/>
              <a:gd name="T13" fmla="*/ 675543 h 43200"/>
              <a:gd name="T14" fmla="*/ 1098841 w 43200"/>
              <a:gd name="T15" fmla="*/ 712653 h 43200"/>
              <a:gd name="T16" fmla="*/ 1313108 w 43200"/>
              <a:gd name="T17" fmla="*/ 446215 h 43200"/>
              <a:gd name="T18" fmla="*/ 1438189 w 43200"/>
              <a:gd name="T19" fmla="*/ 584935 h 43200"/>
              <a:gd name="T20" fmla="*/ 1608171 w 43200"/>
              <a:gd name="T21" fmla="*/ 298474 h 43200"/>
              <a:gd name="T22" fmla="*/ 1552460 w 43200"/>
              <a:gd name="T23" fmla="*/ 350494 h 43200"/>
              <a:gd name="T24" fmla="*/ 1474510 w 43200"/>
              <a:gd name="T25" fmla="*/ 105479 h 43200"/>
              <a:gd name="T26" fmla="*/ 1477434 w 43200"/>
              <a:gd name="T27" fmla="*/ 130050 h 43200"/>
              <a:gd name="T28" fmla="*/ 1118771 w 43200"/>
              <a:gd name="T29" fmla="*/ 76825 h 43200"/>
              <a:gd name="T30" fmla="*/ 1147320 w 43200"/>
              <a:gd name="T31" fmla="*/ 45488 h 43200"/>
              <a:gd name="T32" fmla="*/ 851871 w 43200"/>
              <a:gd name="T33" fmla="*/ 91755 h 43200"/>
              <a:gd name="T34" fmla="*/ 865684 w 43200"/>
              <a:gd name="T35" fmla="*/ 64734 h 43200"/>
              <a:gd name="T36" fmla="*/ 538648 w 43200"/>
              <a:gd name="T37" fmla="*/ 100930 h 43200"/>
              <a:gd name="T38" fmla="*/ 588665 w 43200"/>
              <a:gd name="T39" fmla="*/ 127134 h 43200"/>
              <a:gd name="T40" fmla="*/ 158786 w 43200"/>
              <a:gd name="T41" fmla="*/ 306930 h 43200"/>
              <a:gd name="T42" fmla="*/ 150052 w 43200"/>
              <a:gd name="T43" fmla="*/ 2793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3200"/>
              <a:gd name="T67" fmla="*/ 0 h 43200"/>
              <a:gd name="T68" fmla="*/ 43200 w 43200"/>
              <a:gd name="T69" fmla="*/ 43200 h 432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solidFill>
            <a:srgbClr val="FF0066"/>
          </a:solidFill>
          <a:ln w="9525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GB" sz="1400" baseline="0" dirty="0" smtClean="0">
                <a:solidFill>
                  <a:schemeClr val="bg1"/>
                </a:solidFill>
                <a:latin typeface="Arial" pitchFamily="34" charset="0"/>
                <a:ea typeface="ヒラギノ角ゴ Pro W3" charset="-128"/>
                <a:cs typeface="+mn-cs"/>
              </a:rPr>
              <a:t>EU Hub</a:t>
            </a:r>
            <a:endParaRPr lang="en-GB" sz="1400" baseline="0" dirty="0">
              <a:solidFill>
                <a:schemeClr val="bg1"/>
              </a:solidFill>
              <a:latin typeface="Arial" pitchFamily="34" charset="0"/>
              <a:ea typeface="ヒラギノ角ゴ Pro W3" charset="-128"/>
              <a:cs typeface="+mn-cs"/>
            </a:endParaRPr>
          </a:p>
        </p:txBody>
      </p:sp>
      <p:grpSp>
        <p:nvGrpSpPr>
          <p:cNvPr id="5" name="Group 33"/>
          <p:cNvGrpSpPr/>
          <p:nvPr/>
        </p:nvGrpSpPr>
        <p:grpSpPr>
          <a:xfrm>
            <a:off x="409310" y="3213056"/>
            <a:ext cx="8411162" cy="2927939"/>
            <a:chOff x="409310" y="3213056"/>
            <a:chExt cx="8411162" cy="2927939"/>
          </a:xfrm>
        </p:grpSpPr>
        <p:grpSp>
          <p:nvGrpSpPr>
            <p:cNvPr id="6" name="Group 32"/>
            <p:cNvGrpSpPr/>
            <p:nvPr/>
          </p:nvGrpSpPr>
          <p:grpSpPr>
            <a:xfrm>
              <a:off x="409310" y="4070814"/>
              <a:ext cx="2163611" cy="2070181"/>
              <a:chOff x="409310" y="4070814"/>
              <a:chExt cx="2163611" cy="2070181"/>
            </a:xfrm>
          </p:grpSpPr>
          <p:sp>
            <p:nvSpPr>
              <p:cNvPr id="33801" name="Text Box 21"/>
              <p:cNvSpPr txBox="1">
                <a:spLocks noChangeArrowheads="1"/>
              </p:cNvSpPr>
              <p:nvPr/>
            </p:nvSpPr>
            <p:spPr bwMode="auto">
              <a:xfrm>
                <a:off x="409310" y="4458530"/>
                <a:ext cx="2151583" cy="307773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7931D"/>
                  </a:buClr>
                </a:pPr>
                <a:r>
                  <a:rPr lang="en-GB" sz="1400" b="1" dirty="0" smtClean="0">
                    <a:solidFill>
                      <a:schemeClr val="bg1"/>
                    </a:solidFill>
                    <a:ea typeface="ヒラギノ角ゴ Pro W3" charset="-128"/>
                  </a:rPr>
                  <a:t>NMVO</a:t>
                </a:r>
                <a:endParaRPr lang="en-GB" sz="1400" b="1" dirty="0">
                  <a:solidFill>
                    <a:schemeClr val="bg1"/>
                  </a:solidFill>
                  <a:ea typeface="ヒラギノ角ゴ Pro W3" charset="-128"/>
                </a:endParaRPr>
              </a:p>
            </p:txBody>
          </p:sp>
          <p:sp>
            <p:nvSpPr>
              <p:cNvPr id="33803" name="Rectangle 16"/>
              <p:cNvSpPr>
                <a:spLocks noChangeArrowheads="1"/>
              </p:cNvSpPr>
              <p:nvPr/>
            </p:nvSpPr>
            <p:spPr bwMode="auto">
              <a:xfrm>
                <a:off x="414193" y="4804757"/>
                <a:ext cx="2158728" cy="361668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 anchorCtr="1"/>
              <a:lstStyle/>
              <a:p>
                <a:pPr algn="ctr">
                  <a:buClr>
                    <a:srgbClr val="F7931D"/>
                  </a:buClr>
                </a:pPr>
                <a:r>
                  <a:rPr lang="en-GB" sz="1400" b="1" dirty="0" smtClean="0">
                    <a:solidFill>
                      <a:schemeClr val="bg1"/>
                    </a:solidFill>
                  </a:rPr>
                  <a:t>IT provider to NMVO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804" name="Rectangle 16"/>
              <p:cNvSpPr>
                <a:spLocks noChangeArrowheads="1"/>
              </p:cNvSpPr>
              <p:nvPr/>
            </p:nvSpPr>
            <p:spPr bwMode="auto">
              <a:xfrm>
                <a:off x="414193" y="4070814"/>
                <a:ext cx="2158728" cy="361668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 anchorCtr="1"/>
              <a:lstStyle/>
              <a:p>
                <a:pPr marL="342900" indent="-342900" algn="ctr">
                  <a:spcBef>
                    <a:spcPct val="20000"/>
                  </a:spcBef>
                  <a:buClr>
                    <a:srgbClr val="F7931D"/>
                  </a:buClr>
                </a:pPr>
                <a:r>
                  <a:rPr lang="en-GB" sz="1400" b="1" dirty="0" smtClean="0">
                    <a:solidFill>
                      <a:schemeClr val="bg1"/>
                    </a:solidFill>
                  </a:rPr>
                  <a:t>NMVO Board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loud 138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586284" y="5301208"/>
                <a:ext cx="1662112" cy="839787"/>
              </a:xfrm>
              <a:custGeom>
                <a:avLst/>
                <a:gdLst>
                  <a:gd name="T0" fmla="*/ 180562 w 43200"/>
                  <a:gd name="T1" fmla="*/ 508868 h 43200"/>
                  <a:gd name="T2" fmla="*/ 83106 w 43200"/>
                  <a:gd name="T3" fmla="*/ 493375 h 43200"/>
                  <a:gd name="T4" fmla="*/ 266554 w 43200"/>
                  <a:gd name="T5" fmla="*/ 678420 h 43200"/>
                  <a:gd name="T6" fmla="*/ 223923 w 43200"/>
                  <a:gd name="T7" fmla="*/ 685826 h 43200"/>
                  <a:gd name="T8" fmla="*/ 633988 w 43200"/>
                  <a:gd name="T9" fmla="*/ 759891 h 43200"/>
                  <a:gd name="T10" fmla="*/ 608287 w 43200"/>
                  <a:gd name="T11" fmla="*/ 726066 h 43200"/>
                  <a:gd name="T12" fmla="*/ 1109113 w 43200"/>
                  <a:gd name="T13" fmla="*/ 675543 h 43200"/>
                  <a:gd name="T14" fmla="*/ 1098841 w 43200"/>
                  <a:gd name="T15" fmla="*/ 712653 h 43200"/>
                  <a:gd name="T16" fmla="*/ 1313107 w 43200"/>
                  <a:gd name="T17" fmla="*/ 446215 h 43200"/>
                  <a:gd name="T18" fmla="*/ 1438189 w 43200"/>
                  <a:gd name="T19" fmla="*/ 584935 h 43200"/>
                  <a:gd name="T20" fmla="*/ 1608170 w 43200"/>
                  <a:gd name="T21" fmla="*/ 298474 h 43200"/>
                  <a:gd name="T22" fmla="*/ 1552459 w 43200"/>
                  <a:gd name="T23" fmla="*/ 350494 h 43200"/>
                  <a:gd name="T24" fmla="*/ 1474509 w 43200"/>
                  <a:gd name="T25" fmla="*/ 105479 h 43200"/>
                  <a:gd name="T26" fmla="*/ 1477433 w 43200"/>
                  <a:gd name="T27" fmla="*/ 130050 h 43200"/>
                  <a:gd name="T28" fmla="*/ 1118771 w 43200"/>
                  <a:gd name="T29" fmla="*/ 76825 h 43200"/>
                  <a:gd name="T30" fmla="*/ 1147319 w 43200"/>
                  <a:gd name="T31" fmla="*/ 45488 h 43200"/>
                  <a:gd name="T32" fmla="*/ 851871 w 43200"/>
                  <a:gd name="T33" fmla="*/ 91755 h 43200"/>
                  <a:gd name="T34" fmla="*/ 865683 w 43200"/>
                  <a:gd name="T35" fmla="*/ 64734 h 43200"/>
                  <a:gd name="T36" fmla="*/ 538647 w 43200"/>
                  <a:gd name="T37" fmla="*/ 100930 h 43200"/>
                  <a:gd name="T38" fmla="*/ 588665 w 43200"/>
                  <a:gd name="T39" fmla="*/ 127134 h 43200"/>
                  <a:gd name="T40" fmla="*/ 158786 w 43200"/>
                  <a:gd name="T41" fmla="*/ 306930 h 43200"/>
                  <a:gd name="T42" fmla="*/ 150052 w 43200"/>
                  <a:gd name="T43" fmla="*/ 279346 h 4320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3200"/>
                  <a:gd name="T67" fmla="*/ 0 h 43200"/>
                  <a:gd name="T68" fmla="*/ 43200 w 43200"/>
                  <a:gd name="T69" fmla="*/ 43200 h 4320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3200" h="43200">
                    <a:moveTo>
                      <a:pt x="3900" y="14370"/>
                    </a:moveTo>
                    <a:cubicBezTo>
                      <a:pt x="3629" y="11657"/>
                      <a:pt x="4261" y="8921"/>
                      <a:pt x="5623" y="6907"/>
                    </a:cubicBezTo>
                    <a:cubicBezTo>
                      <a:pt x="7775" y="3726"/>
                      <a:pt x="11264" y="3017"/>
                      <a:pt x="14005" y="5202"/>
                    </a:cubicBezTo>
                    <a:cubicBezTo>
                      <a:pt x="15678" y="909"/>
                      <a:pt x="19914" y="22"/>
                      <a:pt x="22456" y="3432"/>
                    </a:cubicBezTo>
                    <a:cubicBezTo>
                      <a:pt x="23097" y="1683"/>
                      <a:pt x="24328" y="474"/>
                      <a:pt x="25749" y="200"/>
                    </a:cubicBezTo>
                    <a:cubicBezTo>
                      <a:pt x="27313" y="-102"/>
                      <a:pt x="28875" y="770"/>
                      <a:pt x="29833" y="2481"/>
                    </a:cubicBezTo>
                    <a:cubicBezTo>
                      <a:pt x="31215" y="267"/>
                      <a:pt x="33501" y="-460"/>
                      <a:pt x="35463" y="690"/>
                    </a:cubicBezTo>
                    <a:cubicBezTo>
                      <a:pt x="36958" y="1566"/>
                      <a:pt x="38030" y="3400"/>
                      <a:pt x="38318" y="5576"/>
                    </a:cubicBezTo>
                    <a:cubicBezTo>
                      <a:pt x="40046" y="6218"/>
                      <a:pt x="41422" y="7998"/>
                      <a:pt x="41982" y="10318"/>
                    </a:cubicBezTo>
                    <a:cubicBezTo>
                      <a:pt x="42389" y="12002"/>
                      <a:pt x="42331" y="13831"/>
                      <a:pt x="41818" y="15460"/>
                    </a:cubicBezTo>
                    <a:cubicBezTo>
                      <a:pt x="43079" y="17694"/>
                      <a:pt x="43520" y="20590"/>
                      <a:pt x="43016" y="23322"/>
                    </a:cubicBezTo>
                    <a:cubicBezTo>
                      <a:pt x="42346" y="26954"/>
                      <a:pt x="40128" y="29674"/>
                      <a:pt x="37404" y="30204"/>
                    </a:cubicBezTo>
                    <a:cubicBezTo>
                      <a:pt x="37391" y="32471"/>
                      <a:pt x="36658" y="34621"/>
                      <a:pt x="35395" y="36101"/>
                    </a:cubicBezTo>
                    <a:cubicBezTo>
                      <a:pt x="33476" y="38350"/>
                      <a:pt x="30704" y="38639"/>
                      <a:pt x="28555" y="36815"/>
                    </a:cubicBezTo>
                    <a:cubicBezTo>
                      <a:pt x="27860" y="39948"/>
                      <a:pt x="25999" y="42343"/>
                      <a:pt x="23667" y="43106"/>
                    </a:cubicBezTo>
                    <a:cubicBezTo>
                      <a:pt x="20919" y="44005"/>
                      <a:pt x="18051" y="42473"/>
                      <a:pt x="16480" y="39266"/>
                    </a:cubicBezTo>
                    <a:cubicBezTo>
                      <a:pt x="12772" y="42310"/>
                      <a:pt x="7956" y="40599"/>
                      <a:pt x="5804" y="35472"/>
                    </a:cubicBezTo>
                    <a:cubicBezTo>
                      <a:pt x="3690" y="35809"/>
                      <a:pt x="1705" y="34024"/>
                      <a:pt x="1110" y="31250"/>
                    </a:cubicBezTo>
                    <a:cubicBezTo>
                      <a:pt x="679" y="29243"/>
                      <a:pt x="1060" y="27077"/>
                      <a:pt x="2113" y="25551"/>
                    </a:cubicBezTo>
                    <a:cubicBezTo>
                      <a:pt x="619" y="24354"/>
                      <a:pt x="-213" y="22057"/>
                      <a:pt x="-5" y="19704"/>
                    </a:cubicBezTo>
                    <a:cubicBezTo>
                      <a:pt x="239" y="16949"/>
                      <a:pt x="1845" y="14791"/>
                      <a:pt x="3863" y="14507"/>
                    </a:cubicBezTo>
                    <a:cubicBezTo>
                      <a:pt x="3875" y="14461"/>
                      <a:pt x="3888" y="14416"/>
                      <a:pt x="3900" y="14370"/>
                    </a:cubicBezTo>
                    <a:close/>
                  </a:path>
                  <a:path w="43200" h="43200" fill="none">
                    <a:moveTo>
                      <a:pt x="4693" y="26177"/>
                    </a:moveTo>
                    <a:cubicBezTo>
                      <a:pt x="3809" y="26271"/>
                      <a:pt x="2925" y="25993"/>
                      <a:pt x="2160" y="25380"/>
                    </a:cubicBezTo>
                    <a:moveTo>
                      <a:pt x="6928" y="34899"/>
                    </a:moveTo>
                    <a:cubicBezTo>
                      <a:pt x="6573" y="35092"/>
                      <a:pt x="6200" y="35220"/>
                      <a:pt x="5820" y="35280"/>
                    </a:cubicBezTo>
                    <a:moveTo>
                      <a:pt x="16478" y="39090"/>
                    </a:moveTo>
                    <a:cubicBezTo>
                      <a:pt x="16211" y="38544"/>
                      <a:pt x="15987" y="37961"/>
                      <a:pt x="15810" y="37350"/>
                    </a:cubicBezTo>
                    <a:moveTo>
                      <a:pt x="28827" y="34751"/>
                    </a:moveTo>
                    <a:cubicBezTo>
                      <a:pt x="28788" y="35398"/>
                      <a:pt x="28698" y="36038"/>
                      <a:pt x="28560" y="36660"/>
                    </a:cubicBezTo>
                    <a:moveTo>
                      <a:pt x="34129" y="22954"/>
                    </a:moveTo>
                    <a:cubicBezTo>
                      <a:pt x="36133" y="24282"/>
                      <a:pt x="37398" y="27058"/>
                      <a:pt x="37380" y="30090"/>
                    </a:cubicBezTo>
                    <a:moveTo>
                      <a:pt x="41798" y="15354"/>
                    </a:moveTo>
                    <a:cubicBezTo>
                      <a:pt x="41473" y="16386"/>
                      <a:pt x="40978" y="17302"/>
                      <a:pt x="40350" y="18030"/>
                    </a:cubicBezTo>
                    <a:moveTo>
                      <a:pt x="38324" y="5426"/>
                    </a:moveTo>
                    <a:cubicBezTo>
                      <a:pt x="38379" y="5843"/>
                      <a:pt x="38405" y="6266"/>
                      <a:pt x="38400" y="6690"/>
                    </a:cubicBezTo>
                    <a:moveTo>
                      <a:pt x="29078" y="3952"/>
                    </a:moveTo>
                    <a:cubicBezTo>
                      <a:pt x="29267" y="3369"/>
                      <a:pt x="29516" y="2826"/>
                      <a:pt x="29820" y="2340"/>
                    </a:cubicBezTo>
                    <a:moveTo>
                      <a:pt x="22141" y="4720"/>
                    </a:moveTo>
                    <a:cubicBezTo>
                      <a:pt x="22218" y="4238"/>
                      <a:pt x="22339" y="3771"/>
                      <a:pt x="22500" y="3330"/>
                    </a:cubicBezTo>
                    <a:moveTo>
                      <a:pt x="14000" y="5192"/>
                    </a:moveTo>
                    <a:cubicBezTo>
                      <a:pt x="14472" y="5568"/>
                      <a:pt x="14908" y="6021"/>
                      <a:pt x="15300" y="6540"/>
                    </a:cubicBezTo>
                    <a:moveTo>
                      <a:pt x="4127" y="15789"/>
                    </a:moveTo>
                    <a:cubicBezTo>
                      <a:pt x="4024" y="15325"/>
                      <a:pt x="3948" y="14851"/>
                      <a:pt x="3900" y="1437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 anchor="ctr" anchorCtr="1"/>
              <a:lstStyle/>
              <a:p>
                <a:pPr algn="ctr" eaLnBrk="0" hangingPunct="0">
                  <a:defRPr/>
                </a:pPr>
                <a:r>
                  <a:rPr lang="en-GB" sz="1400" baseline="0" dirty="0" smtClean="0">
                    <a:solidFill>
                      <a:schemeClr val="bg1"/>
                    </a:solidFill>
                  </a:rPr>
                  <a:t>National</a:t>
                </a:r>
                <a:br>
                  <a:rPr lang="en-GB" sz="1400" baseline="0" dirty="0" smtClean="0">
                    <a:solidFill>
                      <a:schemeClr val="bg1"/>
                    </a:solidFill>
                  </a:rPr>
                </a:br>
                <a:r>
                  <a:rPr lang="en-GB" sz="1400" baseline="0" dirty="0" smtClean="0">
                    <a:solidFill>
                      <a:schemeClr val="bg1"/>
                    </a:solidFill>
                  </a:rPr>
                  <a:t>System</a:t>
                </a:r>
                <a:endParaRPr lang="en-GB" sz="1400" baseline="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5148064" y="3213056"/>
              <a:ext cx="3672408" cy="1872128"/>
            </a:xfrm>
            <a:prstGeom prst="rect">
              <a:avLst/>
            </a:prstGeom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GB" sz="1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National stakeholders govern national systems through National Medicines Verification Organisation (NMVO)</a:t>
              </a:r>
            </a:p>
            <a:p>
              <a:pPr marL="457200" marR="0" lvl="0" indent="-4572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endPara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D959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457200" marR="0" lvl="0" indent="-4572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q"/>
                <a:tabLst/>
                <a:defRPr/>
              </a:pPr>
              <a:endPara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D959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7" name="Group 35"/>
          <p:cNvGrpSpPr/>
          <p:nvPr/>
        </p:nvGrpSpPr>
        <p:grpSpPr>
          <a:xfrm>
            <a:off x="2835080" y="4066798"/>
            <a:ext cx="5985392" cy="2074197"/>
            <a:chOff x="2835080" y="4066798"/>
            <a:chExt cx="5985392" cy="2074197"/>
          </a:xfrm>
        </p:grpSpPr>
        <p:sp>
          <p:nvSpPr>
            <p:cNvPr id="33805" name="Text Box 21"/>
            <p:cNvSpPr txBox="1">
              <a:spLocks noChangeArrowheads="1"/>
            </p:cNvSpPr>
            <p:nvPr/>
          </p:nvSpPr>
          <p:spPr bwMode="auto">
            <a:xfrm>
              <a:off x="2835080" y="4454514"/>
              <a:ext cx="2151583" cy="307773"/>
            </a:xfrm>
            <a:prstGeom prst="rect">
              <a:avLst/>
            </a:prstGeom>
            <a:solidFill>
              <a:srgbClr val="65A3BF"/>
            </a:solidFill>
            <a:ln w="9525">
              <a:noFill/>
              <a:round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buClr>
                  <a:srgbClr val="F7931D"/>
                </a:buClr>
                <a:defRPr/>
              </a:pPr>
              <a:r>
                <a:rPr lang="en-GB" sz="1400" b="1" dirty="0" smtClean="0">
                  <a:solidFill>
                    <a:schemeClr val="bg1"/>
                  </a:solidFill>
                  <a:ea typeface="ヒラギノ角ゴ Pro W3" charset="-128"/>
                </a:rPr>
                <a:t>NMVO / </a:t>
              </a:r>
              <a:r>
                <a:rPr lang="en-GB" sz="1400" b="1" dirty="0" smtClean="0">
                  <a:solidFill>
                    <a:srgbClr val="FF0000"/>
                  </a:solidFill>
                </a:rPr>
                <a:t>EMVO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3806" name="Rectangle 16"/>
            <p:cNvSpPr>
              <a:spLocks noChangeArrowheads="1"/>
            </p:cNvSpPr>
            <p:nvPr/>
          </p:nvSpPr>
          <p:spPr bwMode="auto">
            <a:xfrm>
              <a:off x="2839964" y="4800741"/>
              <a:ext cx="2158728" cy="361668"/>
            </a:xfrm>
            <a:prstGeom prst="rect">
              <a:avLst/>
            </a:prstGeom>
            <a:solidFill>
              <a:srgbClr val="65A3BF"/>
            </a:solidFill>
            <a:ln w="9525">
              <a:noFill/>
              <a:round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buClr>
                  <a:srgbClr val="F7931D"/>
                </a:buClr>
              </a:pPr>
              <a:r>
                <a:rPr lang="en-GB" sz="1400" b="1" dirty="0" smtClean="0">
                  <a:solidFill>
                    <a:srgbClr val="FF0066"/>
                  </a:solidFill>
                </a:rPr>
                <a:t>IT provider to EMVO</a:t>
              </a:r>
              <a:endParaRPr lang="en-GB" sz="1400" b="1" dirty="0">
                <a:solidFill>
                  <a:srgbClr val="FF0066"/>
                </a:solidFill>
              </a:endParaRPr>
            </a:p>
          </p:txBody>
        </p:sp>
        <p:sp>
          <p:nvSpPr>
            <p:cNvPr id="33807" name="Rectangle 16"/>
            <p:cNvSpPr>
              <a:spLocks noChangeArrowheads="1"/>
            </p:cNvSpPr>
            <p:nvPr/>
          </p:nvSpPr>
          <p:spPr bwMode="auto">
            <a:xfrm>
              <a:off x="2839964" y="4066798"/>
              <a:ext cx="2158728" cy="361668"/>
            </a:xfrm>
            <a:prstGeom prst="rect">
              <a:avLst/>
            </a:prstGeom>
            <a:solidFill>
              <a:srgbClr val="65A3BF"/>
            </a:solidFill>
            <a:ln w="9525">
              <a:noFill/>
              <a:round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marL="342900" indent="-342900" algn="ctr">
                <a:spcBef>
                  <a:spcPct val="20000"/>
                </a:spcBef>
                <a:buClr>
                  <a:srgbClr val="F7931D"/>
                </a:buClr>
              </a:pPr>
              <a:r>
                <a:rPr lang="en-GB" sz="1400" b="1" dirty="0" smtClean="0">
                  <a:solidFill>
                    <a:schemeClr val="bg1"/>
                  </a:solidFill>
                </a:rPr>
                <a:t>NMVO Board</a:t>
              </a:r>
              <a:endParaRPr lang="en-GB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Cloud 83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3034556" y="5301208"/>
              <a:ext cx="1662113" cy="839787"/>
            </a:xfrm>
            <a:custGeom>
              <a:avLst/>
              <a:gdLst>
                <a:gd name="T0" fmla="*/ 180562 w 43200"/>
                <a:gd name="T1" fmla="*/ 508868 h 43200"/>
                <a:gd name="T2" fmla="*/ 83106 w 43200"/>
                <a:gd name="T3" fmla="*/ 493375 h 43200"/>
                <a:gd name="T4" fmla="*/ 266554 w 43200"/>
                <a:gd name="T5" fmla="*/ 678420 h 43200"/>
                <a:gd name="T6" fmla="*/ 223924 w 43200"/>
                <a:gd name="T7" fmla="*/ 685826 h 43200"/>
                <a:gd name="T8" fmla="*/ 633988 w 43200"/>
                <a:gd name="T9" fmla="*/ 759891 h 43200"/>
                <a:gd name="T10" fmla="*/ 608287 w 43200"/>
                <a:gd name="T11" fmla="*/ 726066 h 43200"/>
                <a:gd name="T12" fmla="*/ 1109114 w 43200"/>
                <a:gd name="T13" fmla="*/ 675543 h 43200"/>
                <a:gd name="T14" fmla="*/ 1098841 w 43200"/>
                <a:gd name="T15" fmla="*/ 712653 h 43200"/>
                <a:gd name="T16" fmla="*/ 1313108 w 43200"/>
                <a:gd name="T17" fmla="*/ 446215 h 43200"/>
                <a:gd name="T18" fmla="*/ 1438189 w 43200"/>
                <a:gd name="T19" fmla="*/ 584935 h 43200"/>
                <a:gd name="T20" fmla="*/ 1608171 w 43200"/>
                <a:gd name="T21" fmla="*/ 298474 h 43200"/>
                <a:gd name="T22" fmla="*/ 1552460 w 43200"/>
                <a:gd name="T23" fmla="*/ 350494 h 43200"/>
                <a:gd name="T24" fmla="*/ 1474510 w 43200"/>
                <a:gd name="T25" fmla="*/ 105479 h 43200"/>
                <a:gd name="T26" fmla="*/ 1477434 w 43200"/>
                <a:gd name="T27" fmla="*/ 130050 h 43200"/>
                <a:gd name="T28" fmla="*/ 1118771 w 43200"/>
                <a:gd name="T29" fmla="*/ 76825 h 43200"/>
                <a:gd name="T30" fmla="*/ 1147320 w 43200"/>
                <a:gd name="T31" fmla="*/ 45488 h 43200"/>
                <a:gd name="T32" fmla="*/ 851871 w 43200"/>
                <a:gd name="T33" fmla="*/ 91755 h 43200"/>
                <a:gd name="T34" fmla="*/ 865684 w 43200"/>
                <a:gd name="T35" fmla="*/ 64734 h 43200"/>
                <a:gd name="T36" fmla="*/ 538648 w 43200"/>
                <a:gd name="T37" fmla="*/ 100930 h 43200"/>
                <a:gd name="T38" fmla="*/ 588665 w 43200"/>
                <a:gd name="T39" fmla="*/ 127134 h 43200"/>
                <a:gd name="T40" fmla="*/ 158786 w 43200"/>
                <a:gd name="T41" fmla="*/ 306930 h 43200"/>
                <a:gd name="T42" fmla="*/ 150052 w 43200"/>
                <a:gd name="T43" fmla="*/ 279346 h 432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3200"/>
                <a:gd name="T67" fmla="*/ 0 h 43200"/>
                <a:gd name="T68" fmla="*/ 43200 w 43200"/>
                <a:gd name="T69" fmla="*/ 43200 h 4320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3200" h="43200">
                  <a:moveTo>
                    <a:pt x="3900" y="14370"/>
                  </a:moveTo>
                  <a:cubicBezTo>
                    <a:pt x="3629" y="11657"/>
                    <a:pt x="4261" y="8921"/>
                    <a:pt x="5623" y="6907"/>
                  </a:cubicBezTo>
                  <a:cubicBezTo>
                    <a:pt x="7775" y="3726"/>
                    <a:pt x="11264" y="3017"/>
                    <a:pt x="14005" y="5202"/>
                  </a:cubicBezTo>
                  <a:cubicBezTo>
                    <a:pt x="15678" y="909"/>
                    <a:pt x="19914" y="22"/>
                    <a:pt x="22456" y="3432"/>
                  </a:cubicBezTo>
                  <a:cubicBezTo>
                    <a:pt x="23097" y="1683"/>
                    <a:pt x="24328" y="474"/>
                    <a:pt x="25749" y="200"/>
                  </a:cubicBezTo>
                  <a:cubicBezTo>
                    <a:pt x="27313" y="-102"/>
                    <a:pt x="28875" y="770"/>
                    <a:pt x="29833" y="2481"/>
                  </a:cubicBezTo>
                  <a:cubicBezTo>
                    <a:pt x="31215" y="267"/>
                    <a:pt x="33501" y="-460"/>
                    <a:pt x="35463" y="690"/>
                  </a:cubicBezTo>
                  <a:cubicBezTo>
                    <a:pt x="36958" y="1566"/>
                    <a:pt x="38030" y="3400"/>
                    <a:pt x="38318" y="5576"/>
                  </a:cubicBezTo>
                  <a:cubicBezTo>
                    <a:pt x="40046" y="6218"/>
                    <a:pt x="41422" y="7998"/>
                    <a:pt x="41982" y="10318"/>
                  </a:cubicBezTo>
                  <a:cubicBezTo>
                    <a:pt x="42389" y="12002"/>
                    <a:pt x="42331" y="13831"/>
                    <a:pt x="41818" y="15460"/>
                  </a:cubicBezTo>
                  <a:cubicBezTo>
                    <a:pt x="43079" y="17694"/>
                    <a:pt x="43520" y="20590"/>
                    <a:pt x="43016" y="23322"/>
                  </a:cubicBezTo>
                  <a:cubicBezTo>
                    <a:pt x="42346" y="26954"/>
                    <a:pt x="40128" y="29674"/>
                    <a:pt x="37404" y="30204"/>
                  </a:cubicBezTo>
                  <a:cubicBezTo>
                    <a:pt x="37391" y="32471"/>
                    <a:pt x="36658" y="34621"/>
                    <a:pt x="35395" y="36101"/>
                  </a:cubicBezTo>
                  <a:cubicBezTo>
                    <a:pt x="33476" y="38350"/>
                    <a:pt x="30704" y="38639"/>
                    <a:pt x="28555" y="36815"/>
                  </a:cubicBezTo>
                  <a:cubicBezTo>
                    <a:pt x="27860" y="39948"/>
                    <a:pt x="25999" y="42343"/>
                    <a:pt x="23667" y="43106"/>
                  </a:cubicBezTo>
                  <a:cubicBezTo>
                    <a:pt x="20919" y="44005"/>
                    <a:pt x="18051" y="42473"/>
                    <a:pt x="16480" y="39266"/>
                  </a:cubicBezTo>
                  <a:cubicBezTo>
                    <a:pt x="12772" y="42310"/>
                    <a:pt x="7956" y="40599"/>
                    <a:pt x="5804" y="35472"/>
                  </a:cubicBezTo>
                  <a:cubicBezTo>
                    <a:pt x="3690" y="35809"/>
                    <a:pt x="1705" y="34024"/>
                    <a:pt x="1110" y="31250"/>
                  </a:cubicBezTo>
                  <a:cubicBezTo>
                    <a:pt x="679" y="29243"/>
                    <a:pt x="1060" y="27077"/>
                    <a:pt x="2113" y="25551"/>
                  </a:cubicBezTo>
                  <a:cubicBezTo>
                    <a:pt x="619" y="24354"/>
                    <a:pt x="-213" y="22057"/>
                    <a:pt x="-5" y="19704"/>
                  </a:cubicBezTo>
                  <a:cubicBezTo>
                    <a:pt x="239" y="16949"/>
                    <a:pt x="1845" y="14791"/>
                    <a:pt x="3863" y="14507"/>
                  </a:cubicBezTo>
                  <a:cubicBezTo>
                    <a:pt x="3875" y="14461"/>
                    <a:pt x="3888" y="14416"/>
                    <a:pt x="3900" y="14370"/>
                  </a:cubicBezTo>
                  <a:close/>
                </a:path>
                <a:path w="43200" h="43200" fill="none">
                  <a:moveTo>
                    <a:pt x="4693" y="26177"/>
                  </a:moveTo>
                  <a:cubicBezTo>
                    <a:pt x="3809" y="26271"/>
                    <a:pt x="2925" y="25993"/>
                    <a:pt x="2160" y="25380"/>
                  </a:cubicBezTo>
                  <a:moveTo>
                    <a:pt x="6928" y="34899"/>
                  </a:moveTo>
                  <a:cubicBezTo>
                    <a:pt x="6573" y="35092"/>
                    <a:pt x="6200" y="35220"/>
                    <a:pt x="5820" y="35280"/>
                  </a:cubicBezTo>
                  <a:moveTo>
                    <a:pt x="16478" y="39090"/>
                  </a:moveTo>
                  <a:cubicBezTo>
                    <a:pt x="16211" y="38544"/>
                    <a:pt x="15987" y="37961"/>
                    <a:pt x="15810" y="37350"/>
                  </a:cubicBezTo>
                  <a:moveTo>
                    <a:pt x="28827" y="34751"/>
                  </a:moveTo>
                  <a:cubicBezTo>
                    <a:pt x="28788" y="35398"/>
                    <a:pt x="28698" y="36038"/>
                    <a:pt x="28560" y="36660"/>
                  </a:cubicBezTo>
                  <a:moveTo>
                    <a:pt x="34129" y="22954"/>
                  </a:moveTo>
                  <a:cubicBezTo>
                    <a:pt x="36133" y="24282"/>
                    <a:pt x="37398" y="27058"/>
                    <a:pt x="37380" y="30090"/>
                  </a:cubicBezTo>
                  <a:moveTo>
                    <a:pt x="41798" y="15354"/>
                  </a:moveTo>
                  <a:cubicBezTo>
                    <a:pt x="41473" y="16386"/>
                    <a:pt x="40978" y="17302"/>
                    <a:pt x="40350" y="18030"/>
                  </a:cubicBezTo>
                  <a:moveTo>
                    <a:pt x="38324" y="5426"/>
                  </a:moveTo>
                  <a:cubicBezTo>
                    <a:pt x="38379" y="5843"/>
                    <a:pt x="38405" y="6266"/>
                    <a:pt x="38400" y="6690"/>
                  </a:cubicBezTo>
                  <a:moveTo>
                    <a:pt x="29078" y="3952"/>
                  </a:moveTo>
                  <a:cubicBezTo>
                    <a:pt x="29267" y="3369"/>
                    <a:pt x="29516" y="2826"/>
                    <a:pt x="29820" y="2340"/>
                  </a:cubicBezTo>
                  <a:moveTo>
                    <a:pt x="22141" y="4720"/>
                  </a:moveTo>
                  <a:cubicBezTo>
                    <a:pt x="22218" y="4238"/>
                    <a:pt x="22339" y="3771"/>
                    <a:pt x="22500" y="3330"/>
                  </a:cubicBezTo>
                  <a:moveTo>
                    <a:pt x="14000" y="5192"/>
                  </a:moveTo>
                  <a:cubicBezTo>
                    <a:pt x="14472" y="5568"/>
                    <a:pt x="14908" y="6021"/>
                    <a:pt x="15300" y="6540"/>
                  </a:cubicBezTo>
                  <a:moveTo>
                    <a:pt x="4127" y="15789"/>
                  </a:moveTo>
                  <a:cubicBezTo>
                    <a:pt x="4024" y="15325"/>
                    <a:pt x="3948" y="14851"/>
                    <a:pt x="3900" y="14370"/>
                  </a:cubicBezTo>
                </a:path>
              </a:pathLst>
            </a:custGeom>
            <a:solidFill>
              <a:srgbClr val="65A3BF"/>
            </a:solidFill>
            <a:ln w="9525">
              <a:noFill/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 anchorCtr="1"/>
            <a:lstStyle/>
            <a:p>
              <a:pPr algn="ctr" eaLnBrk="0" hangingPunct="0">
                <a:defRPr/>
              </a:pPr>
              <a:r>
                <a:rPr lang="en-GB" sz="1400" baseline="0" dirty="0" smtClean="0">
                  <a:solidFill>
                    <a:schemeClr val="bg1"/>
                  </a:solidFill>
                </a:rPr>
                <a:t>National</a:t>
              </a:r>
              <a:br>
                <a:rPr lang="en-GB" sz="1400" baseline="0" dirty="0" smtClean="0">
                  <a:solidFill>
                    <a:schemeClr val="bg1"/>
                  </a:solidFill>
                </a:rPr>
              </a:br>
              <a:r>
                <a:rPr lang="en-GB" sz="1400" baseline="0" dirty="0" smtClean="0">
                  <a:solidFill>
                    <a:schemeClr val="bg1"/>
                  </a:solidFill>
                </a:rPr>
                <a:t>System </a:t>
              </a:r>
            </a:p>
            <a:p>
              <a:pPr algn="ctr" eaLnBrk="0" hangingPunct="0">
                <a:defRPr/>
              </a:pPr>
              <a:r>
                <a:rPr lang="en-GB" sz="1400" baseline="0" dirty="0" smtClean="0">
                  <a:solidFill>
                    <a:schemeClr val="bg1"/>
                  </a:solidFill>
                </a:rPr>
                <a:t>(Blueprint) </a:t>
              </a:r>
              <a:endParaRPr lang="en-GB" sz="14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5148064" y="4437112"/>
              <a:ext cx="3672408" cy="792088"/>
            </a:xfrm>
            <a:prstGeom prst="rect">
              <a:avLst/>
            </a:prstGeom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GB" sz="1600" b="1" dirty="0" smtClean="0">
                  <a:solidFill>
                    <a:srgbClr val="65A3BF"/>
                  </a:solidFill>
                  <a:latin typeface="Arial" pitchFamily="34" charset="0"/>
                  <a:cs typeface="Arial" pitchFamily="34" charset="0"/>
                </a:rPr>
                <a:t>Blueprint system to be governed nationally, but managed by EMVO</a:t>
              </a:r>
            </a:p>
            <a:p>
              <a:pPr eaLnBrk="0" hangingPunct="0">
                <a:spcBef>
                  <a:spcPct val="20000"/>
                </a:spcBef>
              </a:pPr>
              <a:endParaRPr lang="en-GB" sz="1600" b="1" dirty="0" smtClean="0">
                <a:solidFill>
                  <a:srgbClr val="8D959B"/>
                </a:solidFill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spcBef>
                  <a:spcPct val="20000"/>
                </a:spcBef>
              </a:pPr>
              <a:endParaRPr lang="en-GB" sz="1600" b="1" dirty="0" smtClean="0">
                <a:solidFill>
                  <a:srgbClr val="8D959B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5148064" y="5292497"/>
            <a:ext cx="3384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600" b="1" dirty="0" smtClean="0">
                <a:solidFill>
                  <a:srgbClr val="8D959B"/>
                </a:solidFill>
                <a:latin typeface="Arial" pitchFamily="34" charset="0"/>
                <a:cs typeface="Arial" pitchFamily="34" charset="0"/>
              </a:rPr>
              <a:t>supervision by competent authorities</a:t>
            </a: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618891" y="6253316"/>
            <a:ext cx="7696400" cy="615553"/>
          </a:xfrm>
          <a:prstGeom prst="rect">
            <a:avLst/>
          </a:prstGeom>
          <a:solidFill>
            <a:srgbClr val="FF0066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On 31 Jan.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2014, </a:t>
            </a:r>
            <a:r>
              <a:rPr lang="en-US" sz="1700" baseline="0" dirty="0" smtClean="0">
                <a:latin typeface="Arial" pitchFamily="34" charset="0"/>
                <a:cs typeface="Arial" pitchFamily="34" charset="0"/>
              </a:rPr>
              <a:t>European Commission confirmed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stakeholder governance –with system access and supervision of National Competent Authorities.</a:t>
            </a:r>
            <a:endParaRPr lang="en-US" sz="1700" baseline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49263" indent="-449263" algn="l" eaLnBrk="1" hangingPunct="1"/>
            <a:r>
              <a:rPr lang="en-GB" cap="all" dirty="0" smtClean="0">
                <a:solidFill>
                  <a:srgbClr val="8D959B"/>
                </a:solidFill>
                <a:cs typeface="Arial" charset="0"/>
              </a:rPr>
              <a:t>4. Timeline</a:t>
            </a:r>
            <a:endParaRPr lang="en-US" cap="all" dirty="0" smtClean="0">
              <a:solidFill>
                <a:srgbClr val="8D959B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6217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2"/>
          <p:cNvGrpSpPr/>
          <p:nvPr/>
        </p:nvGrpSpPr>
        <p:grpSpPr>
          <a:xfrm>
            <a:off x="316408" y="908720"/>
            <a:ext cx="7865567" cy="3384378"/>
            <a:chOff x="316408" y="908720"/>
            <a:chExt cx="7865567" cy="3384378"/>
          </a:xfrm>
        </p:grpSpPr>
        <p:sp>
          <p:nvSpPr>
            <p:cNvPr id="26630" name="Line 149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rot="5400000">
              <a:off x="1029866" y="3524324"/>
              <a:ext cx="1537543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633" name="Line 14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rot="5400000">
              <a:off x="3654450" y="3519562"/>
              <a:ext cx="1547068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636" name="Line 149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rot="5400000" flipH="1" flipV="1">
              <a:off x="5234967" y="3515903"/>
              <a:ext cx="1554390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639" name="Line 149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rot="5400000">
              <a:off x="1475656" y="3140970"/>
              <a:ext cx="2304255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640" name="Line 14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 rot="5400000">
              <a:off x="-667171" y="3084587"/>
              <a:ext cx="2417018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644" name="Line 149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 rot="5400000">
              <a:off x="6030799" y="3087599"/>
              <a:ext cx="2410994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" name="Abgerundetes Rechteck 35"/>
            <p:cNvSpPr/>
            <p:nvPr>
              <p:custDataLst>
                <p:tags r:id="rId15"/>
              </p:custDataLst>
            </p:nvPr>
          </p:nvSpPr>
          <p:spPr bwMode="auto">
            <a:xfrm>
              <a:off x="5094288" y="980728"/>
              <a:ext cx="3087687" cy="1079500"/>
            </a:xfrm>
            <a:prstGeom prst="roundRect">
              <a:avLst>
                <a:gd name="adj" fmla="val 11740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2015-2018</a:t>
              </a:r>
            </a:p>
            <a:p>
              <a:pPr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Introduction of medicines verification systems in EU Member States</a:t>
              </a:r>
            </a:p>
            <a:p>
              <a:pPr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Provision of coded products</a:t>
              </a:r>
              <a:endParaRPr lang="en-US" sz="1400" b="1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Abgerundetes Rechteck 42"/>
            <p:cNvSpPr/>
            <p:nvPr>
              <p:custDataLst>
                <p:tags r:id="rId16"/>
              </p:custDataLst>
            </p:nvPr>
          </p:nvSpPr>
          <p:spPr bwMode="auto">
            <a:xfrm>
              <a:off x="5255943" y="2145952"/>
              <a:ext cx="1692321" cy="1283048"/>
            </a:xfrm>
            <a:prstGeom prst="roundRect">
              <a:avLst>
                <a:gd name="adj" fmla="val 11740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2014</a:t>
              </a:r>
            </a:p>
            <a:p>
              <a:pPr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European Hub in operation (Q1),</a:t>
              </a:r>
            </a:p>
            <a:p>
              <a:pPr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Liaison with </a:t>
              </a:r>
              <a:r>
                <a:rPr lang="en-US" sz="1400" kern="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securPharm</a:t>
              </a: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(Q3)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316408" y="1124744"/>
              <a:ext cx="2095352" cy="1268092"/>
            </a:xfrm>
            <a:prstGeom prst="roundRect">
              <a:avLst/>
            </a:prstGeom>
            <a:solidFill>
              <a:srgbClr val="3B74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2006</a:t>
              </a:r>
            </a:p>
            <a:p>
              <a:pPr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EFPIA’s initial activities for traceability of medicines</a:t>
              </a:r>
              <a:endPara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440135" y="908720"/>
              <a:ext cx="1527749" cy="1196083"/>
            </a:xfrm>
            <a:prstGeom prst="roundRect">
              <a:avLst/>
            </a:prstGeom>
            <a:solidFill>
              <a:srgbClr val="3B74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2010</a:t>
              </a:r>
            </a:p>
            <a:p>
              <a:pPr>
                <a:spcAft>
                  <a:spcPts val="300"/>
                </a:spcAft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Involvement of PGEU, GIRP, EAEPC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187624" y="2492896"/>
              <a:ext cx="1800200" cy="844427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2009 / 2010</a:t>
              </a:r>
            </a:p>
            <a:p>
              <a:pPr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EFPIA pilot in Sweden</a:t>
              </a:r>
              <a:endPara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3491880" y="2204864"/>
              <a:ext cx="1527749" cy="1239717"/>
            </a:xfrm>
            <a:prstGeom prst="roundRect">
              <a:avLst/>
            </a:prstGeom>
            <a:solidFill>
              <a:srgbClr val="3B74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2012 </a:t>
              </a:r>
            </a:p>
            <a:p>
              <a:pPr>
                <a:spcAft>
                  <a:spcPts val="300"/>
                </a:spcAft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Stakeholders’ Memorandum of Understanding`</a:t>
              </a:r>
            </a:p>
          </p:txBody>
        </p:sp>
      </p:grpSp>
      <p:sp>
        <p:nvSpPr>
          <p:cNvPr id="26626" name="Title 5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The EMVS: Result of a Long Evolution</a:t>
            </a:r>
            <a:endParaRPr lang="en-GB" sz="2400" dirty="0" smtClean="0">
              <a:latin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4A8414-F255-4FFD-8BD4-8253DDD8E0C1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sp>
        <p:nvSpPr>
          <p:cNvPr id="26634" name="Pfeil nach rechts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50432" y="4163665"/>
            <a:ext cx="8713788" cy="1019175"/>
          </a:xfrm>
          <a:prstGeom prst="rightArrow">
            <a:avLst>
              <a:gd name="adj1" fmla="val 50000"/>
              <a:gd name="adj2" fmla="val 49993"/>
            </a:avLst>
          </a:prstGeom>
          <a:solidFill>
            <a:srgbClr val="002B4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  <a:cs typeface="Arial" charset="0"/>
              </a:rPr>
              <a:t>	</a:t>
            </a:r>
          </a:p>
        </p:txBody>
      </p:sp>
      <p:grpSp>
        <p:nvGrpSpPr>
          <p:cNvPr id="4" name="Gruppieren 1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71038" y="4557645"/>
            <a:ext cx="6029154" cy="208755"/>
            <a:chOff x="-190590" y="4705347"/>
            <a:chExt cx="6029662" cy="208756"/>
          </a:xfrm>
        </p:grpSpPr>
        <p:sp>
          <p:nvSpPr>
            <p:cNvPr id="26656" name="Rechteck 5"/>
            <p:cNvSpPr>
              <a:spLocks noChangeArrowheads="1"/>
            </p:cNvSpPr>
            <p:nvPr/>
          </p:nvSpPr>
          <p:spPr bwMode="auto">
            <a:xfrm>
              <a:off x="-190590" y="4705347"/>
              <a:ext cx="967915" cy="184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Arial" charset="0"/>
                </a:rPr>
                <a:t>2007</a:t>
              </a:r>
              <a:endParaRPr lang="en-US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26657" name="Rechteck 6"/>
            <p:cNvSpPr>
              <a:spLocks noChangeArrowheads="1"/>
            </p:cNvSpPr>
            <p:nvPr/>
          </p:nvSpPr>
          <p:spPr bwMode="auto">
            <a:xfrm>
              <a:off x="4471072" y="4709316"/>
              <a:ext cx="1368000" cy="20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Arial" charset="0"/>
                </a:rPr>
                <a:t>2014</a:t>
              </a:r>
              <a:endParaRPr lang="en-US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34" name="Rechteck 9"/>
          <p:cNvSpPr>
            <a:spLocks noChangeArrowheads="1"/>
          </p:cNvSpPr>
          <p:nvPr/>
        </p:nvSpPr>
        <p:spPr bwMode="auto">
          <a:xfrm>
            <a:off x="7595943" y="4570189"/>
            <a:ext cx="1367884" cy="20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cs typeface="Arial" charset="0"/>
              </a:rPr>
              <a:t>2018</a:t>
            </a:r>
            <a:endParaRPr lang="en-US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5" name="Group 60"/>
          <p:cNvGrpSpPr/>
          <p:nvPr/>
        </p:nvGrpSpPr>
        <p:grpSpPr>
          <a:xfrm>
            <a:off x="771025" y="3573016"/>
            <a:ext cx="7451281" cy="576064"/>
            <a:chOff x="771025" y="3573016"/>
            <a:chExt cx="7451281" cy="576064"/>
          </a:xfrm>
        </p:grpSpPr>
        <p:sp>
          <p:nvSpPr>
            <p:cNvPr id="38" name="Abgerundetes Rechteck 25"/>
            <p:cNvSpPr/>
            <p:nvPr>
              <p:custDataLst>
                <p:tags r:id="rId6"/>
              </p:custDataLst>
            </p:nvPr>
          </p:nvSpPr>
          <p:spPr bwMode="auto">
            <a:xfrm>
              <a:off x="771025" y="3573016"/>
              <a:ext cx="4323264" cy="576064"/>
            </a:xfrm>
            <a:prstGeom prst="roundRect">
              <a:avLst>
                <a:gd name="adj" fmla="val 11740"/>
              </a:avLst>
            </a:prstGeom>
            <a:solidFill>
              <a:srgbClr val="FFFFFF">
                <a:alpha val="80000"/>
              </a:srgbClr>
            </a:solidFill>
            <a:ln w="28575" algn="ctr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lIns="36000" rIns="36000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rgbClr val="FF0066"/>
                  </a:solidFill>
                  <a:latin typeface="Arial" pitchFamily="34" charset="0"/>
                  <a:cs typeface="Arial" pitchFamily="34" charset="0"/>
                </a:rPr>
                <a:t>2008 - 2013</a:t>
              </a:r>
            </a:p>
            <a:p>
              <a:pPr>
                <a:spcAft>
                  <a:spcPts val="300"/>
                </a:spcAft>
                <a:defRPr/>
              </a:pPr>
              <a:r>
                <a:rPr lang="en-US" sz="1400" dirty="0" smtClean="0">
                  <a:solidFill>
                    <a:srgbClr val="FF0066"/>
                  </a:solidFill>
                  <a:latin typeface="Arial" pitchFamily="34" charset="0"/>
                  <a:cs typeface="Arial" pitchFamily="34" charset="0"/>
                </a:rPr>
                <a:t>System design</a:t>
              </a:r>
              <a:endParaRPr lang="en-US" sz="1400" dirty="0">
                <a:solidFill>
                  <a:srgbClr val="FF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Abgerundetes Rechteck 25"/>
            <p:cNvSpPr/>
            <p:nvPr>
              <p:custDataLst>
                <p:tags r:id="rId7"/>
              </p:custDataLst>
            </p:nvPr>
          </p:nvSpPr>
          <p:spPr bwMode="auto">
            <a:xfrm>
              <a:off x="5148065" y="3573016"/>
              <a:ext cx="1490066" cy="576064"/>
            </a:xfrm>
            <a:prstGeom prst="roundRect">
              <a:avLst>
                <a:gd name="adj" fmla="val 11740"/>
              </a:avLst>
            </a:prstGeom>
            <a:solidFill>
              <a:srgbClr val="FFFFFF">
                <a:alpha val="80000"/>
              </a:srgbClr>
            </a:solidFill>
            <a:ln w="28575" algn="ctr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lIns="36000" rIns="36000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rgbClr val="FF0066"/>
                  </a:solidFill>
                  <a:latin typeface="Arial" pitchFamily="34" charset="0"/>
                  <a:cs typeface="Arial" pitchFamily="34" charset="0"/>
                </a:rPr>
                <a:t>2013 - 2015</a:t>
              </a:r>
            </a:p>
            <a:p>
              <a:pPr>
                <a:spcAft>
                  <a:spcPts val="300"/>
                </a:spcAft>
                <a:defRPr/>
              </a:pPr>
              <a:r>
                <a:rPr lang="en-US" sz="1400" dirty="0" smtClean="0">
                  <a:solidFill>
                    <a:srgbClr val="FF0066"/>
                  </a:solidFill>
                  <a:latin typeface="Arial" pitchFamily="34" charset="0"/>
                  <a:cs typeface="Arial" pitchFamily="34" charset="0"/>
                </a:rPr>
                <a:t>System build</a:t>
              </a:r>
              <a:endParaRPr lang="en-US" sz="1400" dirty="0">
                <a:solidFill>
                  <a:srgbClr val="FF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Abgerundetes Rechteck 25"/>
            <p:cNvSpPr/>
            <p:nvPr>
              <p:custDataLst>
                <p:tags r:id="rId8"/>
              </p:custDataLst>
            </p:nvPr>
          </p:nvSpPr>
          <p:spPr bwMode="auto">
            <a:xfrm>
              <a:off x="6732240" y="3573016"/>
              <a:ext cx="1490066" cy="576064"/>
            </a:xfrm>
            <a:prstGeom prst="roundRect">
              <a:avLst>
                <a:gd name="adj" fmla="val 11740"/>
              </a:avLst>
            </a:prstGeom>
            <a:solidFill>
              <a:srgbClr val="FFFFFF">
                <a:alpha val="80000"/>
              </a:srgbClr>
            </a:solidFill>
            <a:ln w="28575" algn="ctr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lIns="36000" rIns="36000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rgbClr val="FF0066"/>
                  </a:solidFill>
                  <a:latin typeface="Arial" pitchFamily="34" charset="0"/>
                  <a:cs typeface="Arial" pitchFamily="34" charset="0"/>
                </a:rPr>
                <a:t>2015 - 2018</a:t>
              </a:r>
            </a:p>
            <a:p>
              <a:pPr>
                <a:spcAft>
                  <a:spcPts val="300"/>
                </a:spcAft>
                <a:defRPr/>
              </a:pPr>
              <a:r>
                <a:rPr lang="en-US" sz="1400" dirty="0" smtClean="0">
                  <a:solidFill>
                    <a:srgbClr val="FF0066"/>
                  </a:solidFill>
                  <a:latin typeface="Arial" pitchFamily="34" charset="0"/>
                  <a:cs typeface="Arial" pitchFamily="34" charset="0"/>
                </a:rPr>
                <a:t>Ramp up</a:t>
              </a:r>
              <a:endParaRPr lang="en-US" sz="1400" dirty="0">
                <a:solidFill>
                  <a:srgbClr val="FF0066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1619672" y="5035487"/>
            <a:ext cx="6024462" cy="1561865"/>
            <a:chOff x="1619672" y="5035487"/>
            <a:chExt cx="6024462" cy="1561865"/>
          </a:xfrm>
        </p:grpSpPr>
        <p:sp>
          <p:nvSpPr>
            <p:cNvPr id="26631" name="Line 149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 rot="5400000">
              <a:off x="6124506" y="5351324"/>
              <a:ext cx="584200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637" name="Line 149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 rot="5400000" flipV="1">
              <a:off x="2654227" y="5308189"/>
              <a:ext cx="545403" cy="0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3" name="Rounded Rectangle 52"/>
            <p:cNvSpPr/>
            <p:nvPr/>
          </p:nvSpPr>
          <p:spPr>
            <a:xfrm rot="2700000">
              <a:off x="6228873" y="5175210"/>
              <a:ext cx="1394068" cy="1394068"/>
            </a:xfrm>
            <a:prstGeom prst="roundRect">
              <a:avLst/>
            </a:prstGeom>
            <a:solidFill>
              <a:srgbClr val="65A3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1619672" y="5096554"/>
              <a:ext cx="1500798" cy="1500798"/>
            </a:xfrm>
            <a:prstGeom prst="ellipse">
              <a:avLst/>
            </a:prstGeom>
            <a:solidFill>
              <a:srgbClr val="3B74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July 2011</a:t>
              </a:r>
            </a:p>
            <a:p>
              <a:pPr>
                <a:spcAft>
                  <a:spcPts val="600"/>
                </a:spcAft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Publication of FMD</a:t>
              </a:r>
              <a:endParaRPr lang="en-US" sz="1400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Abgerundetes Rechteck 39"/>
            <p:cNvSpPr/>
            <p:nvPr>
              <p:custDataLst>
                <p:tags r:id="rId5"/>
              </p:custDataLst>
            </p:nvPr>
          </p:nvSpPr>
          <p:spPr bwMode="auto">
            <a:xfrm>
              <a:off x="6228184" y="5445224"/>
              <a:ext cx="1415950" cy="846138"/>
            </a:xfrm>
            <a:prstGeom prst="roundRect">
              <a:avLst>
                <a:gd name="adj" fmla="val 1174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36000" rIns="36000"/>
            <a:lstStyle/>
            <a:p>
              <a:pPr>
                <a:spcAft>
                  <a:spcPts val="300"/>
                </a:spcAft>
                <a:defRPr/>
              </a:pPr>
              <a:r>
                <a:rPr lang="en-US" sz="1400" b="1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Q1 2015 exp.</a:t>
              </a:r>
              <a:endParaRPr lang="en-US" sz="1400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en-US" sz="1400" kern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Publication of Delegated Acts</a:t>
              </a:r>
              <a:endParaRPr lang="en-US" sz="1400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2626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49263" indent="-449263" algn="l" eaLnBrk="1" hangingPunct="1"/>
            <a:r>
              <a:rPr lang="en-GB" dirty="0" smtClean="0">
                <a:solidFill>
                  <a:srgbClr val="8D959B"/>
                </a:solidFill>
                <a:cs typeface="Arial" charset="0"/>
              </a:rPr>
              <a:t>5. </a:t>
            </a:r>
            <a:r>
              <a:rPr lang="en-US" cap="all" dirty="0" smtClean="0">
                <a:solidFill>
                  <a:srgbClr val="8D959B"/>
                </a:solidFill>
              </a:rPr>
              <a:t>ESM &amp; Pharmacists</a:t>
            </a:r>
            <a:endParaRPr lang="en-GB" dirty="0">
              <a:solidFill>
                <a:srgbClr val="8D959B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8845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Pharmacies connect through their existing SW systems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00201"/>
            <a:ext cx="7704856" cy="4709119"/>
          </a:xfrm>
        </p:spPr>
        <p:txBody>
          <a:bodyPr>
            <a:normAutofit fontScale="92500"/>
          </a:bodyPr>
          <a:lstStyle/>
          <a:p>
            <a:r>
              <a:rPr lang="en-GB" dirty="0" err="1" smtClean="0"/>
              <a:t>nBPS</a:t>
            </a:r>
            <a:r>
              <a:rPr lang="en-GB" dirty="0" smtClean="0"/>
              <a:t> provides standard interfaces to allow users’ SW suppliers to connect and use standard functional modules</a:t>
            </a:r>
          </a:p>
          <a:p>
            <a:pPr lvl="1"/>
            <a:r>
              <a:rPr lang="en-GB" dirty="0" smtClean="0"/>
              <a:t>Verify pack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ispense pack / undo dispense</a:t>
            </a:r>
          </a:p>
          <a:p>
            <a:pPr lvl="1"/>
            <a:r>
              <a:rPr lang="en-GB" dirty="0" smtClean="0"/>
              <a:t>Decommission pack / undo decommission</a:t>
            </a:r>
          </a:p>
          <a:p>
            <a:pPr lvl="1"/>
            <a:r>
              <a:rPr lang="en-GB" dirty="0" smtClean="0"/>
              <a:t>Export pack (out of EU or for parallel trade)</a:t>
            </a:r>
          </a:p>
          <a:p>
            <a:pPr lvl="1"/>
            <a:r>
              <a:rPr lang="en-GB" dirty="0" smtClean="0"/>
              <a:t>Verify multiple packs (restricted use to prevent overload)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Pharmacy workflow is </a:t>
            </a:r>
            <a:r>
              <a:rPr lang="en-GB" u="sng" dirty="0" smtClean="0"/>
              <a:t>not</a:t>
            </a:r>
            <a:r>
              <a:rPr lang="en-GB" dirty="0" smtClean="0"/>
              <a:t> determined by </a:t>
            </a:r>
            <a:r>
              <a:rPr lang="en-GB" dirty="0" err="1" smtClean="0"/>
              <a:t>nBPS</a:t>
            </a:r>
            <a:r>
              <a:rPr lang="en-GB" dirty="0" smtClean="0"/>
              <a:t>, but by pharmacy SW</a:t>
            </a:r>
          </a:p>
          <a:p>
            <a:pPr lvl="1"/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32240" y="6418864"/>
            <a:ext cx="2133600" cy="365125"/>
          </a:xfrm>
          <a:prstGeom prst="rect">
            <a:avLst/>
          </a:prstGeom>
        </p:spPr>
        <p:txBody>
          <a:bodyPr/>
          <a:lstStyle/>
          <a:p>
            <a:fld id="{156CDDF8-47FD-4BAC-8771-3F17DB908AC8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09327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4139952" y="2852936"/>
            <a:ext cx="1872208" cy="5040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Interface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856" y="260648"/>
            <a:ext cx="5400600" cy="5760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Integration of verification into pharmacy work flow: Example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32240" y="6418864"/>
            <a:ext cx="2133600" cy="365125"/>
          </a:xfrm>
          <a:prstGeom prst="rect">
            <a:avLst/>
          </a:prstGeom>
        </p:spPr>
        <p:txBody>
          <a:bodyPr/>
          <a:lstStyle/>
          <a:p>
            <a:fld id="{156CDDF8-47FD-4BAC-8771-3F17DB908AC8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9" name="Up-Down Arrow 8"/>
          <p:cNvSpPr/>
          <p:nvPr/>
        </p:nvSpPr>
        <p:spPr>
          <a:xfrm>
            <a:off x="4860032" y="1196752"/>
            <a:ext cx="432048" cy="648072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322320" y="1336122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EU Hub connection</a:t>
            </a:r>
            <a:endParaRPr lang="en-GB" dirty="0"/>
          </a:p>
        </p:txBody>
      </p:sp>
      <p:grpSp>
        <p:nvGrpSpPr>
          <p:cNvPr id="3" name="Group 15"/>
          <p:cNvGrpSpPr/>
          <p:nvPr/>
        </p:nvGrpSpPr>
        <p:grpSpPr>
          <a:xfrm>
            <a:off x="1465305" y="1988840"/>
            <a:ext cx="7272808" cy="936104"/>
            <a:chOff x="1465305" y="2204864"/>
            <a:chExt cx="7272808" cy="936104"/>
          </a:xfrm>
        </p:grpSpPr>
        <p:sp>
          <p:nvSpPr>
            <p:cNvPr id="8" name="Rounded Rectangle 7"/>
            <p:cNvSpPr/>
            <p:nvPr/>
          </p:nvSpPr>
          <p:spPr>
            <a:xfrm>
              <a:off x="1465305" y="2204864"/>
              <a:ext cx="7272808" cy="93610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National Medicines Verification System</a:t>
              </a:r>
              <a:endParaRPr lang="en-GB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835696" y="2852936"/>
              <a:ext cx="1296144" cy="28803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Verify</a:t>
              </a:r>
              <a:endParaRPr lang="en-GB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347864" y="2845565"/>
              <a:ext cx="1296144" cy="28803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Dispense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860032" y="2852936"/>
              <a:ext cx="1296144" cy="28803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Multi </a:t>
              </a:r>
              <a:r>
                <a:rPr lang="en-GB" dirty="0" err="1" smtClean="0"/>
                <a:t>Verif</a:t>
              </a:r>
              <a:r>
                <a:rPr lang="en-GB" dirty="0" smtClean="0"/>
                <a:t>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408514" y="2845565"/>
              <a:ext cx="1691878" cy="28803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Decommission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1475743" y="5157192"/>
            <a:ext cx="7272808" cy="9361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>Pharmacy Software</a:t>
            </a:r>
            <a:endParaRPr lang="en-GB" dirty="0"/>
          </a:p>
        </p:txBody>
      </p:sp>
      <p:sp>
        <p:nvSpPr>
          <p:cNvPr id="25" name="Rounded Rectangle 24"/>
          <p:cNvSpPr/>
          <p:nvPr/>
        </p:nvSpPr>
        <p:spPr>
          <a:xfrm>
            <a:off x="4139952" y="4725144"/>
            <a:ext cx="1872208" cy="5040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Interface</a:t>
            </a:r>
            <a:endParaRPr lang="en-GB" dirty="0"/>
          </a:p>
        </p:txBody>
      </p:sp>
      <p:grpSp>
        <p:nvGrpSpPr>
          <p:cNvPr id="7" name="Group 27"/>
          <p:cNvGrpSpPr/>
          <p:nvPr/>
        </p:nvGrpSpPr>
        <p:grpSpPr>
          <a:xfrm>
            <a:off x="4671815" y="3429000"/>
            <a:ext cx="908297" cy="1296144"/>
            <a:chOff x="4671815" y="3429000"/>
            <a:chExt cx="908297" cy="1296144"/>
          </a:xfrm>
        </p:grpSpPr>
        <p:sp>
          <p:nvSpPr>
            <p:cNvPr id="26" name="Up-Down Arrow 25"/>
            <p:cNvSpPr/>
            <p:nvPr/>
          </p:nvSpPr>
          <p:spPr>
            <a:xfrm>
              <a:off x="4932040" y="3429000"/>
              <a:ext cx="328914" cy="1296144"/>
            </a:xfrm>
            <a:prstGeom prst="up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1815" y="3736460"/>
              <a:ext cx="908297" cy="681223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15" name="Group 40"/>
          <p:cNvGrpSpPr/>
          <p:nvPr/>
        </p:nvGrpSpPr>
        <p:grpSpPr>
          <a:xfrm>
            <a:off x="1835696" y="2852936"/>
            <a:ext cx="3438948" cy="2880320"/>
            <a:chOff x="1835696" y="2852936"/>
            <a:chExt cx="3438948" cy="2880320"/>
          </a:xfrm>
        </p:grpSpPr>
        <p:sp>
          <p:nvSpPr>
            <p:cNvPr id="29" name="Chevron 28"/>
            <p:cNvSpPr/>
            <p:nvPr/>
          </p:nvSpPr>
          <p:spPr>
            <a:xfrm>
              <a:off x="1835696" y="5229200"/>
              <a:ext cx="1656184" cy="504056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Goods receipt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3590223" y="2852936"/>
              <a:ext cx="1684421" cy="2623839"/>
            </a:xfrm>
            <a:custGeom>
              <a:avLst/>
              <a:gdLst>
                <a:gd name="connsiteX0" fmla="*/ 0 w 1684421"/>
                <a:gd name="connsiteY0" fmla="*/ 2502569 h 2502569"/>
                <a:gd name="connsiteX1" fmla="*/ 904775 w 1684421"/>
                <a:gd name="connsiteY1" fmla="*/ 2059807 h 2502569"/>
                <a:gd name="connsiteX2" fmla="*/ 1395663 w 1684421"/>
                <a:gd name="connsiteY2" fmla="*/ 1097280 h 2502569"/>
                <a:gd name="connsiteX3" fmla="*/ 1684421 w 1684421"/>
                <a:gd name="connsiteY3" fmla="*/ 0 h 250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4421" h="2502569">
                  <a:moveTo>
                    <a:pt x="0" y="2502569"/>
                  </a:moveTo>
                  <a:cubicBezTo>
                    <a:pt x="336082" y="2398295"/>
                    <a:pt x="672165" y="2294022"/>
                    <a:pt x="904775" y="2059807"/>
                  </a:cubicBezTo>
                  <a:cubicBezTo>
                    <a:pt x="1137385" y="1825592"/>
                    <a:pt x="1265722" y="1440581"/>
                    <a:pt x="1395663" y="1097280"/>
                  </a:cubicBezTo>
                  <a:cubicBezTo>
                    <a:pt x="1525604" y="753979"/>
                    <a:pt x="1605012" y="376989"/>
                    <a:pt x="1684421" y="0"/>
                  </a:cubicBez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41"/>
          <p:cNvGrpSpPr/>
          <p:nvPr/>
        </p:nvGrpSpPr>
        <p:grpSpPr>
          <a:xfrm>
            <a:off x="3070459" y="2852936"/>
            <a:ext cx="2509653" cy="2891023"/>
            <a:chOff x="3070459" y="2852936"/>
            <a:chExt cx="2509653" cy="2891023"/>
          </a:xfrm>
        </p:grpSpPr>
        <p:sp>
          <p:nvSpPr>
            <p:cNvPr id="32" name="Chevron 31"/>
            <p:cNvSpPr/>
            <p:nvPr/>
          </p:nvSpPr>
          <p:spPr>
            <a:xfrm>
              <a:off x="3955703" y="5239903"/>
              <a:ext cx="1624409" cy="504056"/>
            </a:xfrm>
            <a:prstGeom prst="chevr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Check pack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3070459" y="2852936"/>
              <a:ext cx="2138178" cy="2325456"/>
            </a:xfrm>
            <a:custGeom>
              <a:avLst/>
              <a:gdLst>
                <a:gd name="connsiteX0" fmla="*/ 1953928 w 2138178"/>
                <a:gd name="connsiteY0" fmla="*/ 2415941 h 2415941"/>
                <a:gd name="connsiteX1" fmla="*/ 2107933 w 2138178"/>
                <a:gd name="connsiteY1" fmla="*/ 1328286 h 2415941"/>
                <a:gd name="connsiteX2" fmla="*/ 1424539 w 2138178"/>
                <a:gd name="connsiteY2" fmla="*/ 250256 h 2415941"/>
                <a:gd name="connsiteX3" fmla="*/ 0 w 2138178"/>
                <a:gd name="connsiteY3" fmla="*/ 0 h 241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8178" h="2415941">
                  <a:moveTo>
                    <a:pt x="1953928" y="2415941"/>
                  </a:moveTo>
                  <a:cubicBezTo>
                    <a:pt x="2075046" y="2052587"/>
                    <a:pt x="2196164" y="1689233"/>
                    <a:pt x="2107933" y="1328286"/>
                  </a:cubicBezTo>
                  <a:cubicBezTo>
                    <a:pt x="2019702" y="967339"/>
                    <a:pt x="1775861" y="471637"/>
                    <a:pt x="1424539" y="250256"/>
                  </a:cubicBezTo>
                  <a:cubicBezTo>
                    <a:pt x="1073217" y="28875"/>
                    <a:pt x="536608" y="14437"/>
                    <a:pt x="0" y="0"/>
                  </a:cubicBezTo>
                </a:path>
              </a:pathLst>
            </a:custGeom>
            <a:noFill/>
            <a:ln>
              <a:solidFill>
                <a:schemeClr val="accent6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42"/>
          <p:cNvGrpSpPr/>
          <p:nvPr/>
        </p:nvGrpSpPr>
        <p:grpSpPr>
          <a:xfrm>
            <a:off x="4523874" y="2820202"/>
            <a:ext cx="3127929" cy="2913054"/>
            <a:chOff x="4523874" y="2820202"/>
            <a:chExt cx="3127929" cy="2913054"/>
          </a:xfrm>
        </p:grpSpPr>
        <p:sp>
          <p:nvSpPr>
            <p:cNvPr id="31" name="Chevron 30"/>
            <p:cNvSpPr/>
            <p:nvPr/>
          </p:nvSpPr>
          <p:spPr>
            <a:xfrm>
              <a:off x="6057291" y="5229200"/>
              <a:ext cx="1594512" cy="504056"/>
            </a:xfrm>
            <a:prstGeom prst="chevr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Dispense pack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4523874" y="2820202"/>
              <a:ext cx="1540042" cy="2550695"/>
            </a:xfrm>
            <a:custGeom>
              <a:avLst/>
              <a:gdLst>
                <a:gd name="connsiteX0" fmla="*/ 1540042 w 1540042"/>
                <a:gd name="connsiteY0" fmla="*/ 2550695 h 2550695"/>
                <a:gd name="connsiteX1" fmla="*/ 1010652 w 1540042"/>
                <a:gd name="connsiteY1" fmla="*/ 2338939 h 2550695"/>
                <a:gd name="connsiteX2" fmla="*/ 539014 w 1540042"/>
                <a:gd name="connsiteY2" fmla="*/ 1289785 h 2550695"/>
                <a:gd name="connsiteX3" fmla="*/ 442762 w 1540042"/>
                <a:gd name="connsiteY3" fmla="*/ 452387 h 2550695"/>
                <a:gd name="connsiteX4" fmla="*/ 0 w 1540042"/>
                <a:gd name="connsiteY4" fmla="*/ 0 h 255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0042" h="2550695">
                  <a:moveTo>
                    <a:pt x="1540042" y="2550695"/>
                  </a:moveTo>
                  <a:cubicBezTo>
                    <a:pt x="1358766" y="2549893"/>
                    <a:pt x="1177490" y="2549091"/>
                    <a:pt x="1010652" y="2338939"/>
                  </a:cubicBezTo>
                  <a:cubicBezTo>
                    <a:pt x="843814" y="2128787"/>
                    <a:pt x="633662" y="1604210"/>
                    <a:pt x="539014" y="1289785"/>
                  </a:cubicBezTo>
                  <a:cubicBezTo>
                    <a:pt x="444366" y="975360"/>
                    <a:pt x="532598" y="667351"/>
                    <a:pt x="442762" y="452387"/>
                  </a:cubicBezTo>
                  <a:cubicBezTo>
                    <a:pt x="352926" y="237423"/>
                    <a:pt x="176463" y="118711"/>
                    <a:pt x="0" y="0"/>
                  </a:cubicBezTo>
                </a:path>
              </a:pathLst>
            </a:custGeom>
            <a:noFill/>
            <a:ln>
              <a:solidFill>
                <a:schemeClr val="accent4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9869931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49263" indent="-449263" algn="l" eaLnBrk="1" hangingPunct="1"/>
            <a:r>
              <a:rPr lang="en-GB" dirty="0" smtClean="0">
                <a:solidFill>
                  <a:srgbClr val="8D959B"/>
                </a:solidFill>
                <a:cs typeface="Arial" charset="0"/>
              </a:rPr>
              <a:t>5. </a:t>
            </a:r>
            <a:r>
              <a:rPr lang="en-US" cap="all" dirty="0" smtClean="0">
                <a:solidFill>
                  <a:srgbClr val="8D959B"/>
                </a:solidFill>
              </a:rPr>
              <a:t>Excursus: FMD &amp; Unit Dose Coding (UDC)</a:t>
            </a:r>
            <a:endParaRPr lang="en-GB" dirty="0">
              <a:solidFill>
                <a:srgbClr val="8D959B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8845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FMD and UDC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870155"/>
            <a:ext cx="7427168" cy="5501148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Scope:</a:t>
            </a:r>
          </a:p>
          <a:p>
            <a:r>
              <a:rPr lang="en-US" sz="2400" dirty="0" smtClean="0"/>
              <a:t>Implementation of Data Carriers on primary packaging for Pharmaceutical Products</a:t>
            </a:r>
            <a:endParaRPr lang="en-GB" sz="2400" dirty="0" smtClean="0"/>
          </a:p>
          <a:p>
            <a:pPr>
              <a:buNone/>
            </a:pPr>
            <a:r>
              <a:rPr lang="en-US" sz="2400" dirty="0" smtClean="0"/>
              <a:t>Hurdles, e.g.: </a:t>
            </a:r>
          </a:p>
          <a:p>
            <a:r>
              <a:rPr lang="en-US" sz="2400" dirty="0" smtClean="0"/>
              <a:t>Formally no direct regulatory link</a:t>
            </a:r>
          </a:p>
          <a:p>
            <a:pPr lvl="0"/>
            <a:r>
              <a:rPr lang="en-US" sz="2400" dirty="0" smtClean="0"/>
              <a:t>Change in primary pack format could result change/increase in secondary pack formats</a:t>
            </a:r>
            <a:endParaRPr lang="en-GB" sz="2400" dirty="0" smtClean="0"/>
          </a:p>
          <a:p>
            <a:pPr lvl="0"/>
            <a:r>
              <a:rPr lang="en-US" sz="2400" dirty="0" smtClean="0"/>
              <a:t>Increase in investments </a:t>
            </a:r>
            <a:endParaRPr lang="en-GB" sz="2400" dirty="0" smtClean="0"/>
          </a:p>
          <a:p>
            <a:pPr lvl="0"/>
            <a:r>
              <a:rPr lang="en-US" sz="2400" dirty="0" smtClean="0"/>
              <a:t>New machinery</a:t>
            </a:r>
            <a:endParaRPr lang="en-GB" sz="2400" dirty="0" smtClean="0"/>
          </a:p>
          <a:p>
            <a:pPr lvl="0"/>
            <a:r>
              <a:rPr lang="en-US" sz="2400" dirty="0" smtClean="0"/>
              <a:t>IT</a:t>
            </a:r>
            <a:endParaRPr lang="en-GB" sz="2400" dirty="0" smtClean="0"/>
          </a:p>
          <a:p>
            <a:pPr lvl="0"/>
            <a:r>
              <a:rPr lang="en-US" sz="2400" dirty="0" smtClean="0"/>
              <a:t>Authority approvals if change in Artworks and design of pack and contents of the labeling</a:t>
            </a:r>
          </a:p>
          <a:p>
            <a:pPr lvl="0" algn="ctr">
              <a:buNone/>
            </a:pPr>
            <a:r>
              <a:rPr lang="en-US" sz="3200" b="1" dirty="0" smtClean="0"/>
              <a:t>BUT</a:t>
            </a:r>
            <a:endParaRPr lang="en-GB" sz="3200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23</a:t>
            </a:fld>
            <a:endParaRPr lang="fr-FR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FMD and UDC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124743"/>
            <a:ext cx="7427168" cy="5305553"/>
          </a:xfrm>
        </p:spPr>
        <p:txBody>
          <a:bodyPr/>
          <a:lstStyle/>
          <a:p>
            <a:r>
              <a:rPr lang="en-GB" sz="2400" dirty="0" smtClean="0"/>
              <a:t>ESM asks for 2D Matrix</a:t>
            </a:r>
          </a:p>
          <a:p>
            <a:r>
              <a:rPr lang="en-GB" sz="2400" dirty="0" smtClean="0"/>
              <a:t>ESM requires 4 code elements</a:t>
            </a:r>
          </a:p>
          <a:p>
            <a:endParaRPr lang="en-GB" sz="2400" dirty="0" smtClean="0"/>
          </a:p>
          <a:p>
            <a:pPr lvl="0" algn="ctr">
              <a:buNone/>
            </a:pPr>
            <a:r>
              <a:rPr lang="en-GB" sz="2400" b="1" dirty="0" smtClean="0"/>
              <a:t>THEREFORE</a:t>
            </a:r>
          </a:p>
          <a:p>
            <a:pPr lvl="0">
              <a:buNone/>
            </a:pPr>
            <a:endParaRPr lang="en-GB" sz="2400" b="1" dirty="0" smtClean="0"/>
          </a:p>
          <a:p>
            <a:pPr lvl="0">
              <a:buNone/>
            </a:pPr>
            <a:r>
              <a:rPr lang="en-GB" sz="2400" b="1" dirty="0" smtClean="0"/>
              <a:t>While supporting ESM principles, two step</a:t>
            </a:r>
          </a:p>
          <a:p>
            <a:pPr lvl="0">
              <a:buNone/>
            </a:pPr>
            <a:r>
              <a:rPr lang="en-GB" sz="2400" b="1" dirty="0" smtClean="0"/>
              <a:t>approach conceivable:</a:t>
            </a:r>
          </a:p>
          <a:p>
            <a:pPr lvl="0"/>
            <a:r>
              <a:rPr lang="en-GB" sz="2400" dirty="0" smtClean="0"/>
              <a:t>First step: Primary package contains a 2D Matrix code or linear barcode containing a GTIN </a:t>
            </a:r>
            <a:r>
              <a:rPr lang="en-GB" sz="2400" b="1" dirty="0" smtClean="0"/>
              <a:t>only</a:t>
            </a:r>
            <a:r>
              <a:rPr lang="en-GB" sz="2400" dirty="0" smtClean="0"/>
              <a:t>. </a:t>
            </a:r>
          </a:p>
          <a:p>
            <a:r>
              <a:rPr lang="en-GB" sz="2400" dirty="0" smtClean="0"/>
              <a:t>Second step:  Primary package contains a 2D Matrix code containing GTIN, Expiry Date and Batch Number (codification) . </a:t>
            </a:r>
          </a:p>
          <a:p>
            <a:pPr lvl="0"/>
            <a:endParaRPr lang="en-GB" sz="2400" dirty="0" smtClean="0"/>
          </a:p>
          <a:p>
            <a:endParaRPr lang="en-GB" sz="24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B3FCC-D7D2-45B2-B143-95E26C90A64A}" type="slidenum">
              <a:rPr lang="fr-FR" smtClean="0"/>
              <a:pPr>
                <a:defRPr/>
              </a:pPr>
              <a:t>24</a:t>
            </a:fld>
            <a:endParaRPr lang="fr-FR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1618" y="6090592"/>
            <a:ext cx="32117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8D959B"/>
                </a:solidFill>
                <a:latin typeface="Calibri"/>
              </a:rPr>
              <a:t>www.esm-system.eu</a:t>
            </a:r>
          </a:p>
          <a:p>
            <a:endParaRPr lang="en-US" sz="28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84943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t3uJQsdEuJyjp7LEBf.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t3uJQsdEuJyjp7LEBf.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B78dUg_EO8jDN3NIlLI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AyVPMKgx0aZ5e5rmUnhV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tJOSRQt0UKYon.B.gdJF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Fvi1HHkXk.0d.NtBHjQq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pWVcIyJUe6KN.mhVgzY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5r6zbw_30ywM5jOo8sn0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yfl1Tc4nkK5POdGeAVIO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WA9H2etUKMbTgW0d81p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8UlDysl.0qHwrCbp5dc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unD7BEdEGSCjAr4BguG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.eqMaBLkkC84ubR7pR6t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NwP_ZazsE.lfLH37mFwb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7bXsE0jukGWIiDWvVjXo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4.fnCR.0Or4TG7xJ6Bx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1Xp2qpa8UaNvz9kRse3e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.eqMaBLkkC84ubR7pR6t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.eqMaBLkkC84ubR7pR6t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.eqMaBLkkC84ubR7pR6t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cE4Hh480yvZUaPjBNsW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PK5DejiA0WC7uAbdsdM1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R6S1B4a0y12yIVtqWnQ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aKLGpVDkiRmR_kWEfSF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2VYNXWzSEO6V52qGZMdz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1Xp2qpa8UaNvz9kRse3e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WSFJ0yixU.dwmBgFY3PJ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rnV.HlOkqi9TzB0uVFH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b5SrgLz3kaJ3iZLZv5rs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l7aCy4XkyX0zhFS5G3m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Kgl9t79okCO6RUc.62J7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RT6fkmc0mXhOPGa575K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3BchlTxEk2yq6WKKUVin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.MjJ_E7PEWXQNVJjBpPi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R3DDbSfEipfnQU80Tul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frMexUGkS.SaXLurzGg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fIZSgMmU.LP1OJRdx2J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U02__3.XUWVWPEpQ0ijf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8UlDysl.0qHwrCbp5dcF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zaYy_PLTEu2SZ8yznl1W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Uik5cPku0uGN6Oz07Z4p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vCaqVdzkq9Lh6OmQQW_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x9NoyixhkmOBgTJ2cmm2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P0U0Hc8ikWGb_t2zZVzK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0FlbWR80G28YwuSB5g5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u5EpXd_eUm7SM9oFNej4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xrSNVpEkUq2lzUgEFsK6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A2JEfACak25F3ZObjPw1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IGdLAzRzUC5VZrvzU9r4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e2da02Y.Euz2kqswsg_P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wUo8dIDI0S7x.4QySbZm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ekmObhdikqimuNcwYvAn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hLNCOLmikew.Jjr9WnPK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D2Aacw9LEyvgM2iaaP.2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2c7Le9N4kGK3vBFBqOdJ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wi_I0NZQESL_gdaRV_Gw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r1_EIMGkas5F5KBaxJG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_qzGjBoyECKTVpJEkfzX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bnj6OQM0yJVkpcyepvP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1sxXOo1hUm5OMzBT6zfx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Z1z0B0M0ug8n.kX8S7w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14wDz4EEyA4nb6vCtUe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R48CdYv0mfCMahtoEfb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zMAYjUmE0yWg6Y.v0Eme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.b5k0nB_U.Y8i9lZ1ah4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de4XozsL0mu0u0K9g3mr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P6DqgwiESJv8Z5uHGXC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szTO3brkKVmchWBYy8m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MsX_74kw0.mpPaXDqcVz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vK2HqAbkayA80KFyl5_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a6jIfEgwE2WwhfyVZOmM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BBWuMreYk2ZMB2RCrPBK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aKLGpVDkiRmR_kWEfSF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aKLGpVDkiRmR_kWEfSF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aKLGpVDkiRmR_kWEfSF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aKLGpVDkiRmR_kWEfSF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sbcjMtE7EWtJQ9kn9qFT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IGdLAzRzUC5VZrvzU9r4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0FlbWR80G28YwuSB5g5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IGdLAzRzUC5VZrvzU9r4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0FlbWR80G28YwuSB5g5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wUo8dIDI0S7x.4QySbZm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Eyvt0110qhMPDnu7mtu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0uQDS9MWkyT0fFCzJjZg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b4gbJN8TkWHKHAGCHi6y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s.NBM7h30qn4SUo2waGB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VqWzoUNNEeKye1hnY0X9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CBqon4_kObr1o3oKeCd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CBqon4_kObr1o3oKeCd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CBqon4_kObr1o3oKeCd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uH_fLPR0e6hPQGzW02c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E9ApFiHJki4ZOuOkFe9M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g_1sQYL2UmwAlF5f9Rq7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hDURzkJQk2r5jQvTIV3c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PcKYBR2GUOTbGaJXAfq8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GUj6mON0uOlJ3_70Yxn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t3uJQsdEuJyjp7LEBf.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Wz9GiCWEaFae3CdSa9aQ"/>
</p:tagLst>
</file>

<file path=ppt/theme/theme1.xml><?xml version="1.0" encoding="utf-8"?>
<a:theme xmlns:a="http://schemas.openxmlformats.org/drawingml/2006/main" name="ESM 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SM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1256</Words>
  <Application>Microsoft Macintosh PowerPoint</Application>
  <PresentationFormat>On-screen Show (4:3)</PresentationFormat>
  <Paragraphs>285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ESM Template</vt:lpstr>
      <vt:lpstr>1_ESM Template</vt:lpstr>
      <vt:lpstr>The European Stakeholder Model (ESM) Fighting Counterfeit Medicines  to Ensure Patient Safety in Europe</vt:lpstr>
      <vt:lpstr>PowerPoint Presentation</vt:lpstr>
      <vt:lpstr>The Directive – Safety Features</vt:lpstr>
      <vt:lpstr>Result of COM’s impact assessment</vt:lpstr>
      <vt:lpstr>ESM is Stakeholders’ Answer to FMD</vt:lpstr>
      <vt:lpstr>What is the ESM?</vt:lpstr>
      <vt:lpstr>Who Are The ESM Partners?</vt:lpstr>
      <vt:lpstr>2. THE ESM IN PRACTICE</vt:lpstr>
      <vt:lpstr>Data Carrier and Contents</vt:lpstr>
      <vt:lpstr>Point-of-Dispense Verification Process</vt:lpstr>
      <vt:lpstr>European Medicines Verification System (EMVO)</vt:lpstr>
      <vt:lpstr>The benefit of Hub and Blueprint systems</vt:lpstr>
      <vt:lpstr>Testing and Evolution</vt:lpstr>
      <vt:lpstr>3. ESM Organisation</vt:lpstr>
      <vt:lpstr>Who should be member of the governance organisation ?</vt:lpstr>
      <vt:lpstr>Governance is required at European and National level</vt:lpstr>
      <vt:lpstr>4. Timeline</vt:lpstr>
      <vt:lpstr>The EMVS: Result of a Long Evolution</vt:lpstr>
      <vt:lpstr>5. ESM &amp; Pharmacists</vt:lpstr>
      <vt:lpstr>Pharmacies connect through their existing SW systems</vt:lpstr>
      <vt:lpstr>Integration of verification into pharmacy work flow: Example</vt:lpstr>
      <vt:lpstr>5. Excursus: FMD &amp; Unit Dose Coding (UDC)</vt:lpstr>
      <vt:lpstr>FMD and UDC</vt:lpstr>
      <vt:lpstr>FMD and UDC</vt:lpstr>
      <vt:lpstr>PowerPoint Presentation</vt:lpstr>
    </vt:vector>
  </TitlesOfParts>
  <Company>Efpia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Kent Hansen</dc:creator>
  <cp:lastModifiedBy>Richard Price</cp:lastModifiedBy>
  <cp:revision>172</cp:revision>
  <dcterms:created xsi:type="dcterms:W3CDTF">2012-06-22T13:33:41Z</dcterms:created>
  <dcterms:modified xsi:type="dcterms:W3CDTF">2014-07-10T08:25:24Z</dcterms:modified>
</cp:coreProperties>
</file>