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0" r:id="rId1"/>
  </p:sldMasterIdLst>
  <p:notesMasterIdLst>
    <p:notesMasterId r:id="rId25"/>
  </p:notesMasterIdLst>
  <p:sldIdLst>
    <p:sldId id="261" r:id="rId2"/>
    <p:sldId id="313" r:id="rId3"/>
    <p:sldId id="263" r:id="rId4"/>
    <p:sldId id="325" r:id="rId5"/>
    <p:sldId id="265" r:id="rId6"/>
    <p:sldId id="326" r:id="rId7"/>
    <p:sldId id="266" r:id="rId8"/>
    <p:sldId id="314" r:id="rId9"/>
    <p:sldId id="311" r:id="rId10"/>
    <p:sldId id="267" r:id="rId11"/>
    <p:sldId id="296" r:id="rId12"/>
    <p:sldId id="281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00" r:id="rId21"/>
    <p:sldId id="324" r:id="rId22"/>
    <p:sldId id="323" r:id="rId23"/>
    <p:sldId id="327" r:id="rId24"/>
  </p:sldIdLst>
  <p:sldSz cx="10080625" cy="7559675"/>
  <p:notesSz cx="6807200" cy="9906000"/>
  <p:defaultTextStyle>
    <a:defPPr>
      <a:defRPr lang="en-GB"/>
    </a:defPPr>
    <a:lvl1pPr algn="l" defTabSz="44921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1pPr>
    <a:lvl2pPr marL="742873" indent="-285721" algn="l" defTabSz="44921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2pPr>
    <a:lvl3pPr marL="1142881" indent="-228576" algn="l" defTabSz="44921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3pPr>
    <a:lvl4pPr marL="1600034" indent="-228576" algn="l" defTabSz="44921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4pPr>
    <a:lvl5pPr marL="2057187" indent="-228576" algn="l" defTabSz="44921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 Unicode MS" charset="0"/>
      </a:defRPr>
    </a:lvl5pPr>
    <a:lvl6pPr marL="2285763" algn="l" defTabSz="914305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6pPr>
    <a:lvl7pPr marL="2742916" algn="l" defTabSz="914305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7pPr>
    <a:lvl8pPr marL="3200068" algn="l" defTabSz="914305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8pPr>
    <a:lvl9pPr marL="3657221" algn="l" defTabSz="914305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1" autoAdjust="0"/>
    <p:restoredTop sz="86391" autoAdjust="0"/>
  </p:normalViewPr>
  <p:slideViewPr>
    <p:cSldViewPr>
      <p:cViewPr>
        <p:scale>
          <a:sx n="80" d="100"/>
          <a:sy n="80" d="100"/>
        </p:scale>
        <p:origin x="-256" y="-80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10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68"/>
        <p:guide pos="19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0" y="0"/>
            <a:ext cx="6807200" cy="99060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32" tIns="41866" rIns="83732" bIns="41866" anchor="ctr"/>
          <a:lstStyle/>
          <a:p>
            <a:endParaRPr lang="fr-FR"/>
          </a:p>
        </p:txBody>
      </p:sp>
      <p:sp>
        <p:nvSpPr>
          <p:cNvPr id="16387" name="AutoShape 2"/>
          <p:cNvSpPr>
            <a:spLocks noChangeArrowheads="1"/>
          </p:cNvSpPr>
          <p:nvPr/>
        </p:nvSpPr>
        <p:spPr bwMode="auto">
          <a:xfrm>
            <a:off x="0" y="0"/>
            <a:ext cx="6807200" cy="99060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32" tIns="41866" rIns="83732" bIns="41866" anchor="ctr"/>
          <a:lstStyle/>
          <a:p>
            <a:endParaRPr lang="fr-FR"/>
          </a:p>
        </p:txBody>
      </p:sp>
      <p:sp>
        <p:nvSpPr>
          <p:cNvPr id="1638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52475"/>
            <a:ext cx="4945062" cy="370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0434" y="4705166"/>
            <a:ext cx="5442044" cy="445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1"/>
            <a:ext cx="2950454" cy="49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09936" algn="l"/>
                <a:tab pos="821326" algn="l"/>
                <a:tab pos="1232715" algn="l"/>
                <a:tab pos="1644105" algn="l"/>
                <a:tab pos="2055495" algn="l"/>
                <a:tab pos="2466885" algn="l"/>
                <a:tab pos="2878274" algn="l"/>
                <a:tab pos="3289664" algn="l"/>
                <a:tab pos="3701053" algn="l"/>
                <a:tab pos="4112443" algn="l"/>
                <a:tab pos="4523833" algn="l"/>
                <a:tab pos="4935223" algn="l"/>
                <a:tab pos="5346612" algn="l"/>
                <a:tab pos="5758002" algn="l"/>
                <a:tab pos="6169391" algn="l"/>
                <a:tab pos="6580782" algn="l"/>
                <a:tab pos="6992171" algn="l"/>
                <a:tab pos="7403561" algn="l"/>
                <a:tab pos="7814950" algn="l"/>
                <a:tab pos="8226340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52458" y="1"/>
            <a:ext cx="2950454" cy="49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09936" algn="l"/>
                <a:tab pos="821326" algn="l"/>
                <a:tab pos="1232715" algn="l"/>
                <a:tab pos="1644105" algn="l"/>
                <a:tab pos="2055495" algn="l"/>
                <a:tab pos="2466885" algn="l"/>
                <a:tab pos="2878274" algn="l"/>
                <a:tab pos="3289664" algn="l"/>
                <a:tab pos="3701053" algn="l"/>
                <a:tab pos="4112443" algn="l"/>
                <a:tab pos="4523833" algn="l"/>
                <a:tab pos="4935223" algn="l"/>
                <a:tab pos="5346612" algn="l"/>
                <a:tab pos="5758002" algn="l"/>
                <a:tab pos="6169391" algn="l"/>
                <a:tab pos="6580782" algn="l"/>
                <a:tab pos="6992171" algn="l"/>
                <a:tab pos="7403561" algn="l"/>
                <a:tab pos="7814950" algn="l"/>
                <a:tab pos="8226340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9410332"/>
            <a:ext cx="2950454" cy="49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09936" algn="l"/>
                <a:tab pos="821326" algn="l"/>
                <a:tab pos="1232715" algn="l"/>
                <a:tab pos="1644105" algn="l"/>
                <a:tab pos="2055495" algn="l"/>
                <a:tab pos="2466885" algn="l"/>
                <a:tab pos="2878274" algn="l"/>
                <a:tab pos="3289664" algn="l"/>
                <a:tab pos="3701053" algn="l"/>
                <a:tab pos="4112443" algn="l"/>
                <a:tab pos="4523833" algn="l"/>
                <a:tab pos="4935223" algn="l"/>
                <a:tab pos="5346612" algn="l"/>
                <a:tab pos="5758002" algn="l"/>
                <a:tab pos="6169391" algn="l"/>
                <a:tab pos="6580782" algn="l"/>
                <a:tab pos="6992171" algn="l"/>
                <a:tab pos="7403561" algn="l"/>
                <a:tab pos="7814950" algn="l"/>
                <a:tab pos="8226340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52458" y="9410332"/>
            <a:ext cx="2950454" cy="49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09936" algn="l"/>
                <a:tab pos="821326" algn="l"/>
                <a:tab pos="1232715" algn="l"/>
                <a:tab pos="1644105" algn="l"/>
                <a:tab pos="2055495" algn="l"/>
                <a:tab pos="2466885" algn="l"/>
                <a:tab pos="2878274" algn="l"/>
                <a:tab pos="3289664" algn="l"/>
                <a:tab pos="3701053" algn="l"/>
                <a:tab pos="4112443" algn="l"/>
                <a:tab pos="4523833" algn="l"/>
                <a:tab pos="4935223" algn="l"/>
                <a:tab pos="5346612" algn="l"/>
                <a:tab pos="5758002" algn="l"/>
                <a:tab pos="6169391" algn="l"/>
                <a:tab pos="6580782" algn="l"/>
                <a:tab pos="6992171" algn="l"/>
                <a:tab pos="7403561" algn="l"/>
                <a:tab pos="7814950" algn="l"/>
                <a:tab pos="8226340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A98A9138-B8C8-4088-8C0B-717021CFF53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6490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1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873" indent="-285721" algn="l" defTabSz="44921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881" indent="-228576" algn="l" defTabSz="44921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034" indent="-228576" algn="l" defTabSz="44921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187" indent="-228576" algn="l" defTabSz="44921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fr-FR" smtClean="0">
                <a:solidFill>
                  <a:srgbClr val="000000"/>
                </a:solidFill>
                <a:ea typeface="ＭＳ Ｐゴシック" pitchFamily="34" charset="-128"/>
              </a:rPr>
              <a:t>	</a:t>
            </a:r>
          </a:p>
        </p:txBody>
      </p:sp>
      <p:sp>
        <p:nvSpPr>
          <p:cNvPr id="501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08" indent="-285734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293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111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28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46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8809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5984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305D9127-4DFD-43A0-A8B1-886ACEFBC03E}" type="slidenum">
              <a:rPr lang="fr-FR" sz="1200"/>
              <a:pPr>
                <a:defRPr/>
              </a:pPr>
              <a:t>1</a:t>
            </a:fld>
            <a:endParaRPr lang="fr-F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CDD380-3434-49C4-B273-947C8C78B56D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 smtClean="0">
              <a:ea typeface="ＭＳ Ｐゴシック" pitchFamily="34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08" indent="-285734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293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111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28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46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8809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5984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fld id="{2F20B351-024D-4515-810F-1BA8260EECD4}" type="slidenum">
              <a:rPr lang="fr-FR" sz="1200"/>
              <a:pPr/>
              <a:t>3</a:t>
            </a:fld>
            <a:endParaRPr lang="fr-FR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ea typeface="ＭＳ Ｐゴシック" pitchFamily="34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fld id="{D3E7DC3D-D741-4909-A888-911E5C9C9C90}" type="slidenum">
              <a:rPr lang="fr-FR" sz="1200" smtClean="0"/>
              <a:pPr/>
              <a:t>4</a:t>
            </a:fld>
            <a:endParaRPr lang="fr-FR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ea typeface="ＭＳ Ｐゴシック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08" indent="-285734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293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111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28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46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8809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5984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fld id="{F68F6A88-C11E-4F4F-A4E3-82D71781AA82}" type="slidenum">
              <a:rPr lang="fr-FR" sz="1200"/>
              <a:pPr/>
              <a:t>5</a:t>
            </a:fld>
            <a:endParaRPr lang="fr-FR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ea typeface="ＭＳ Ｐゴシック" pitchFamily="34" charset="-128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fld id="{130D7843-A182-457A-855D-1F853D50F694}" type="slidenum">
              <a:rPr lang="fr-FR" sz="1200" smtClean="0"/>
              <a:pPr/>
              <a:t>6</a:t>
            </a:fld>
            <a:endParaRPr lang="fr-FR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>
                <a:ea typeface="ＭＳ Ｐゴシック" pitchFamily="34" charset="-128"/>
              </a:rPr>
              <a:t>Je</a:t>
            </a:r>
            <a:r>
              <a:rPr lang="fr-FR" baseline="0" dirty="0" smtClean="0">
                <a:ea typeface="ＭＳ Ｐゴシック" pitchFamily="34" charset="-128"/>
              </a:rPr>
              <a:t> ne mettrai pas ce </a:t>
            </a:r>
            <a:r>
              <a:rPr lang="fr-FR" baseline="0" dirty="0" err="1" smtClean="0">
                <a:ea typeface="ＭＳ Ｐゴシック" pitchFamily="34" charset="-128"/>
              </a:rPr>
              <a:t>map</a:t>
            </a:r>
            <a:r>
              <a:rPr lang="fr-FR" baseline="0" dirty="0" smtClean="0">
                <a:ea typeface="ＭＳ Ｐゴシック" pitchFamily="34" charset="-128"/>
              </a:rPr>
              <a:t> (trop Ph </a:t>
            </a:r>
            <a:r>
              <a:rPr lang="fr-FR" baseline="0" dirty="0" err="1" smtClean="0">
                <a:ea typeface="ＭＳ Ｐゴシック" pitchFamily="34" charset="-128"/>
              </a:rPr>
              <a:t>Eur</a:t>
            </a:r>
            <a:r>
              <a:rPr lang="fr-FR" baseline="0" dirty="0" smtClean="0">
                <a:ea typeface="ＭＳ Ｐゴシック" pitchFamily="34" charset="-128"/>
              </a:rPr>
              <a:t> / restreint)</a:t>
            </a:r>
            <a:endParaRPr lang="fr-FR" dirty="0" smtClean="0">
              <a:ea typeface="ＭＳ Ｐゴシック" pitchFamily="34" charset="-128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08" indent="-285734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293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111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28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46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8809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5984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fld id="{83F9A14B-F989-483B-B1C9-59243E496EE3}" type="slidenum">
              <a:rPr lang="fr-FR" sz="1200"/>
              <a:pPr/>
              <a:t>7</a:t>
            </a:fld>
            <a:endParaRPr lang="fr-FR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0106BB-BFC6-4EA2-9906-22998145FD3A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fr-FR" smtClean="0">
              <a:ea typeface="ＭＳ Ｐゴシック" pitchFamily="34" charset="-128"/>
            </a:endParaRPr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08" indent="-285734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293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111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286" indent="-228587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46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8809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5984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A6518D79-080B-487E-8BAE-444B96CF14B9}" type="slidenum">
              <a:rPr lang="fr-FR" sz="1200"/>
              <a:pPr>
                <a:defRPr/>
              </a:pPr>
              <a:t>9</a:t>
            </a:fld>
            <a:endParaRPr lang="fr-FR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484C7F-CBFE-47EE-A90D-376376FB12AA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3704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ADADF8-C5DA-493F-83FC-13F6ED87EFAD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fr-FR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6BC49ED-A8E4-4951-B230-2A2FF1F10165}" type="slidenum">
              <a:rPr lang="en-GB" smtClean="0">
                <a:latin typeface="Comic Sans MS" pitchFamily="66" charset="0"/>
                <a:ea typeface="ＭＳ Ｐゴシック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730594D-CE68-4CBF-89AF-44AD21C3CDF0}" type="slidenum">
              <a:rPr lang="en-GB" smtClean="0">
                <a:latin typeface="Comic Sans MS" pitchFamily="66" charset="0"/>
                <a:ea typeface="ＭＳ Ｐゴシック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DB45DCD-68C9-48A1-9500-09A27927AA8A}" type="slidenum">
              <a:rPr lang="en-GB" smtClean="0">
                <a:latin typeface="Comic Sans MS" pitchFamily="66" charset="0"/>
                <a:ea typeface="ＭＳ Ｐゴシック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GB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48CE7-7D0D-42ED-85A8-E5577A046B68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fr-FR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  EDQM long-term experience in balancing different interests and viewpoints (authorities, business stakeholders)</a:t>
            </a:r>
          </a:p>
          <a:p>
            <a:pPr marL="171568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Public governance:</a:t>
            </a:r>
          </a:p>
          <a:p>
            <a:pPr marL="629086" lvl="1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Industry associated in the regulation process through consultation and cost-effectiveness</a:t>
            </a:r>
          </a:p>
          <a:p>
            <a:pPr marL="629086" lvl="1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Regulators </a:t>
            </a:r>
            <a:r>
              <a:rPr lang="en-GB" u="sng" dirty="0" smtClean="0"/>
              <a:t>not</a:t>
            </a:r>
            <a:r>
              <a:rPr lang="en-GB" dirty="0" smtClean="0"/>
              <a:t> limited to ex-post controlling role in the implementation of the future system(s) </a:t>
            </a:r>
          </a:p>
          <a:p>
            <a:pPr marL="171568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sz="32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eTACT role </a:t>
            </a:r>
          </a:p>
          <a:p>
            <a:pPr marL="629086" lvl="1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sz="28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provide an interface for the interoperability of future systems </a:t>
            </a:r>
          </a:p>
          <a:p>
            <a:pPr marL="629086" lvl="1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sz="28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harmonised European landscape </a:t>
            </a:r>
          </a:p>
          <a:p>
            <a:pPr marL="629086" lvl="1" indent="-171568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sz="28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integrated governance</a:t>
            </a:r>
            <a:endParaRPr lang="en-GB" dirty="0" smtClean="0"/>
          </a:p>
        </p:txBody>
      </p:sp>
      <p:sp>
        <p:nvSpPr>
          <p:cNvPr id="634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9CE36EE-958C-4CA3-9C52-1C43E2143ED8}" type="slidenum">
              <a:rPr lang="fr-FR" smtClean="0">
                <a:latin typeface="Comic Sans MS" pitchFamily="66" charset="0"/>
                <a:ea typeface="ＭＳ Ｐゴシック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fr-FR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48CE7-7D0D-42ED-85A8-E5577A046B68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fr-FR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320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3464" indent="-28594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791" indent="-22875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1309" indent="-22875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8825" indent="-22875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634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3859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31375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8891" indent="-22875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C08E574E-F6BB-454D-9172-C915729508F0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152" indent="0" algn="ctr">
              <a:buNone/>
              <a:defRPr/>
            </a:lvl2pPr>
            <a:lvl3pPr marL="914305" indent="0" algn="ctr">
              <a:buNone/>
              <a:defRPr/>
            </a:lvl3pPr>
            <a:lvl4pPr marL="1371457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6" indent="0" algn="ctr">
              <a:buNone/>
              <a:defRPr/>
            </a:lvl7pPr>
            <a:lvl8pPr marL="3200068" indent="0" algn="ctr">
              <a:buNone/>
              <a:defRPr/>
            </a:lvl8pPr>
            <a:lvl9pPr marL="365722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47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152" indent="-457152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914305" indent="-457152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  <a:lvl3pPr marL="1257170" indent="-342865">
              <a:buClr>
                <a:schemeClr val="tx2"/>
              </a:buClr>
              <a:buFont typeface="Arial" panose="020B0604020202020204" pitchFamily="34" charset="0"/>
              <a:buChar char="•"/>
              <a:defRPr/>
            </a:lvl3pPr>
            <a:lvl4pPr marL="1714322" indent="-342865">
              <a:buClr>
                <a:schemeClr val="tx2"/>
              </a:buClr>
              <a:buFont typeface="Arial" panose="020B0604020202020204" pitchFamily="34" charset="0"/>
              <a:buChar char="•"/>
              <a:defRPr/>
            </a:lvl4pPr>
            <a:lvl5pPr marL="2171475" indent="-342865">
              <a:buClr>
                <a:schemeClr val="tx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70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1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2" indent="0">
              <a:buNone/>
              <a:defRPr sz="1800"/>
            </a:lvl2pPr>
            <a:lvl3pPr marL="914305" indent="0">
              <a:buNone/>
              <a:defRPr sz="1700"/>
            </a:lvl3pPr>
            <a:lvl4pPr marL="1371457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6" indent="0">
              <a:buNone/>
              <a:defRPr sz="1400"/>
            </a:lvl7pPr>
            <a:lvl8pPr marL="3200068" indent="0">
              <a:buNone/>
              <a:defRPr sz="1400"/>
            </a:lvl8pPr>
            <a:lvl9pPr marL="3657221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24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6"/>
            <a:ext cx="4457700" cy="4986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6"/>
            <a:ext cx="4457700" cy="4986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2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6" y="303214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2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7" indent="0">
              <a:buNone/>
              <a:defRPr sz="1700" b="1"/>
            </a:lvl4pPr>
            <a:lvl5pPr marL="1828610" indent="0">
              <a:buNone/>
              <a:defRPr sz="1700" b="1"/>
            </a:lvl5pPr>
            <a:lvl6pPr marL="2285763" indent="0">
              <a:buNone/>
              <a:defRPr sz="1700" b="1"/>
            </a:lvl6pPr>
            <a:lvl7pPr marL="2742916" indent="0">
              <a:buNone/>
              <a:defRPr sz="1700" b="1"/>
            </a:lvl7pPr>
            <a:lvl8pPr marL="3200068" indent="0">
              <a:buNone/>
              <a:defRPr sz="1700" b="1"/>
            </a:lvl8pPr>
            <a:lvl9pPr marL="3657221" indent="0">
              <a:buNone/>
              <a:defRPr sz="17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6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2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7" indent="0">
              <a:buNone/>
              <a:defRPr sz="1700" b="1"/>
            </a:lvl4pPr>
            <a:lvl5pPr marL="1828610" indent="0">
              <a:buNone/>
              <a:defRPr sz="1700" b="1"/>
            </a:lvl5pPr>
            <a:lvl6pPr marL="2285763" indent="0">
              <a:buNone/>
              <a:defRPr sz="1700" b="1"/>
            </a:lvl6pPr>
            <a:lvl7pPr marL="2742916" indent="0">
              <a:buNone/>
              <a:defRPr sz="1700" b="1"/>
            </a:lvl7pPr>
            <a:lvl8pPr marL="3200068" indent="0">
              <a:buNone/>
              <a:defRPr sz="1700" b="1"/>
            </a:lvl8pPr>
            <a:lvl9pPr marL="3657221" indent="0">
              <a:buNone/>
              <a:defRPr sz="17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6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46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18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ftr" idx="10"/>
          </p:nvPr>
        </p:nvSpPr>
        <p:spPr>
          <a:xfrm>
            <a:off x="647701" y="6886576"/>
            <a:ext cx="5992813" cy="517525"/>
          </a:xfrm>
        </p:spPr>
        <p:txBody>
          <a:bodyPr/>
          <a:lstStyle>
            <a:lvl1pPr>
              <a:defRPr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73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4" y="301626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1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152" indent="0">
              <a:buNone/>
              <a:defRPr sz="1200"/>
            </a:lvl2pPr>
            <a:lvl3pPr marL="914305" indent="0">
              <a:buNone/>
              <a:defRPr sz="1000"/>
            </a:lvl3pPr>
            <a:lvl4pPr marL="1371457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6" indent="0">
              <a:buNone/>
              <a:defRPr sz="900"/>
            </a:lvl7pPr>
            <a:lvl8pPr marL="3200068" indent="0">
              <a:buNone/>
              <a:defRPr sz="900"/>
            </a:lvl8pPr>
            <a:lvl9pPr marL="3657221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25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9" y="5291139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9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152" indent="0">
              <a:buNone/>
              <a:defRPr sz="2800"/>
            </a:lvl2pPr>
            <a:lvl3pPr marL="914305" indent="0">
              <a:buNone/>
              <a:defRPr sz="2400"/>
            </a:lvl3pPr>
            <a:lvl4pPr marL="1371457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6" indent="0">
              <a:buNone/>
              <a:defRPr sz="2000"/>
            </a:lvl7pPr>
            <a:lvl8pPr marL="3200068" indent="0">
              <a:buNone/>
              <a:defRPr sz="2000"/>
            </a:lvl8pPr>
            <a:lvl9pPr marL="3657221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9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152" indent="0">
              <a:buNone/>
              <a:defRPr sz="1200"/>
            </a:lvl2pPr>
            <a:lvl3pPr marL="914305" indent="0">
              <a:buNone/>
              <a:defRPr sz="1000"/>
            </a:lvl3pPr>
            <a:lvl4pPr marL="1371457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6" indent="0">
              <a:buNone/>
              <a:defRPr sz="900"/>
            </a:lvl7pPr>
            <a:lvl8pPr marL="3200068" indent="0">
              <a:buNone/>
              <a:defRPr sz="900"/>
            </a:lvl8pPr>
            <a:lvl9pPr marL="3657221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3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70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6"/>
            <a:ext cx="2266950" cy="645318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6"/>
            <a:ext cx="6648450" cy="645318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71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6"/>
            <a:ext cx="9067800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77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Cliquez pour éditer le format du plan de texte</a:t>
            </a:r>
          </a:p>
          <a:p>
            <a:pPr lvl="1"/>
            <a:r>
              <a:rPr lang="en-GB" altLang="en-US" smtClean="0"/>
              <a:t>Second niveau de plan</a:t>
            </a:r>
          </a:p>
          <a:p>
            <a:pPr lvl="2"/>
            <a:r>
              <a:rPr lang="en-GB" altLang="en-US" smtClean="0"/>
              <a:t>Troisième niveau de plan</a:t>
            </a:r>
          </a:p>
          <a:p>
            <a:pPr lvl="3"/>
            <a:r>
              <a:rPr lang="en-GB" altLang="en-US" smtClean="0"/>
              <a:t>Quatrième niveau de plan</a:t>
            </a:r>
          </a:p>
          <a:p>
            <a:pPr lvl="4"/>
            <a:r>
              <a:rPr lang="en-GB" altLang="en-US" smtClean="0"/>
              <a:t>Cinquième niveau de plan</a:t>
            </a:r>
          </a:p>
          <a:p>
            <a:pPr lvl="4"/>
            <a:r>
              <a:rPr lang="en-GB" altLang="en-US" smtClean="0"/>
              <a:t>Sixième niveau de plan</a:t>
            </a:r>
          </a:p>
          <a:p>
            <a:pPr lvl="4"/>
            <a:r>
              <a:rPr lang="en-GB" altLang="en-US" smtClean="0"/>
              <a:t>Septième niveau de plan</a:t>
            </a:r>
          </a:p>
          <a:p>
            <a:pPr lvl="4"/>
            <a:r>
              <a:rPr lang="en-GB" altLang="en-US" smtClean="0"/>
              <a:t>Huitième niveau de plan</a:t>
            </a:r>
          </a:p>
          <a:p>
            <a:pPr lvl="4"/>
            <a:r>
              <a:rPr lang="en-GB" altLang="en-US" smtClean="0"/>
              <a:t>Neuvième niveau de plan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503239" y="6886576"/>
            <a:ext cx="61372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tabLst>
                <a:tab pos="0" algn="l"/>
                <a:tab pos="447629" algn="l"/>
                <a:tab pos="896845" algn="l"/>
                <a:tab pos="1346060" algn="l"/>
                <a:tab pos="1795276" algn="l"/>
                <a:tab pos="2244492" algn="l"/>
                <a:tab pos="2693709" algn="l"/>
                <a:tab pos="3142924" algn="l"/>
                <a:tab pos="3592141" algn="l"/>
                <a:tab pos="4041356" algn="l"/>
                <a:tab pos="4490573" algn="l"/>
                <a:tab pos="4939788" algn="l"/>
                <a:tab pos="5389005" algn="l"/>
                <a:tab pos="5838220" algn="l"/>
                <a:tab pos="6287437" algn="l"/>
                <a:tab pos="6736651" algn="l"/>
                <a:tab pos="7185868" algn="l"/>
                <a:tab pos="7635083" algn="l"/>
                <a:tab pos="8084300" algn="l"/>
                <a:tab pos="8533515" algn="l"/>
                <a:tab pos="8982732" algn="l"/>
              </a:tabLst>
              <a:defRPr sz="11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hdr="0" dt="0"/>
  <p:txStyles>
    <p:titleStyle>
      <a:lvl1pPr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2514340" indent="-228576"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6pPr>
      <a:lvl7pPr marL="2971492" indent="-228576"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7pPr>
      <a:lvl8pPr marL="3428645" indent="-228576"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8pPr>
      <a:lvl9pPr marL="3885797" indent="-228576" algn="ctr" defTabSz="44921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865" indent="-342865" algn="l" defTabSz="449216" rtl="0" eaLnBrk="1" fontAlgn="base" hangingPunct="1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873" indent="-285721" algn="l" defTabSz="449216" rtl="0" eaLnBrk="1" fontAlgn="base" hangingPunct="1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2881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034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187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340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492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8645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5797" indent="-228576" algn="l" defTabSz="449216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7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6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1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://www.google.com/url?sa=i&amp;rct=j&amp;q=&amp;esrc=s&amp;frm=1&amp;source=images&amp;cd=&amp;cad=rja&amp;docid=FCUCv3NIEE10nM&amp;tbnid=C2ZLd88-3bBTnM:&amp;ved=0CAUQjRw&amp;url=http://help.accusoft.com/BarcodeXpress/v9.0/dotnet/DataMatrix.html&amp;ei=mEYXUszsM5S20QXzm4GQAQ&amp;bvm=bv.51156542,d.d2k&amp;psig=AFQjCNHInwD5tGIn6zZCh5DqG0e6IWPC3A&amp;ust=1377343487723876" TargetMode="External"/><Relationship Id="rId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15" descr="Captur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430" y="684223"/>
            <a:ext cx="4343769" cy="198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Subtitle 5"/>
          <p:cNvSpPr>
            <a:spLocks noGrp="1"/>
          </p:cNvSpPr>
          <p:nvPr>
            <p:ph type="subTitle" idx="1"/>
          </p:nvPr>
        </p:nvSpPr>
        <p:spPr>
          <a:xfrm>
            <a:off x="435779" y="2985372"/>
            <a:ext cx="8890551" cy="2645886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sz="4400" b="1" dirty="0" smtClean="0"/>
              <a:t>25 April </a:t>
            </a:r>
            <a:r>
              <a:rPr lang="en-GB" sz="4400" b="1" dirty="0"/>
              <a:t>2014</a:t>
            </a:r>
          </a:p>
          <a:p>
            <a:r>
              <a:rPr lang="en-US" sz="4400" b="1" dirty="0"/>
              <a:t>European Association of Hospital Pharmacists (EAHP)</a:t>
            </a:r>
            <a:endParaRPr lang="en-GB" sz="4400" b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D43071D4-6384-4E2D-AD64-61C9EDA75988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79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Governance of mass serialisation systems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476029" y="1746427"/>
            <a:ext cx="9072563" cy="4989036"/>
          </a:xfrm>
        </p:spPr>
        <p:txBody>
          <a:bodyPr/>
          <a:lstStyle/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is the background to the project?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eTACT project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Patient </a:t>
            </a:r>
            <a:r>
              <a:rPr lang="fr-FR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access</a:t>
            </a: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Public supervision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Next Steps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Hospital Pharmacy</a:t>
            </a: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412" name="Espace réservé du pied de page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2" name="Rounded Rectangle 5"/>
          <p:cNvSpPr>
            <a:spLocks noChangeArrowheads="1"/>
          </p:cNvSpPr>
          <p:nvPr/>
        </p:nvSpPr>
        <p:spPr bwMode="auto">
          <a:xfrm>
            <a:off x="376274" y="1746426"/>
            <a:ext cx="8881800" cy="633473"/>
          </a:xfrm>
          <a:prstGeom prst="roundRect">
            <a:avLst>
              <a:gd name="adj" fmla="val 16667"/>
            </a:avLst>
          </a:prstGeom>
          <a:noFill/>
          <a:ln w="222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1" smtClean="0">
                <a:latin typeface="Tahoma" pitchFamily="34" charset="0"/>
                <a:ea typeface="Tahoma" pitchFamily="34" charset="0"/>
                <a:cs typeface="Tahoma" pitchFamily="34" charset="0"/>
              </a:rPr>
              <a:t>Council of Europe</a:t>
            </a: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69761" y="1597683"/>
            <a:ext cx="9072564" cy="4989035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3500" noProof="1"/>
              <a:t>Inter-governmental organisation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noProof="1"/>
              <a:t>Core values: </a:t>
            </a:r>
          </a:p>
          <a:p>
            <a:pPr lvl="2" indent="-314949">
              <a:lnSpc>
                <a:spcPct val="90000"/>
              </a:lnSpc>
            </a:pPr>
            <a:r>
              <a:rPr lang="en-US" sz="3100" noProof="1"/>
              <a:t>human rights</a:t>
            </a:r>
          </a:p>
          <a:p>
            <a:pPr lvl="2" indent="-314949">
              <a:lnSpc>
                <a:spcPct val="90000"/>
              </a:lnSpc>
            </a:pPr>
            <a:r>
              <a:rPr lang="en-US" sz="3100" noProof="1"/>
              <a:t>pluralist democracy </a:t>
            </a:r>
          </a:p>
          <a:p>
            <a:pPr lvl="2" indent="-314949">
              <a:lnSpc>
                <a:spcPct val="90000"/>
              </a:lnSpc>
            </a:pPr>
            <a:r>
              <a:rPr lang="en-US" sz="3100" noProof="1"/>
              <a:t>rule of law</a:t>
            </a:r>
            <a:endParaRPr lang="en-GB" sz="3100" dirty="0"/>
          </a:p>
        </p:txBody>
      </p:sp>
      <p:sp>
        <p:nvSpPr>
          <p:cNvPr id="19460" name="Footer Placeholder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 dirty="0">
              <a:latin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pic>
        <p:nvPicPr>
          <p:cNvPr id="1946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554" y="2241654"/>
            <a:ext cx="5010560" cy="403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4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500" noProof="1"/>
              <a:t>European Directorate for the Quality of Medicines &amp; HealthCare (EDQM) </a:t>
            </a:r>
            <a:endParaRPr lang="en-US" sz="3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4033" y="1763926"/>
            <a:ext cx="3979747" cy="3762338"/>
          </a:xfrm>
        </p:spPr>
        <p:txBody>
          <a:bodyPr>
            <a:normAutofit lnSpcReduction="10000"/>
          </a:bodyPr>
          <a:lstStyle/>
          <a:p>
            <a:pPr marL="503920" lvl="1" indent="-503920"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3500" noProof="1"/>
              <a:t>Council of Europe Directorate</a:t>
            </a:r>
          </a:p>
          <a:p>
            <a:pPr marL="288704" lvl="1" indent="-288704">
              <a:lnSpc>
                <a:spcPct val="90000"/>
              </a:lnSpc>
              <a:spcBef>
                <a:spcPts val="0"/>
              </a:spcBef>
              <a:buFont typeface="Times" pitchFamily="18" charset="0"/>
              <a:buChar char="–"/>
              <a:defRPr/>
            </a:pPr>
            <a:endParaRPr lang="fr-FR" sz="3500" noProof="1">
              <a:cs typeface="Arial" charset="0"/>
            </a:endParaRPr>
          </a:p>
          <a:p>
            <a:pPr marL="503920" lvl="1" indent="-503920"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3500" noProof="1"/>
              <a:t>Convention on the Elaboration of a European Pharmacopoeia (1964)</a:t>
            </a:r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idx="10"/>
          </p:nvPr>
        </p:nvSpPr>
        <p:spPr bwMode="auto">
          <a:xfrm>
            <a:off x="516284" y="6954203"/>
            <a:ext cx="5000059" cy="4024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9pPr>
          </a:lstStyle>
          <a:p>
            <a:pPr eaLnBrk="1" hangingPunct="1"/>
            <a:r>
              <a:rPr lang="en-US" altLang="en-US" sz="1200">
                <a:latin typeface="Tahoma" pitchFamily="34" charset="0"/>
              </a:rPr>
              <a:t>Frederic Broise©2014 EDQM, Council of Europe.  All rights reserved.</a:t>
            </a:r>
            <a:endParaRPr lang="fr-FR" altLang="en-US" sz="1200" b="1" dirty="0"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2048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737475" y="6886575"/>
            <a:ext cx="2343150" cy="51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6" rIns="91430" bIns="45716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fld id="{8C16CD76-3FB7-447A-BAFD-801ADF4E7431}" type="slidenum">
              <a:rPr lang="fr-FR" sz="1200">
                <a:latin typeface="Tahoma" pitchFamily="34" charset="0"/>
              </a:rPr>
              <a:pPr eaLnBrk="1" hangingPunct="1"/>
              <a:t>4</a:t>
            </a:fld>
            <a:endParaRPr lang="fr-FR" sz="1200">
              <a:latin typeface="Tahoma" pitchFamily="34" charset="0"/>
            </a:endParaRPr>
          </a:p>
        </p:txBody>
      </p:sp>
      <p:pic>
        <p:nvPicPr>
          <p:cNvPr id="7" name="Picture 2" descr="http://www.edqm.eu/medias/images/map_of_member_and_observer_countries_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165" y="1795423"/>
            <a:ext cx="5040561" cy="41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59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CoE</a:t>
            </a: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/EDQM anti-counterfeiting</a:t>
            </a:r>
            <a:b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strategy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603" name="Espace réservé du pied de page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 dirty="0">
              <a:latin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grpSp>
        <p:nvGrpSpPr>
          <p:cNvPr id="25605" name="Group 1"/>
          <p:cNvGrpSpPr>
            <a:grpSpLocks/>
          </p:cNvGrpSpPr>
          <p:nvPr/>
        </p:nvGrpSpPr>
        <p:grpSpPr bwMode="auto">
          <a:xfrm>
            <a:off x="2670667" y="1553933"/>
            <a:ext cx="4949307" cy="5153529"/>
            <a:chOff x="2552700" y="1477963"/>
            <a:chExt cx="4033838" cy="4284662"/>
          </a:xfrm>
        </p:grpSpPr>
        <p:sp>
          <p:nvSpPr>
            <p:cNvPr id="6" name="Losange 5"/>
            <p:cNvSpPr/>
            <p:nvPr/>
          </p:nvSpPr>
          <p:spPr>
            <a:xfrm>
              <a:off x="2552700" y="1477963"/>
              <a:ext cx="4033838" cy="4284662"/>
            </a:xfrm>
            <a:prstGeom prst="diamond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5607" name="Groupe 8"/>
            <p:cNvGrpSpPr>
              <a:grpSpLocks/>
            </p:cNvGrpSpPr>
            <p:nvPr/>
          </p:nvGrpSpPr>
          <p:grpSpPr bwMode="auto">
            <a:xfrm>
              <a:off x="2700338" y="3768725"/>
              <a:ext cx="1719262" cy="1811338"/>
              <a:chOff x="2483764" y="2304256"/>
              <a:chExt cx="1966872" cy="1966872"/>
            </a:xfrm>
          </p:grpSpPr>
          <p:sp>
            <p:nvSpPr>
              <p:cNvPr id="13" name="Rectangle à coins arrondis 12"/>
              <p:cNvSpPr/>
              <p:nvPr/>
            </p:nvSpPr>
            <p:spPr>
              <a:xfrm>
                <a:off x="2484573" y="2305011"/>
                <a:ext cx="1966348" cy="1966876"/>
              </a:xfrm>
              <a:prstGeom prst="roundRect">
                <a:avLst/>
              </a:prstGeom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Rectangle 13"/>
              <p:cNvSpPr/>
              <p:nvPr/>
            </p:nvSpPr>
            <p:spPr>
              <a:xfrm>
                <a:off x="2580851" y="2401380"/>
                <a:ext cx="1773792" cy="177413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32278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dirty="0"/>
                  <a:t>Inspection</a:t>
                </a:r>
              </a:p>
              <a:p>
                <a:pPr algn="ctr" defTabSz="132278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Testing</a:t>
                </a:r>
                <a:endParaRPr lang="fr-FR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5608" name="Groupe 9"/>
            <p:cNvGrpSpPr>
              <a:grpSpLocks/>
            </p:cNvGrpSpPr>
            <p:nvPr/>
          </p:nvGrpSpPr>
          <p:grpSpPr bwMode="auto">
            <a:xfrm>
              <a:off x="4716463" y="3811588"/>
              <a:ext cx="1720850" cy="1768475"/>
              <a:chOff x="4644006" y="2304256"/>
              <a:chExt cx="1966872" cy="1966872"/>
            </a:xfrm>
          </p:grpSpPr>
          <p:sp>
            <p:nvSpPr>
              <p:cNvPr id="11" name="Rectangle à coins arrondis 10"/>
              <p:cNvSpPr/>
              <p:nvPr/>
            </p:nvSpPr>
            <p:spPr>
              <a:xfrm>
                <a:off x="4644091" y="2304283"/>
                <a:ext cx="1966162" cy="196762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Rectangle 11"/>
              <p:cNvSpPr/>
              <p:nvPr/>
            </p:nvSpPr>
            <p:spPr>
              <a:xfrm>
                <a:off x="4740279" y="2399752"/>
                <a:ext cx="1773785" cy="177668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32278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fr-FR" sz="30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5609" name="Groupe 24"/>
            <p:cNvGrpSpPr>
              <a:grpSpLocks/>
            </p:cNvGrpSpPr>
            <p:nvPr/>
          </p:nvGrpSpPr>
          <p:grpSpPr bwMode="auto">
            <a:xfrm>
              <a:off x="4716463" y="1633538"/>
              <a:ext cx="1720850" cy="1811337"/>
              <a:chOff x="2483764" y="2304256"/>
              <a:chExt cx="1966872" cy="1966872"/>
            </a:xfrm>
          </p:grpSpPr>
          <p:sp>
            <p:nvSpPr>
              <p:cNvPr id="26" name="Rectangle à coins arrondis 25"/>
              <p:cNvSpPr/>
              <p:nvPr/>
            </p:nvSpPr>
            <p:spPr>
              <a:xfrm>
                <a:off x="2483849" y="2304363"/>
                <a:ext cx="1966162" cy="1966877"/>
              </a:xfrm>
              <a:prstGeom prst="roundRect">
                <a:avLst/>
              </a:prstGeom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Rectangle 26"/>
              <p:cNvSpPr/>
              <p:nvPr/>
            </p:nvSpPr>
            <p:spPr>
              <a:xfrm>
                <a:off x="2580037" y="2400732"/>
                <a:ext cx="1773785" cy="17741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32278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Medicrime</a:t>
                </a:r>
                <a:endParaRPr lang="fr-FR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5610" name="Groupe 27"/>
            <p:cNvGrpSpPr>
              <a:grpSpLocks/>
            </p:cNvGrpSpPr>
            <p:nvPr/>
          </p:nvGrpSpPr>
          <p:grpSpPr bwMode="auto">
            <a:xfrm>
              <a:off x="2700338" y="1601788"/>
              <a:ext cx="1719262" cy="1811337"/>
              <a:chOff x="2483764" y="2304256"/>
              <a:chExt cx="1966872" cy="1966872"/>
            </a:xfrm>
          </p:grpSpPr>
          <p:sp>
            <p:nvSpPr>
              <p:cNvPr id="29" name="Rectangle à coins arrondis 28"/>
              <p:cNvSpPr/>
              <p:nvPr/>
            </p:nvSpPr>
            <p:spPr>
              <a:xfrm>
                <a:off x="2484573" y="2304084"/>
                <a:ext cx="1966348" cy="1966877"/>
              </a:xfrm>
              <a:prstGeom prst="roundRect">
                <a:avLst/>
              </a:prstGeom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Rectangle 29"/>
              <p:cNvSpPr/>
              <p:nvPr/>
            </p:nvSpPr>
            <p:spPr>
              <a:xfrm>
                <a:off x="2580851" y="2400452"/>
                <a:ext cx="1773792" cy="17741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32278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sz="22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Multisectorial</a:t>
                </a:r>
                <a:r>
                  <a:rPr lang="fr-FR" sz="2200" dirty="0"/>
                  <a:t> training</a:t>
                </a:r>
                <a:endParaRPr lang="fr-FR" sz="31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7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mtClean="0">
                <a:ea typeface="ＭＳ Ｐゴシック" pitchFamily="34" charset="-128"/>
              </a:rPr>
              <a:t>Falsified Medicines Directive (FMD)</a:t>
            </a:r>
            <a:endParaRPr lang="en-US" smtClean="0"/>
          </a:p>
        </p:txBody>
      </p:sp>
      <p:sp>
        <p:nvSpPr>
          <p:cNvPr id="3072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3300" dirty="0">
                <a:ea typeface="ＭＳ Ｐゴシック" pitchFamily="34" charset="-128"/>
              </a:rPr>
              <a:t>Directive 2011/62</a:t>
            </a:r>
          </a:p>
          <a:p>
            <a:pPr lvl="1" eaLnBrk="1" hangingPunct="1">
              <a:defRPr/>
            </a:pPr>
            <a:r>
              <a:rPr lang="en-GB" dirty="0">
                <a:ea typeface="ＭＳ Ｐゴシック" pitchFamily="34" charset="-128"/>
              </a:rPr>
              <a:t>Safety</a:t>
            </a:r>
            <a:r>
              <a:rPr lang="en-GB" dirty="0" smtClean="0">
                <a:ea typeface="ＭＳ Ｐゴシック" pitchFamily="34" charset="-128"/>
              </a:rPr>
              <a:t> features </a:t>
            </a:r>
          </a:p>
          <a:p>
            <a:pPr marL="1238801" lvl="2" indent="-405935">
              <a:buFont typeface="Wingdings" pitchFamily="2" charset="2"/>
              <a:buChar char="ð"/>
              <a:defRPr/>
            </a:pPr>
            <a:r>
              <a:rPr lang="en-GB" sz="3100" dirty="0">
                <a:ea typeface="ＭＳ Ｐゴシック" pitchFamily="34" charset="-128"/>
              </a:rPr>
              <a:t>Identifier that is readable by wholesale distributors and pharmacists</a:t>
            </a:r>
          </a:p>
          <a:p>
            <a:pPr marL="1238801" lvl="2" indent="-405935">
              <a:buFont typeface="Wingdings" pitchFamily="2" charset="2"/>
              <a:buChar char="ð"/>
              <a:defRPr/>
            </a:pPr>
            <a:r>
              <a:rPr lang="en-GB" sz="3100" dirty="0">
                <a:ea typeface="ＭＳ Ｐゴシック" pitchFamily="34" charset="-128"/>
              </a:rPr>
              <a:t>Tamper-proof device (outside scope of eTACT)</a:t>
            </a:r>
          </a:p>
          <a:p>
            <a:pPr lvl="1" eaLnBrk="1" hangingPunct="1">
              <a:defRPr/>
            </a:pPr>
            <a:r>
              <a:rPr lang="en-GB" dirty="0" smtClean="0">
                <a:ea typeface="ＭＳ Ｐゴシック" pitchFamily="34" charset="-128"/>
              </a:rPr>
              <a:t>Public consultation Nov 2011-Apr 2012</a:t>
            </a:r>
          </a:p>
          <a:p>
            <a:pPr lvl="1" eaLnBrk="1" hangingPunct="1">
              <a:defRPr/>
            </a:pPr>
            <a:r>
              <a:rPr lang="fr-FR" dirty="0" smtClean="0">
                <a:ea typeface="ＭＳ Ｐゴシック" pitchFamily="34" charset="-128"/>
              </a:rPr>
              <a:t>Impact </a:t>
            </a:r>
            <a:r>
              <a:rPr lang="fr-FR" dirty="0" err="1" smtClean="0">
                <a:ea typeface="ＭＳ Ｐゴシック" pitchFamily="34" charset="-128"/>
              </a:rPr>
              <a:t>study</a:t>
            </a:r>
            <a:r>
              <a:rPr lang="fr-FR" dirty="0" smtClean="0">
                <a:ea typeface="ＭＳ Ｐゴシック" pitchFamily="34" charset="-128"/>
              </a:rPr>
              <a:t> </a:t>
            </a:r>
            <a:r>
              <a:rPr lang="fr-FR" dirty="0" smtClean="0">
                <a:ea typeface="ＭＳ Ｐゴシック" pitchFamily="34" charset="-128"/>
                <a:sym typeface="Wingdings"/>
              </a:rPr>
              <a:t></a:t>
            </a:r>
            <a:r>
              <a:rPr lang="fr-FR" dirty="0" smtClean="0">
                <a:ea typeface="ＭＳ Ｐゴシック" pitchFamily="34" charset="-128"/>
              </a:rPr>
              <a:t> </a:t>
            </a:r>
            <a:r>
              <a:rPr lang="fr-FR" dirty="0" err="1" smtClean="0">
                <a:ea typeface="ＭＳ Ｐゴシック" pitchFamily="34" charset="-128"/>
              </a:rPr>
              <a:t>Delegated</a:t>
            </a:r>
            <a:r>
              <a:rPr lang="fr-FR" dirty="0" smtClean="0">
                <a:ea typeface="ＭＳ Ｐゴシック" pitchFamily="34" charset="-128"/>
              </a:rPr>
              <a:t> </a:t>
            </a:r>
            <a:r>
              <a:rPr lang="fr-FR" dirty="0" err="1" smtClean="0">
                <a:ea typeface="ＭＳ Ｐゴシック" pitchFamily="34" charset="-128"/>
              </a:rPr>
              <a:t>Acts</a:t>
            </a:r>
            <a:r>
              <a:rPr lang="fr-FR" dirty="0" smtClean="0">
                <a:ea typeface="ＭＳ Ｐゴシック" pitchFamily="34" charset="-128"/>
              </a:rPr>
              <a:t> 2014 - 2015</a:t>
            </a:r>
            <a:endParaRPr lang="en-GB" dirty="0">
              <a:ea typeface="ＭＳ Ｐゴシック" pitchFamily="34" charset="-128"/>
            </a:endParaRPr>
          </a:p>
          <a:p>
            <a:pPr marL="356943" indent="-405935">
              <a:buFont typeface="Wingdings" pitchFamily="2" charset="2"/>
              <a:buChar char="ð"/>
              <a:defRPr/>
            </a:pPr>
            <a:endParaRPr lang="en-US" dirty="0" smtClean="0"/>
          </a:p>
        </p:txBody>
      </p:sp>
      <p:sp>
        <p:nvSpPr>
          <p:cNvPr id="30724" name="Espace réservé du pied de page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Tahoma" pitchFamily="34" charset="0"/>
              </a:rPr>
              <a:t>Frederic Broise©2014 EDQM, Council of Europe.  All rights reserved.</a:t>
            </a:r>
            <a:endParaRPr lang="fr-FR" altLang="en-US" sz="1200" b="1" dirty="0">
              <a:solidFill>
                <a:srgbClr val="00B050"/>
              </a:solidFill>
              <a:latin typeface="Tahoma" pitchFamily="34" charset="0"/>
            </a:endParaRPr>
          </a:p>
        </p:txBody>
      </p:sp>
      <p:sp>
        <p:nvSpPr>
          <p:cNvPr id="3072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737475" y="6886575"/>
            <a:ext cx="2343150" cy="51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6" rIns="91430" bIns="45716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fld id="{FEC36954-A3D6-46BB-830A-2DE3D531A280}" type="slidenum">
              <a:rPr lang="fr-FR" sz="1200">
                <a:latin typeface="Tahoma" pitchFamily="34" charset="0"/>
              </a:rPr>
              <a:pPr eaLnBrk="1" hangingPunct="1"/>
              <a:t>6</a:t>
            </a:fld>
            <a:endParaRPr lang="fr-FR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67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>
          <a:xfrm>
            <a:off x="503237" y="301626"/>
            <a:ext cx="9066213" cy="953072"/>
          </a:xfrm>
        </p:spPr>
        <p:txBody>
          <a:bodyPr/>
          <a:lstStyle/>
          <a:p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Scope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035" name="Espace réservé du pied de page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 dirty="0">
              <a:latin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276518" y="1254698"/>
            <a:ext cx="5040313" cy="86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/>
          <a:p>
            <a:pPr marL="377940" indent="-377940" eaLnBrk="0">
              <a:spcBef>
                <a:spcPct val="20000"/>
              </a:spcBef>
              <a:buFont typeface="Arial" charset="0"/>
              <a:buChar char="•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Any pharmaceutical products</a:t>
            </a:r>
          </a:p>
          <a:p>
            <a:pPr marL="377940" indent="-377940" eaLnBrk="0">
              <a:spcBef>
                <a:spcPct val="20000"/>
              </a:spcBef>
              <a:buFont typeface="Arial" charset="0"/>
              <a:buChar char="•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Actors:</a:t>
            </a:r>
          </a:p>
        </p:txBody>
      </p:sp>
      <p:sp>
        <p:nvSpPr>
          <p:cNvPr id="44038" name="Rectangle 7"/>
          <p:cNvSpPr>
            <a:spLocks noChangeArrowheads="1"/>
          </p:cNvSpPr>
          <p:nvPr/>
        </p:nvSpPr>
        <p:spPr bwMode="auto">
          <a:xfrm>
            <a:off x="276518" y="2010248"/>
            <a:ext cx="5040313" cy="287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/>
          <a:p>
            <a:pPr lvl="1">
              <a:buFont typeface="Wingdings" pitchFamily="2" charset="2"/>
              <a:buChar char="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Any registered business stakeholders </a:t>
            </a:r>
          </a:p>
          <a:p>
            <a:pPr lvl="1">
              <a:buFont typeface="Wingdings" pitchFamily="2" charset="2"/>
              <a:buChar char="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Authorities</a:t>
            </a:r>
          </a:p>
          <a:p>
            <a:pPr lvl="1">
              <a:buFont typeface="Wingdings" pitchFamily="2" charset="2"/>
              <a:buChar char="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Patients</a:t>
            </a:r>
          </a:p>
          <a:p>
            <a:pPr marL="377940" indent="-377940">
              <a:buFont typeface="Arial" charset="0"/>
              <a:buChar char="•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37 member states of the European Pharmacopoeia </a:t>
            </a:r>
            <a:b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and beyond</a:t>
            </a:r>
          </a:p>
          <a:p>
            <a:pPr marL="377940" indent="-377940">
              <a:buFont typeface="Arial" charset="0"/>
              <a:buChar char="•"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Secondary packaging </a:t>
            </a:r>
          </a:p>
        </p:txBody>
      </p:sp>
      <p:pic>
        <p:nvPicPr>
          <p:cNvPr id="7" name="Picture 2" descr="http://www.edqm.eu/medias/images/map_of_member_and_observer_countries_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65" y="1686012"/>
            <a:ext cx="5040561" cy="41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36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contenu 2"/>
          <p:cNvSpPr>
            <a:spLocks noGrp="1"/>
          </p:cNvSpPr>
          <p:nvPr>
            <p:ph idx="1"/>
          </p:nvPr>
        </p:nvSpPr>
        <p:spPr>
          <a:xfrm>
            <a:off x="476029" y="1746427"/>
            <a:ext cx="9072563" cy="4989036"/>
          </a:xfrm>
        </p:spPr>
        <p:txBody>
          <a:bodyPr/>
          <a:lstStyle/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is the background to the project?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eTACT project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Patient </a:t>
            </a:r>
            <a:r>
              <a:rPr lang="fr-FR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access</a:t>
            </a: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Public governance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Next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Steps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Hospital Pharmacy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endParaRPr lang="en-GB" dirty="0" smtClean="0"/>
          </a:p>
        </p:txBody>
      </p:sp>
      <p:sp>
        <p:nvSpPr>
          <p:cNvPr id="20483" name="Espace réservé du pied de page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20485" name="Rounded Rectangle 5"/>
          <p:cNvSpPr>
            <a:spLocks noChangeArrowheads="1"/>
          </p:cNvSpPr>
          <p:nvPr/>
        </p:nvSpPr>
        <p:spPr bwMode="auto">
          <a:xfrm>
            <a:off x="376274" y="2441147"/>
            <a:ext cx="8881800" cy="633473"/>
          </a:xfrm>
          <a:prstGeom prst="roundRect">
            <a:avLst>
              <a:gd name="adj" fmla="val 16667"/>
            </a:avLst>
          </a:prstGeom>
          <a:noFill/>
          <a:ln w="222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  <p:sp>
        <p:nvSpPr>
          <p:cNvPr id="20486" name="Titre 1"/>
          <p:cNvSpPr txBox="1">
            <a:spLocks/>
          </p:cNvSpPr>
          <p:nvPr/>
        </p:nvSpPr>
        <p:spPr bwMode="auto">
          <a:xfrm>
            <a:off x="595038" y="367484"/>
            <a:ext cx="9072563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Governance of mass serialisation systems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Espace réservé du pied de page 2"/>
          <p:cNvSpPr>
            <a:spLocks noGrp="1"/>
          </p:cNvSpPr>
          <p:nvPr>
            <p:ph type="ftr" idx="10"/>
          </p:nvPr>
        </p:nvSpPr>
        <p:spPr bwMode="auto">
          <a:xfrm>
            <a:off x="1387838" y="6796709"/>
            <a:ext cx="6790421" cy="4024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l"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>
              <a:latin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3ABE0896-2128-4E8C-B767-96E27C74BDC4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2211"/>
            <a:ext cx="10080625" cy="4920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0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feil nach unten 302"/>
          <p:cNvSpPr>
            <a:spLocks noChangeArrowheads="1"/>
          </p:cNvSpPr>
          <p:nvPr/>
        </p:nvSpPr>
        <p:spPr bwMode="auto">
          <a:xfrm>
            <a:off x="2410725" y="4424764"/>
            <a:ext cx="346521" cy="1151450"/>
          </a:xfrm>
          <a:prstGeom prst="downArrow">
            <a:avLst>
              <a:gd name="adj1" fmla="val 50000"/>
              <a:gd name="adj2" fmla="val 50187"/>
            </a:avLst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  <p:sp>
        <p:nvSpPr>
          <p:cNvPr id="26626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EDQM Traceability service - eTACT 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627" name="Espace réservé du pied de page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9pPr>
          </a:lstStyle>
          <a:p>
            <a:pPr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 dirty="0">
              <a:latin typeface="Tahoma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26629" name="Textfeld 303"/>
          <p:cNvSpPr txBox="1">
            <a:spLocks noChangeArrowheads="1"/>
          </p:cNvSpPr>
          <p:nvPr/>
        </p:nvSpPr>
        <p:spPr bwMode="auto">
          <a:xfrm>
            <a:off x="108277" y="4398503"/>
            <a:ext cx="2500906" cy="9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9pPr>
          </a:lstStyle>
          <a:p>
            <a:pPr algn="ctr"/>
            <a:r>
              <a:rPr lang="en-GB" sz="20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Generation of UMI = </a:t>
            </a:r>
            <a:r>
              <a:rPr lang="fr-FR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U</a:t>
            </a:r>
            <a:r>
              <a:rPr lang="fr-FR" sz="20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nique </a:t>
            </a:r>
            <a:r>
              <a:rPr lang="fr-FR" sz="2000" b="1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M</a:t>
            </a:r>
            <a:r>
              <a:rPr lang="fr-FR" sz="2000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edicine</a:t>
            </a:r>
            <a:r>
              <a:rPr lang="fr-FR" sz="20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fr-FR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I</a:t>
            </a:r>
            <a:r>
              <a:rPr lang="fr-FR" sz="20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dentifier</a:t>
            </a:r>
            <a:endParaRPr lang="en-GB" sz="2000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6630" name="Textfeld 304"/>
          <p:cNvSpPr txBox="1">
            <a:spLocks noChangeArrowheads="1"/>
          </p:cNvSpPr>
          <p:nvPr/>
        </p:nvSpPr>
        <p:spPr bwMode="auto">
          <a:xfrm>
            <a:off x="3731233" y="5841249"/>
            <a:ext cx="3701480" cy="3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9pPr>
          </a:lstStyle>
          <a:p>
            <a:pPr algn="r"/>
            <a:r>
              <a:rPr lang="en-GB" sz="20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Verification of UMI</a:t>
            </a:r>
          </a:p>
        </p:txBody>
      </p:sp>
      <p:sp>
        <p:nvSpPr>
          <p:cNvPr id="26631" name="Eingebuchteter Richtungspfeil 296"/>
          <p:cNvSpPr>
            <a:spLocks noChangeArrowheads="1"/>
          </p:cNvSpPr>
          <p:nvPr/>
        </p:nvSpPr>
        <p:spPr bwMode="auto">
          <a:xfrm>
            <a:off x="4564285" y="2827878"/>
            <a:ext cx="2539408" cy="1259946"/>
          </a:xfrm>
          <a:prstGeom prst="chevron">
            <a:avLst>
              <a:gd name="adj" fmla="val 49999"/>
            </a:avLst>
          </a:prstGeom>
          <a:solidFill>
            <a:srgbClr val="1F497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 anchor="ctr"/>
          <a:lstStyle/>
          <a:p>
            <a:pPr algn="ctr" eaLnBrk="0" hangingPunct="0"/>
            <a:endParaRPr lang="de-DE" sz="1300" b="1"/>
          </a:p>
        </p:txBody>
      </p:sp>
      <p:sp>
        <p:nvSpPr>
          <p:cNvPr id="26632" name="ZoneTexte 332"/>
          <p:cNvSpPr txBox="1">
            <a:spLocks noChangeArrowheads="1"/>
          </p:cNvSpPr>
          <p:nvPr/>
        </p:nvSpPr>
        <p:spPr bwMode="auto">
          <a:xfrm>
            <a:off x="5119068" y="2990623"/>
            <a:ext cx="1905868" cy="3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9pPr>
          </a:lstStyle>
          <a:p>
            <a:r>
              <a:rPr lang="en-GB" sz="19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Pharmacy</a:t>
            </a:r>
          </a:p>
        </p:txBody>
      </p:sp>
      <p:grpSp>
        <p:nvGrpSpPr>
          <p:cNvPr id="300" name="Group 3"/>
          <p:cNvGrpSpPr>
            <a:grpSpLocks/>
          </p:cNvGrpSpPr>
          <p:nvPr/>
        </p:nvGrpSpPr>
        <p:grpSpPr bwMode="auto">
          <a:xfrm>
            <a:off x="4583536" y="3268862"/>
            <a:ext cx="2896429" cy="850873"/>
            <a:chOff x="4157662" y="2965671"/>
            <a:chExt cx="2627883" cy="771683"/>
          </a:xfrm>
        </p:grpSpPr>
        <p:sp>
          <p:nvSpPr>
            <p:cNvPr id="26655" name="Ellipse 313"/>
            <p:cNvSpPr>
              <a:spLocks noChangeArrowheads="1"/>
            </p:cNvSpPr>
            <p:nvPr/>
          </p:nvSpPr>
          <p:spPr bwMode="auto">
            <a:xfrm>
              <a:off x="4157662" y="3007520"/>
              <a:ext cx="2214563" cy="637076"/>
            </a:xfrm>
            <a:prstGeom prst="ellipse">
              <a:avLst/>
            </a:prstGeom>
            <a:noFill/>
            <a:ln w="31750" algn="ctr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hangingPunct="0"/>
              <a:endParaRPr lang="fr-FR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" name="TextBox 313"/>
            <p:cNvSpPr txBox="1">
              <a:spLocks noChangeArrowheads="1"/>
            </p:cNvSpPr>
            <p:nvPr/>
          </p:nvSpPr>
          <p:spPr bwMode="auto">
            <a:xfrm>
              <a:off x="4644008" y="2965671"/>
              <a:ext cx="2141537" cy="771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1pPr>
              <a:lvl2pPr marL="742950" indent="-285750" eaLnBrk="0" hangingPunct="0"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2pPr>
              <a:lvl3pPr marL="1143000" indent="-228600" eaLnBrk="0" hangingPunct="0"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3pPr>
              <a:lvl4pPr marL="1600200" indent="-228600" eaLnBrk="0" hangingPunct="0"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4pPr>
              <a:lvl5pPr marL="2057400" indent="-228600" eaLnBrk="0" hangingPunct="0"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5725" algn="l"/>
                </a:tabLs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-112" charset="-128"/>
                </a:defRPr>
              </a:lvl9pPr>
            </a:lstStyle>
            <a:p>
              <a:r>
                <a:rPr lang="de-DE" sz="19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Internet</a:t>
              </a:r>
            </a:p>
            <a:p>
              <a:r>
                <a:rPr lang="de-DE" sz="19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Mail-order</a:t>
              </a:r>
            </a:p>
            <a:p>
              <a:pPr eaLnBrk="1" hangingPunct="1"/>
              <a:endParaRPr lang="de-DE" sz="1500" b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3" name="Plus 302"/>
            <p:cNvSpPr/>
            <p:nvPr/>
          </p:nvSpPr>
          <p:spPr bwMode="auto">
            <a:xfrm>
              <a:off x="5948751" y="3222775"/>
              <a:ext cx="287399" cy="288845"/>
            </a:xfrm>
            <a:prstGeom prst="mathPlus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fr-FR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04" name="Group 1"/>
          <p:cNvGrpSpPr>
            <a:grpSpLocks/>
          </p:cNvGrpSpPr>
          <p:nvPr/>
        </p:nvGrpSpPr>
        <p:grpSpPr bwMode="auto">
          <a:xfrm>
            <a:off x="813053" y="4299569"/>
            <a:ext cx="5651100" cy="1917266"/>
            <a:chOff x="733024" y="4124325"/>
            <a:chExt cx="5126439" cy="1738003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26652" name="Pfeil nach unten 301"/>
            <p:cNvSpPr>
              <a:spLocks noChangeArrowheads="1"/>
            </p:cNvSpPr>
            <p:nvPr/>
          </p:nvSpPr>
          <p:spPr bwMode="auto">
            <a:xfrm>
              <a:off x="3515991" y="4356100"/>
              <a:ext cx="417569" cy="915988"/>
            </a:xfrm>
            <a:prstGeom prst="downArrow">
              <a:avLst>
                <a:gd name="adj1" fmla="val 50000"/>
                <a:gd name="adj2" fmla="val 49905"/>
              </a:avLst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de-DE">
                <a:solidFill>
                  <a:srgbClr val="FFFF00"/>
                </a:solidFill>
                <a:ea typeface="ＭＳ Ｐゴシック" pitchFamily="34" charset="-128"/>
              </a:endParaRPr>
            </a:p>
          </p:txBody>
        </p:sp>
        <p:sp>
          <p:nvSpPr>
            <p:cNvPr id="26653" name="Pfeil nach unten 301"/>
            <p:cNvSpPr>
              <a:spLocks noChangeArrowheads="1"/>
            </p:cNvSpPr>
            <p:nvPr/>
          </p:nvSpPr>
          <p:spPr bwMode="auto">
            <a:xfrm>
              <a:off x="4890578" y="4356101"/>
              <a:ext cx="417570" cy="915987"/>
            </a:xfrm>
            <a:prstGeom prst="downArrow">
              <a:avLst>
                <a:gd name="adj1" fmla="val 50000"/>
                <a:gd name="adj2" fmla="val 49905"/>
              </a:avLst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de-DE">
                <a:solidFill>
                  <a:srgbClr val="FFFF00"/>
                </a:solidFill>
                <a:ea typeface="ＭＳ Ｐゴシック" pitchFamily="34" charset="-128"/>
              </a:endParaRPr>
            </a:p>
          </p:txBody>
        </p:sp>
        <p:sp>
          <p:nvSpPr>
            <p:cNvPr id="26654" name="Ellipse 316"/>
            <p:cNvSpPr>
              <a:spLocks noChangeArrowheads="1"/>
            </p:cNvSpPr>
            <p:nvPr/>
          </p:nvSpPr>
          <p:spPr bwMode="auto">
            <a:xfrm>
              <a:off x="2993632" y="4124325"/>
              <a:ext cx="2865831" cy="1374774"/>
            </a:xfrm>
            <a:prstGeom prst="ellipse">
              <a:avLst/>
            </a:prstGeom>
            <a:noFill/>
            <a:ln w="31750" algn="ctr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fr-FR">
                <a:ea typeface="ＭＳ Ｐゴシック" pitchFamily="34" charset="-128"/>
              </a:endParaRPr>
            </a:p>
          </p:txBody>
        </p:sp>
        <p:sp>
          <p:nvSpPr>
            <p:cNvPr id="308" name="Plus 307"/>
            <p:cNvSpPr/>
            <p:nvPr/>
          </p:nvSpPr>
          <p:spPr bwMode="auto">
            <a:xfrm>
              <a:off x="3079533" y="4614494"/>
              <a:ext cx="349277" cy="345815"/>
            </a:xfrm>
            <a:prstGeom prst="mathPlus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fr-FR"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26656" name="Pfeil nach unten 301"/>
            <p:cNvSpPr>
              <a:spLocks noChangeArrowheads="1"/>
            </p:cNvSpPr>
            <p:nvPr/>
          </p:nvSpPr>
          <p:spPr bwMode="auto">
            <a:xfrm>
              <a:off x="4217763" y="4356100"/>
              <a:ext cx="417569" cy="915988"/>
            </a:xfrm>
            <a:prstGeom prst="downArrow">
              <a:avLst>
                <a:gd name="adj1" fmla="val 50000"/>
                <a:gd name="adj2" fmla="val 49905"/>
              </a:avLst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endParaRPr lang="de-DE">
                <a:solidFill>
                  <a:srgbClr val="FFFF00"/>
                </a:solidFill>
                <a:ea typeface="ＭＳ Ｐゴシック" pitchFamily="34" charset="-128"/>
              </a:endParaRPr>
            </a:p>
          </p:txBody>
        </p:sp>
        <p:sp>
          <p:nvSpPr>
            <p:cNvPr id="26657" name="Textfeld 304"/>
            <p:cNvSpPr txBox="1">
              <a:spLocks noChangeArrowheads="1"/>
            </p:cNvSpPr>
            <p:nvPr/>
          </p:nvSpPr>
          <p:spPr bwMode="auto">
            <a:xfrm>
              <a:off x="733024" y="5512623"/>
              <a:ext cx="4066145" cy="349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ea typeface="ＭＳ Ｐゴシック" pitchFamily="34" charset="-128"/>
                </a:defRPr>
              </a:lvl9pPr>
            </a:lstStyle>
            <a:p>
              <a:pPr algn="r">
                <a:defRPr/>
              </a:pPr>
              <a:endParaRPr lang="en-GB" sz="2000" dirty="0">
                <a:solidFill>
                  <a:srgbClr val="00B0F0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6635" name="Eingebuchteter Richtungspfeil 296"/>
          <p:cNvSpPr>
            <a:spLocks noChangeArrowheads="1"/>
          </p:cNvSpPr>
          <p:nvPr/>
        </p:nvSpPr>
        <p:spPr bwMode="auto">
          <a:xfrm>
            <a:off x="2296144" y="2778880"/>
            <a:ext cx="2301393" cy="1259946"/>
          </a:xfrm>
          <a:prstGeom prst="chevron">
            <a:avLst>
              <a:gd name="adj" fmla="val 49997"/>
            </a:avLst>
          </a:prstGeom>
          <a:solidFill>
            <a:srgbClr val="1F497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 anchor="ctr"/>
          <a:lstStyle/>
          <a:p>
            <a:pPr eaLnBrk="0" hangingPunct="0"/>
            <a:endParaRPr lang="en-GB" b="1">
              <a:solidFill>
                <a:schemeClr val="bg2"/>
              </a:solidFill>
            </a:endParaRPr>
          </a:p>
        </p:txBody>
      </p:sp>
      <p:sp>
        <p:nvSpPr>
          <p:cNvPr id="26636" name="Eingebuchteter Richtungspfeil 294"/>
          <p:cNvSpPr>
            <a:spLocks noChangeArrowheads="1"/>
          </p:cNvSpPr>
          <p:nvPr/>
        </p:nvSpPr>
        <p:spPr bwMode="auto">
          <a:xfrm>
            <a:off x="29753" y="2757881"/>
            <a:ext cx="2336394" cy="1259946"/>
          </a:xfrm>
          <a:prstGeom prst="chevron">
            <a:avLst>
              <a:gd name="adj" fmla="val 50002"/>
            </a:avLst>
          </a:prstGeom>
          <a:solidFill>
            <a:srgbClr val="1F497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 anchor="ctr"/>
          <a:lstStyle/>
          <a:p>
            <a:pPr algn="ctr" eaLnBrk="0" hangingPunct="0"/>
            <a:endParaRPr lang="en-GB" sz="1500" b="1">
              <a:solidFill>
                <a:schemeClr val="bg2"/>
              </a:solidFill>
            </a:endParaRPr>
          </a:p>
        </p:txBody>
      </p:sp>
      <p:sp>
        <p:nvSpPr>
          <p:cNvPr id="26637" name="Rectangle 331"/>
          <p:cNvSpPr>
            <a:spLocks noChangeArrowheads="1"/>
          </p:cNvSpPr>
          <p:nvPr/>
        </p:nvSpPr>
        <p:spPr bwMode="auto">
          <a:xfrm>
            <a:off x="2968186" y="3162114"/>
            <a:ext cx="1657481" cy="3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83" tIns="50392" rIns="100783" bIns="50392">
            <a:spAutoFit/>
          </a:bodyPr>
          <a:lstStyle/>
          <a:p>
            <a:pPr eaLnBrk="0" hangingPunct="0"/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Distribution</a:t>
            </a:r>
          </a:p>
        </p:txBody>
      </p:sp>
      <p:sp>
        <p:nvSpPr>
          <p:cNvPr id="26638" name="ZoneTexte 335"/>
          <p:cNvSpPr txBox="1">
            <a:spLocks noChangeArrowheads="1"/>
          </p:cNvSpPr>
          <p:nvPr/>
        </p:nvSpPr>
        <p:spPr bwMode="auto">
          <a:xfrm>
            <a:off x="543606" y="3146397"/>
            <a:ext cx="1857856" cy="68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83" tIns="50392" rIns="100783" bIns="503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-112" charset="-128"/>
              </a:defRPr>
            </a:lvl9pPr>
          </a:lstStyle>
          <a:p>
            <a:pPr eaLnBrk="1" hangingPunct="1"/>
            <a:r>
              <a:rPr lang="en-GB" sz="19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Manufacturer</a:t>
            </a:r>
          </a:p>
          <a:p>
            <a:pPr eaLnBrk="1" hangingPunct="1"/>
            <a:endParaRPr lang="fr-FR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639" name="Raute 295"/>
          <p:cNvSpPr>
            <a:spLocks noChangeArrowheads="1"/>
          </p:cNvSpPr>
          <p:nvPr/>
        </p:nvSpPr>
        <p:spPr bwMode="auto">
          <a:xfrm>
            <a:off x="2422152" y="3230363"/>
            <a:ext cx="409525" cy="411233"/>
          </a:xfrm>
          <a:prstGeom prst="diamond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endParaRPr lang="de-DE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024937" y="981710"/>
            <a:ext cx="3510718" cy="5134141"/>
            <a:chOff x="6372225" y="890588"/>
            <a:chExt cx="3184525" cy="4657601"/>
          </a:xfrm>
        </p:grpSpPr>
        <p:grpSp>
          <p:nvGrpSpPr>
            <p:cNvPr id="26646" name="Group 2"/>
            <p:cNvGrpSpPr>
              <a:grpSpLocks/>
            </p:cNvGrpSpPr>
            <p:nvPr/>
          </p:nvGrpSpPr>
          <p:grpSpPr bwMode="auto">
            <a:xfrm>
              <a:off x="6372225" y="890588"/>
              <a:ext cx="3184525" cy="4657601"/>
              <a:chOff x="6361724" y="844927"/>
              <a:chExt cx="3186151" cy="4657849"/>
            </a:xfrm>
          </p:grpSpPr>
          <p:sp>
            <p:nvSpPr>
              <p:cNvPr id="26648" name="Pfeil nach unten 302"/>
              <p:cNvSpPr>
                <a:spLocks noChangeArrowheads="1"/>
              </p:cNvSpPr>
              <p:nvPr/>
            </p:nvSpPr>
            <p:spPr bwMode="auto">
              <a:xfrm>
                <a:off x="8713788" y="3854996"/>
                <a:ext cx="314348" cy="1044656"/>
              </a:xfrm>
              <a:prstGeom prst="downArrow">
                <a:avLst>
                  <a:gd name="adj1" fmla="val 50000"/>
                  <a:gd name="adj2" fmla="val 50203"/>
                </a:avLst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GB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6649" name="Textfeld 305"/>
              <p:cNvSpPr txBox="1">
                <a:spLocks noChangeArrowheads="1"/>
              </p:cNvSpPr>
              <p:nvPr/>
            </p:nvSpPr>
            <p:spPr bwMode="auto">
              <a:xfrm>
                <a:off x="7495238" y="4899652"/>
                <a:ext cx="2052637" cy="603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ea typeface="ＭＳ Ｐゴシック" pitchFamily="-112" charset="-128"/>
                  </a:defRPr>
                </a:lvl9pPr>
              </a:lstStyle>
              <a:p>
                <a:pPr algn="ctr"/>
                <a:r>
                  <a:rPr lang="en-GB" sz="2000" dirty="0">
                    <a:solidFill>
                      <a:srgbClr val="00B0F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Verification</a:t>
                </a:r>
                <a:br>
                  <a:rPr lang="en-GB" sz="2000" dirty="0">
                    <a:solidFill>
                      <a:srgbClr val="00B0F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</a:br>
                <a:r>
                  <a:rPr lang="en-GB" sz="2000" dirty="0">
                    <a:solidFill>
                      <a:srgbClr val="00B0F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of UMI</a:t>
                </a:r>
              </a:p>
            </p:txBody>
          </p:sp>
          <p:sp>
            <p:nvSpPr>
              <p:cNvPr id="315" name="Eingebuchteter Richtungspfeil 298"/>
              <p:cNvSpPr/>
              <p:nvPr/>
            </p:nvSpPr>
            <p:spPr bwMode="auto">
              <a:xfrm>
                <a:off x="6361724" y="2537292"/>
                <a:ext cx="2160102" cy="1143061"/>
              </a:xfrm>
              <a:prstGeom prst="chevron">
                <a:avLst/>
              </a:prstGeom>
              <a:solidFill>
                <a:srgbClr val="1F497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endParaRPr lang="en-GB" sz="13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" name="Ellipse 317"/>
              <p:cNvSpPr>
                <a:spLocks noChangeArrowheads="1"/>
              </p:cNvSpPr>
              <p:nvPr/>
            </p:nvSpPr>
            <p:spPr bwMode="auto">
              <a:xfrm rot="20415976">
                <a:off x="6590441" y="844927"/>
                <a:ext cx="1805910" cy="3630805"/>
              </a:xfrm>
              <a:prstGeom prst="ellipse">
                <a:avLst/>
              </a:prstGeom>
              <a:noFill/>
              <a:ln w="31750" algn="ctr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 eaLnBrk="0" hangingPunct="0">
                  <a:defRPr/>
                </a:pPr>
                <a:endParaRPr lang="en-GB">
                  <a:solidFill>
                    <a:schemeClr val="tx2">
                      <a:lumMod val="20000"/>
                      <a:lumOff val="8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8" name="Plus 317"/>
              <p:cNvSpPr/>
              <p:nvPr/>
            </p:nvSpPr>
            <p:spPr bwMode="auto">
              <a:xfrm>
                <a:off x="7019285" y="981459"/>
                <a:ext cx="289073" cy="287352"/>
              </a:xfrm>
              <a:prstGeom prst="mathPlus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fr-FR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pic>
            <p:nvPicPr>
              <p:cNvPr id="4" name="Image 33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3689" y="1587737"/>
                <a:ext cx="683765" cy="679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Rectangle 319"/>
              <p:cNvSpPr>
                <a:spLocks noChangeArrowheads="1"/>
              </p:cNvSpPr>
              <p:nvPr/>
            </p:nvSpPr>
            <p:spPr bwMode="auto">
              <a:xfrm>
                <a:off x="6971747" y="2871026"/>
                <a:ext cx="1087711" cy="3356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GB" sz="1900" b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Patients</a:t>
                </a:r>
              </a:p>
            </p:txBody>
          </p:sp>
        </p:grpSp>
        <p:sp>
          <p:nvSpPr>
            <p:cNvPr id="26647" name="Raute 295"/>
            <p:cNvSpPr>
              <a:spLocks noChangeArrowheads="1"/>
            </p:cNvSpPr>
            <p:nvPr/>
          </p:nvSpPr>
          <p:spPr bwMode="auto">
            <a:xfrm>
              <a:off x="8666163" y="2930400"/>
              <a:ext cx="371475" cy="374650"/>
            </a:xfrm>
            <a:prstGeom prst="diamond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de-DE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6641" name="Pfeil nach unten 302"/>
          <p:cNvSpPr>
            <a:spLocks noChangeArrowheads="1"/>
          </p:cNvSpPr>
          <p:nvPr/>
        </p:nvSpPr>
        <p:spPr bwMode="auto">
          <a:xfrm>
            <a:off x="7154445" y="4415063"/>
            <a:ext cx="346521" cy="1151450"/>
          </a:xfrm>
          <a:prstGeom prst="downArrow">
            <a:avLst>
              <a:gd name="adj1" fmla="val 50000"/>
              <a:gd name="adj2" fmla="val 50187"/>
            </a:avLst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  <p:sp>
        <p:nvSpPr>
          <p:cNvPr id="26642" name="Raute 295"/>
          <p:cNvSpPr>
            <a:spLocks noChangeArrowheads="1"/>
          </p:cNvSpPr>
          <p:nvPr/>
        </p:nvSpPr>
        <p:spPr bwMode="auto">
          <a:xfrm>
            <a:off x="7154445" y="3230361"/>
            <a:ext cx="409525" cy="412982"/>
          </a:xfrm>
          <a:prstGeom prst="diamond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endParaRPr lang="de-DE"/>
          </a:p>
        </p:txBody>
      </p:sp>
      <p:pic>
        <p:nvPicPr>
          <p:cNvPr id="26643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8" y="1795423"/>
            <a:ext cx="792799" cy="80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77" y="1795423"/>
            <a:ext cx="798049" cy="80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Image 3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074" y="1805923"/>
            <a:ext cx="799799" cy="78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026" y="5383545"/>
            <a:ext cx="2915924" cy="132314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  <a:softEdge rad="12700"/>
          </a:effectLst>
        </p:spPr>
        <p:txBody>
          <a:bodyPr lIns="100783" tIns="50392" rIns="100783" bIns="50392"/>
          <a:lstStyle>
            <a:defPPr>
              <a:defRPr lang="en-US"/>
            </a:defPPr>
            <a:lvl1pPr algn="ctr" eaLnBrk="0" hangingPunct="0"/>
          </a:lstStyle>
          <a:p>
            <a:r>
              <a:rPr lang="fr-FR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NOT a </a:t>
            </a:r>
            <a:r>
              <a:rPr lang="fr-FR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Track&amp;Trace</a:t>
            </a:r>
            <a:r>
              <a:rPr lang="fr-FR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/ pedigree system</a:t>
            </a:r>
            <a:endParaRPr lang="en-GB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6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General overview of eTACT project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63" name="Espace réservé du pied de page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>
              <a:latin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8" name="Richtungspfeil 3"/>
          <p:cNvSpPr/>
          <p:nvPr/>
        </p:nvSpPr>
        <p:spPr bwMode="auto">
          <a:xfrm>
            <a:off x="157511" y="3380855"/>
            <a:ext cx="2593661" cy="1343942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83" tIns="50392" rIns="100783" bIns="50392" anchor="ctr"/>
          <a:lstStyle/>
          <a:p>
            <a:pPr algn="ctr" eaLnBrk="0" hangingPunct="0">
              <a:defRPr/>
            </a:pP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Phase 1</a:t>
            </a:r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ctr" eaLnBrk="0" hangingPunct="0">
              <a:defRPr/>
            </a:pP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Concept development</a:t>
            </a:r>
          </a:p>
        </p:txBody>
      </p:sp>
      <p:sp>
        <p:nvSpPr>
          <p:cNvPr id="9" name="Richtungspfeil 4"/>
          <p:cNvSpPr/>
          <p:nvPr/>
        </p:nvSpPr>
        <p:spPr bwMode="auto">
          <a:xfrm>
            <a:off x="2756421" y="2362400"/>
            <a:ext cx="2205137" cy="1653679"/>
          </a:xfrm>
          <a:prstGeom prst="homePlate">
            <a:avLst/>
          </a:prstGeom>
          <a:solidFill>
            <a:srgbClr val="1F497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83" tIns="50392" rIns="100783" bIns="50392" anchor="ctr"/>
          <a:lstStyle/>
          <a:p>
            <a:pPr eaLnBrk="0" hangingPunct="0">
              <a:defRPr/>
            </a:pP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2a</a:t>
            </a:r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System development</a:t>
            </a:r>
          </a:p>
        </p:txBody>
      </p:sp>
      <p:sp>
        <p:nvSpPr>
          <p:cNvPr id="11" name="Rechteck 7"/>
          <p:cNvSpPr>
            <a:spLocks noChangeArrowheads="1"/>
          </p:cNvSpPr>
          <p:nvPr/>
        </p:nvSpPr>
        <p:spPr bwMode="auto">
          <a:xfrm>
            <a:off x="157512" y="5599761"/>
            <a:ext cx="2635663" cy="3972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83" tIns="50392" rIns="100783" bIns="50392"/>
          <a:lstStyle/>
          <a:p>
            <a:pPr algn="ctr" eaLnBrk="0" hangingPunct="0">
              <a:defRPr/>
            </a:pPr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2009-2010</a:t>
            </a:r>
          </a:p>
        </p:txBody>
      </p:sp>
      <p:sp>
        <p:nvSpPr>
          <p:cNvPr id="40968" name="Rechteck 9"/>
          <p:cNvSpPr>
            <a:spLocks noChangeArrowheads="1"/>
          </p:cNvSpPr>
          <p:nvPr/>
        </p:nvSpPr>
        <p:spPr bwMode="auto">
          <a:xfrm>
            <a:off x="2821177" y="5262025"/>
            <a:ext cx="4567783" cy="734968"/>
          </a:xfrm>
          <a:prstGeom prst="rect">
            <a:avLst/>
          </a:prstGeom>
          <a:solidFill>
            <a:srgbClr val="1F497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Phase</a:t>
            </a:r>
            <a:r>
              <a:rPr lang="en-GB" sz="1900" b="1" u="sng" dirty="0"/>
              <a:t> 2</a:t>
            </a:r>
            <a:r>
              <a:rPr lang="en-GB" sz="1900" b="1" dirty="0"/>
              <a:t>: Live demo</a:t>
            </a:r>
          </a:p>
          <a:p>
            <a:pPr algn="ctr" eaLnBrk="0" hangingPunct="0"/>
            <a:r>
              <a:rPr lang="en-GB" sz="1900" b="1" dirty="0"/>
              <a:t>2010 – 2013</a:t>
            </a:r>
          </a:p>
        </p:txBody>
      </p:sp>
      <p:sp>
        <p:nvSpPr>
          <p:cNvPr id="13" name="Rechteck 10"/>
          <p:cNvSpPr/>
          <p:nvPr/>
        </p:nvSpPr>
        <p:spPr bwMode="auto">
          <a:xfrm>
            <a:off x="7413459" y="5599761"/>
            <a:ext cx="2598912" cy="3972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83" tIns="50392" rIns="100783" bIns="50392"/>
          <a:lstStyle/>
          <a:p>
            <a:pPr algn="ctr" eaLnBrk="0" hangingPunct="0">
              <a:defRPr/>
            </a:pPr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From 2013</a:t>
            </a:r>
          </a:p>
        </p:txBody>
      </p:sp>
      <p:sp>
        <p:nvSpPr>
          <p:cNvPr id="14" name="Richtungspfeil 4"/>
          <p:cNvSpPr/>
          <p:nvPr/>
        </p:nvSpPr>
        <p:spPr bwMode="auto">
          <a:xfrm>
            <a:off x="5119069" y="2362400"/>
            <a:ext cx="2205137" cy="1653679"/>
          </a:xfrm>
          <a:prstGeom prst="homePlate">
            <a:avLst/>
          </a:prstGeom>
          <a:solidFill>
            <a:srgbClr val="1F497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83" tIns="50392" rIns="100783" bIns="50392" anchor="ctr"/>
          <a:lstStyle/>
          <a:p>
            <a:pPr eaLnBrk="0" hangingPunct="0">
              <a:defRPr/>
            </a:pP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2b</a:t>
            </a:r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Workshops</a:t>
            </a:r>
          </a:p>
        </p:txBody>
      </p:sp>
      <p:sp>
        <p:nvSpPr>
          <p:cNvPr id="15" name="Richtungspfeil 3"/>
          <p:cNvSpPr/>
          <p:nvPr/>
        </p:nvSpPr>
        <p:spPr bwMode="auto">
          <a:xfrm>
            <a:off x="7418712" y="1690427"/>
            <a:ext cx="2593661" cy="1343942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0783" tIns="50392" rIns="100783" bIns="50392" anchor="ctr"/>
          <a:lstStyle/>
          <a:p>
            <a:pPr algn="ctr" eaLnBrk="0" hangingPunct="0">
              <a:defRPr/>
            </a:pP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Phase 3</a:t>
            </a:r>
            <a:r>
              <a:rPr lang="en-GB" sz="1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ctr" eaLnBrk="0" hangingPunct="0">
              <a:defRPr/>
            </a:pPr>
            <a:r>
              <a:rPr lang="en-GB" sz="19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Service development</a:t>
            </a:r>
          </a:p>
        </p:txBody>
      </p:sp>
    </p:spTree>
    <p:extLst>
      <p:ext uri="{BB962C8B-B14F-4D97-AF65-F5344CB8AC3E}">
        <p14:creationId xmlns:p14="http://schemas.microsoft.com/office/powerpoint/2010/main" val="37824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>
          <a:xfrm>
            <a:off x="1468341" y="286988"/>
            <a:ext cx="9072563" cy="1259946"/>
          </a:xfrm>
        </p:spPr>
        <p:txBody>
          <a:bodyPr/>
          <a:lstStyle/>
          <a:p>
            <a:r>
              <a:rPr lang="fr-FR" b="1" noProof="1">
                <a:latin typeface="Tahoma" pitchFamily="34" charset="0"/>
                <a:ea typeface="Tahoma" pitchFamily="34" charset="0"/>
                <a:cs typeface="Tahoma" pitchFamily="34" charset="0"/>
              </a:rPr>
              <a:t>Proposal for future coding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699" name="Espace réservé du pied de page 3"/>
          <p:cNvSpPr>
            <a:spLocks noGrp="1"/>
          </p:cNvSpPr>
          <p:nvPr>
            <p:ph type="ft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818869" indent="-314949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259799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76371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267637" indent="-251960" eaLnBrk="0" hangingPunct="0"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Tahoma" pitchFamily="34" charset="0"/>
              </a:rPr>
              <a:t>Frederic Broise©2014 EDQM, Council of Europe.  All rights reserved.</a:t>
            </a:r>
            <a:endParaRPr lang="fr-FR" sz="1200">
              <a:latin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pic>
        <p:nvPicPr>
          <p:cNvPr id="29701" name="Image 19" descr="Captur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61" y="358735"/>
            <a:ext cx="1911118" cy="8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2" name="Groupe 29"/>
          <p:cNvGrpSpPr>
            <a:grpSpLocks/>
          </p:cNvGrpSpPr>
          <p:nvPr/>
        </p:nvGrpSpPr>
        <p:grpSpPr bwMode="auto">
          <a:xfrm>
            <a:off x="6786921" y="1837421"/>
            <a:ext cx="2936682" cy="2948624"/>
            <a:chOff x="6516216" y="1700808"/>
            <a:chExt cx="2303462" cy="2316163"/>
          </a:xfrm>
        </p:grpSpPr>
        <p:pic>
          <p:nvPicPr>
            <p:cNvPr id="29706" name="Picture 7" descr="aspirine Dupalai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1700808"/>
              <a:ext cx="2303462" cy="231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 descr="2-dDataMatrix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6761091" y="2327298"/>
              <a:ext cx="654806" cy="663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254000" dist="50800" dir="5400000" algn="ctr" rotWithShape="0">
                <a:srgbClr val="000000">
                  <a:alpha val="0"/>
                </a:srgbClr>
              </a:outerShdw>
            </a:effectLst>
            <a:scene3d>
              <a:camera prst="isometricOffAxis1Left">
                <a:rot lat="1200000" lon="4200000" rev="300000"/>
              </a:camera>
              <a:lightRig rig="threePt" dir="t"/>
            </a:scene3d>
          </p:spPr>
        </p:pic>
        <p:sp>
          <p:nvSpPr>
            <p:cNvPr id="29708" name="Oval 10"/>
            <p:cNvSpPr>
              <a:spLocks noChangeArrowheads="1"/>
            </p:cNvSpPr>
            <p:nvPr/>
          </p:nvSpPr>
          <p:spPr bwMode="auto">
            <a:xfrm>
              <a:off x="6804024" y="2132608"/>
              <a:ext cx="648072" cy="1008112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GB"/>
            </a:p>
          </p:txBody>
        </p:sp>
      </p:grp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357023" y="4796544"/>
            <a:ext cx="5072944" cy="216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83" tIns="50392" rIns="100783" bIns="50392">
            <a:spAutoFit/>
          </a:bodyPr>
          <a:lstStyle/>
          <a:p>
            <a:r>
              <a:rPr lang="fr-FR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GTIN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fr-FR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product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fr-FR" dirty="0" err="1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number</a:t>
            </a:r>
            <a:endParaRPr lang="fr-FR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fr-FR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Serial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fr-FR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randomised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fr-FR" dirty="0" err="1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number</a:t>
            </a:r>
            <a:endParaRPr lang="fr-FR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fr-FR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Batch No</a:t>
            </a:r>
            <a:r>
              <a:rPr lang="fr-FR" u="sng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fr-FR" u="sng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Expiry</a:t>
            </a:r>
            <a:r>
              <a:rPr lang="fr-FR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date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fr-FR" dirty="0" err="1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yymmdd</a:t>
            </a:r>
            <a:endParaRPr lang="fr-FR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fr-FR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NHRN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: National </a:t>
            </a:r>
            <a:r>
              <a:rPr lang="fr-FR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Health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fr-FR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Reimbursement</a:t>
            </a:r>
            <a:r>
              <a:rPr lang="fr-FR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fr-FR" dirty="0" err="1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Number</a:t>
            </a:r>
            <a:endParaRPr lang="fr-FR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endParaRPr lang="fr-FR" u="sng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endParaRPr lang="fr-FR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endParaRPr lang="fr-FR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603512"/>
              </p:ext>
            </p:extLst>
          </p:nvPr>
        </p:nvGraphicFramePr>
        <p:xfrm>
          <a:off x="719832" y="1953816"/>
          <a:ext cx="5849620" cy="2493278"/>
        </p:xfrm>
        <a:graphic>
          <a:graphicData uri="http://schemas.openxmlformats.org/drawingml/2006/table">
            <a:tbl>
              <a:tblPr firstRow="1" firstCol="1" bandRow="1"/>
              <a:tblGrid>
                <a:gridCol w="2924810"/>
                <a:gridCol w="2924810"/>
              </a:tblGrid>
              <a:tr h="2493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GTIN (01) :07680303330054</a:t>
                      </a:r>
                      <a:endParaRPr lang="fr-FR" sz="17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SERIAL (21) : 0402748246</a:t>
                      </a:r>
                      <a:endParaRPr lang="fr-FR" sz="17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Batch (10) : 144GC1214</a:t>
                      </a:r>
                      <a:endParaRPr lang="fr-FR" sz="17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EXPIRY (17) : 111120</a:t>
                      </a:r>
                      <a:endParaRPr lang="fr-FR" sz="17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NHRN (710) : 049-75241456</a:t>
                      </a:r>
                      <a:endParaRPr lang="fr-FR" sz="17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irc_mi" descr="http://help.accusoft.com/BarcodeXpress/v9.0/dotnet/Images/datamatrix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46" y="2267669"/>
            <a:ext cx="1990725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45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Governance of mass serialisation systems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476029" y="1746427"/>
            <a:ext cx="9072563" cy="4989036"/>
          </a:xfrm>
        </p:spPr>
        <p:txBody>
          <a:bodyPr/>
          <a:lstStyle/>
          <a:p>
            <a:pPr marL="566910" indent="-566910">
              <a:buFont typeface="Wingdings" pitchFamily="2" charset="2"/>
              <a:buChar char=""/>
              <a:defRPr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is the background to the project?</a:t>
            </a:r>
          </a:p>
          <a:p>
            <a:pPr marL="566910" indent="-566910">
              <a:buFont typeface="Wingdings" pitchFamily="2" charset="2"/>
              <a:buChar char=""/>
              <a:defRPr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eTACT project</a:t>
            </a:r>
          </a:p>
          <a:p>
            <a:pPr marL="566910" indent="-566910">
              <a:buFont typeface="Wingdings" pitchFamily="2" charset="2"/>
              <a:buChar char=""/>
              <a:defRPr/>
            </a:pPr>
            <a:r>
              <a:rPr lang="fr-FR" dirty="0">
                <a:latin typeface="Tahoma" pitchFamily="34" charset="0"/>
                <a:ea typeface="Tahoma" pitchFamily="34" charset="0"/>
                <a:cs typeface="Tahoma" pitchFamily="34" charset="0"/>
              </a:rPr>
              <a:t>Patient </a:t>
            </a:r>
            <a:r>
              <a:rPr lang="fr-FR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access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Public supervision</a:t>
            </a:r>
          </a:p>
          <a:p>
            <a:pPr marL="566910" indent="-566910">
              <a:buFont typeface="Wingdings" pitchFamily="2" charset="2"/>
              <a:buChar char=""/>
              <a:defRPr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Next Steps</a:t>
            </a:r>
          </a:p>
          <a:p>
            <a:pPr marL="566910" indent="-566910">
              <a:buFont typeface="Wingdings" pitchFamily="2" charset="2"/>
              <a:buChar char=""/>
              <a:defRPr/>
            </a:pPr>
            <a:r>
              <a:rPr lang="en-GB" dirty="0"/>
              <a:t>Hospital Pharmacy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  <a:defRPr/>
            </a:pPr>
            <a:endParaRPr lang="en-GB" dirty="0" smtClean="0">
              <a:ea typeface="+mn-ea"/>
            </a:endParaRPr>
          </a:p>
          <a:p>
            <a:pPr marL="440929" lvl="1" indent="0">
              <a:defRPr/>
            </a:pPr>
            <a:endParaRPr lang="en-GB" dirty="0">
              <a:ea typeface="ＭＳ Ｐゴシック" pitchFamily="34" charset="-128"/>
            </a:endParaRPr>
          </a:p>
        </p:txBody>
      </p:sp>
      <p:sp>
        <p:nvSpPr>
          <p:cNvPr id="27652" name="Espace réservé du pied de page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27654" name="Rounded Rectangle 5"/>
          <p:cNvSpPr>
            <a:spLocks noChangeArrowheads="1"/>
          </p:cNvSpPr>
          <p:nvPr/>
        </p:nvSpPr>
        <p:spPr bwMode="auto">
          <a:xfrm>
            <a:off x="376274" y="3067620"/>
            <a:ext cx="8881800" cy="633473"/>
          </a:xfrm>
          <a:prstGeom prst="roundRect">
            <a:avLst>
              <a:gd name="adj" fmla="val 16667"/>
            </a:avLst>
          </a:prstGeom>
          <a:noFill/>
          <a:ln w="222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527" y="-110246"/>
            <a:ext cx="13090812" cy="835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idx="10"/>
          </p:nvPr>
        </p:nvSpPr>
        <p:spPr>
          <a:xfrm>
            <a:off x="215776" y="7559675"/>
            <a:ext cx="6135688" cy="515938"/>
          </a:xfrm>
        </p:spPr>
        <p:txBody>
          <a:bodyPr/>
          <a:lstStyle/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D43071D4-6384-4E2D-AD64-61C9EDA75988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2969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D43071D4-6384-4E2D-AD64-61C9EDA75988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890082"/>
            <a:ext cx="10080601" cy="5779499"/>
          </a:xfrm>
          <a:prstGeom prst="rect">
            <a:avLst/>
          </a:prstGeom>
          <a:effectLst>
            <a:glow>
              <a:schemeClr val="accent1"/>
            </a:glow>
            <a:reflection endPos="0" dir="5400000" sy="-100000" algn="bl" rotWithShape="0"/>
          </a:effectLst>
        </p:spPr>
      </p:pic>
      <p:pic>
        <p:nvPicPr>
          <p:cNvPr id="29701" name="Picture 2" descr="\\bledmeer\ivernay\Documents\eTACT\patients-pho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588" y="34998"/>
            <a:ext cx="4389272" cy="74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68" y="960709"/>
            <a:ext cx="3340958" cy="501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3072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D43071D4-6384-4E2D-AD64-61C9EDA75988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890082"/>
            <a:ext cx="10080601" cy="5779499"/>
          </a:xfrm>
          <a:prstGeom prst="rect">
            <a:avLst/>
          </a:prstGeom>
          <a:effectLst>
            <a:glow>
              <a:schemeClr val="accent1"/>
            </a:glow>
            <a:reflection endPos="0" dir="5400000" sy="-100000" algn="bl" rotWithShape="0"/>
          </a:effectLst>
        </p:spPr>
      </p:pic>
      <p:pic>
        <p:nvPicPr>
          <p:cNvPr id="30725" name="Picture 2" descr="\\bledmeer\ivernay\Documents\eTACT\patients-pho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588" y="34998"/>
            <a:ext cx="4389272" cy="74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Content Placeholder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865" y="1329943"/>
            <a:ext cx="3447714" cy="498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69" y="1249448"/>
            <a:ext cx="3339207" cy="500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516282" y="286988"/>
            <a:ext cx="9072563" cy="1259946"/>
          </a:xfrm>
        </p:spPr>
        <p:txBody>
          <a:bodyPr/>
          <a:lstStyle/>
          <a:p>
            <a:pPr eaLnBrk="1" hangingPunct="1"/>
            <a:r>
              <a:rPr lang="fr-F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Patient </a:t>
            </a:r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3" y="1961668"/>
            <a:ext cx="9349080" cy="3851584"/>
          </a:xfrm>
        </p:spPr>
        <p:txBody>
          <a:bodyPr>
            <a:normAutofit/>
          </a:bodyPr>
          <a:lstStyle/>
          <a:p>
            <a:pPr marL="342830" indent="-314949">
              <a:buFont typeface="Arial" charset="0"/>
              <a:buChar char="–"/>
              <a:defRPr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Active role vs. passive recipient of information &amp; care*</a:t>
            </a:r>
          </a:p>
          <a:p>
            <a:pPr marL="377940" lvl="1" indent="-285692">
              <a:defRPr/>
            </a:pPr>
            <a:r>
              <a:rPr lang="en-GB" sz="3500" dirty="0"/>
              <a:t>Partners and stakeholders in healthcare policies* </a:t>
            </a:r>
          </a:p>
          <a:p>
            <a:pPr marL="377940" lvl="1" indent="-285692">
              <a:defRPr/>
            </a:pPr>
            <a:r>
              <a:rPr lang="en-GB" sz="3500" dirty="0"/>
              <a:t>Awareness about risks of fake e-pharmacies</a:t>
            </a:r>
          </a:p>
          <a:p>
            <a:pPr marL="377940" lvl="1" indent="-285692">
              <a:defRPr/>
            </a:pPr>
            <a:endParaRPr lang="fr-FR" sz="3500" dirty="0"/>
          </a:p>
          <a:p>
            <a:pPr marL="62990" lvl="1" indent="0">
              <a:defRPr/>
            </a:pPr>
            <a:r>
              <a:rPr lang="fr-FR" sz="1500" dirty="0"/>
              <a:t>(*: </a:t>
            </a:r>
            <a:r>
              <a:rPr lang="en-GB" sz="1500" dirty="0"/>
              <a:t>Keith Allan, Director of Global Advocacy, Novartis, Switzerland, DIA </a:t>
            </a:r>
            <a:r>
              <a:rPr lang="en-GB" sz="1500" dirty="0" err="1"/>
              <a:t>Euromeeting</a:t>
            </a:r>
            <a:r>
              <a:rPr lang="en-GB" sz="1500" dirty="0"/>
              <a:t> 2013)</a:t>
            </a:r>
          </a:p>
        </p:txBody>
      </p:sp>
      <p:sp>
        <p:nvSpPr>
          <p:cNvPr id="31748" name="Footer Placeholder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latin typeface="Tahoma" pitchFamily="34" charset="0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Governance of mass serialisation systems</a:t>
            </a:r>
          </a:p>
        </p:txBody>
      </p:sp>
      <p:sp>
        <p:nvSpPr>
          <p:cNvPr id="32771" name="Espace réservé du contenu 2"/>
          <p:cNvSpPr>
            <a:spLocks noGrp="1"/>
          </p:cNvSpPr>
          <p:nvPr>
            <p:ph idx="1"/>
          </p:nvPr>
        </p:nvSpPr>
        <p:spPr>
          <a:xfrm>
            <a:off x="476029" y="1746427"/>
            <a:ext cx="9072563" cy="4989036"/>
          </a:xfrm>
        </p:spPr>
        <p:txBody>
          <a:bodyPr/>
          <a:lstStyle/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is the background to the project?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eTACT project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Patient </a:t>
            </a:r>
            <a:r>
              <a:rPr lang="fr-FR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access</a:t>
            </a: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Public supervision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Next Steps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Hospital Pharmacy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endParaRPr lang="en-GB" dirty="0" smtClean="0"/>
          </a:p>
        </p:txBody>
      </p:sp>
      <p:sp>
        <p:nvSpPr>
          <p:cNvPr id="32772" name="Espace réservé du pied de page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32774" name="Rounded Rectangle 5"/>
          <p:cNvSpPr>
            <a:spLocks noChangeArrowheads="1"/>
          </p:cNvSpPr>
          <p:nvPr/>
        </p:nvSpPr>
        <p:spPr bwMode="auto">
          <a:xfrm>
            <a:off x="376274" y="3702842"/>
            <a:ext cx="8881800" cy="633473"/>
          </a:xfrm>
          <a:prstGeom prst="roundRect">
            <a:avLst>
              <a:gd name="adj" fmla="val 16667"/>
            </a:avLst>
          </a:prstGeom>
          <a:noFill/>
          <a:ln w="222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5"/>
          <p:cNvSpPr>
            <a:spLocks noGrp="1"/>
          </p:cNvSpPr>
          <p:nvPr>
            <p:ph type="title"/>
          </p:nvPr>
        </p:nvSpPr>
        <p:spPr>
          <a:xfrm>
            <a:off x="127760" y="122495"/>
            <a:ext cx="9774355" cy="829464"/>
          </a:xfrm>
        </p:spPr>
        <p:txBody>
          <a:bodyPr/>
          <a:lstStyle/>
          <a:p>
            <a:pPr marL="818869" indent="-818869"/>
            <a:r>
              <a:rPr lang="en-GB" sz="4000" b="1" dirty="0"/>
              <a:t>Proposed governance</a:t>
            </a:r>
          </a:p>
        </p:txBody>
      </p:sp>
      <p:sp>
        <p:nvSpPr>
          <p:cNvPr id="35843" name="Fußzeilenplatzhalter 3"/>
          <p:cNvSpPr>
            <a:spLocks noGrp="1"/>
          </p:cNvSpPr>
          <p:nvPr>
            <p:ph type="ftr" idx="10"/>
          </p:nvPr>
        </p:nvSpPr>
        <p:spPr>
          <a:xfrm>
            <a:off x="1027314" y="6954203"/>
            <a:ext cx="6048375" cy="36748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mtClean="0">
                <a:latin typeface="Tahoma" pitchFamily="34" charset="0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3ABE0896-2128-4E8C-B767-96E27C74BDC4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35845" name="Raute 295"/>
          <p:cNvSpPr>
            <a:spLocks noChangeAspect="1" noChangeArrowheads="1"/>
          </p:cNvSpPr>
          <p:nvPr/>
        </p:nvSpPr>
        <p:spPr bwMode="auto">
          <a:xfrm>
            <a:off x="8192260" y="6170235"/>
            <a:ext cx="245015" cy="223990"/>
          </a:xfrm>
          <a:prstGeom prst="diamond">
            <a:avLst/>
          </a:prstGeom>
          <a:solidFill>
            <a:srgbClr val="00B05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endParaRPr lang="de-DE"/>
          </a:p>
        </p:txBody>
      </p:sp>
      <p:sp>
        <p:nvSpPr>
          <p:cNvPr id="35846" name="Raute 295"/>
          <p:cNvSpPr>
            <a:spLocks noChangeAspect="1" noChangeArrowheads="1"/>
          </p:cNvSpPr>
          <p:nvPr/>
        </p:nvSpPr>
        <p:spPr bwMode="auto">
          <a:xfrm>
            <a:off x="1442091" y="6170235"/>
            <a:ext cx="245015" cy="223990"/>
          </a:xfrm>
          <a:prstGeom prst="diamond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hangingPunct="0"/>
            <a:endParaRPr lang="de-DE"/>
          </a:p>
        </p:txBody>
      </p:sp>
      <p:cxnSp>
        <p:nvCxnSpPr>
          <p:cNvPr id="35847" name="Connecteur droit avec flèche 500"/>
          <p:cNvCxnSpPr>
            <a:cxnSpLocks noChangeShapeType="1"/>
          </p:cNvCxnSpPr>
          <p:nvPr/>
        </p:nvCxnSpPr>
        <p:spPr bwMode="auto">
          <a:xfrm>
            <a:off x="3927245" y="6282230"/>
            <a:ext cx="2145633" cy="0"/>
          </a:xfrm>
          <a:prstGeom prst="straightConnector1">
            <a:avLst/>
          </a:prstGeom>
          <a:noFill/>
          <a:ln w="25400" algn="ctr">
            <a:solidFill>
              <a:srgbClr val="0070C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8" name="Connecteur droit avec flèche 500"/>
          <p:cNvCxnSpPr>
            <a:cxnSpLocks noChangeShapeType="1"/>
            <a:endCxn id="35845" idx="1"/>
          </p:cNvCxnSpPr>
          <p:nvPr/>
        </p:nvCxnSpPr>
        <p:spPr bwMode="auto">
          <a:xfrm>
            <a:off x="6317893" y="6282230"/>
            <a:ext cx="1874367" cy="0"/>
          </a:xfrm>
          <a:prstGeom prst="straightConnector1">
            <a:avLst/>
          </a:prstGeom>
          <a:noFill/>
          <a:ln w="25400" algn="ctr">
            <a:solidFill>
              <a:srgbClr val="0070C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9" name="Connecteur droit avec flèche 500"/>
          <p:cNvCxnSpPr>
            <a:cxnSpLocks noChangeShapeType="1"/>
            <a:stCxn id="35846" idx="3"/>
          </p:cNvCxnSpPr>
          <p:nvPr/>
        </p:nvCxnSpPr>
        <p:spPr bwMode="auto">
          <a:xfrm>
            <a:off x="1687104" y="6282230"/>
            <a:ext cx="1995124" cy="0"/>
          </a:xfrm>
          <a:prstGeom prst="straightConnector1">
            <a:avLst/>
          </a:prstGeom>
          <a:noFill/>
          <a:ln w="25400" algn="ctr">
            <a:solidFill>
              <a:srgbClr val="0070C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0" name="Moon 3"/>
          <p:cNvSpPr>
            <a:spLocks noChangeArrowheads="1"/>
          </p:cNvSpPr>
          <p:nvPr/>
        </p:nvSpPr>
        <p:spPr bwMode="auto">
          <a:xfrm rot="5400000">
            <a:off x="4426056" y="-178934"/>
            <a:ext cx="594974" cy="8414522"/>
          </a:xfrm>
          <a:prstGeom prst="moon">
            <a:avLst>
              <a:gd name="adj" fmla="val 4186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eaLnBrk="0" hangingPunct="0"/>
            <a:endParaRPr lang="en-GB">
              <a:latin typeface="Arial" charset="0"/>
            </a:endParaRPr>
          </a:p>
        </p:txBody>
      </p:sp>
      <p:sp>
        <p:nvSpPr>
          <p:cNvPr id="32787" name="Raute 295"/>
          <p:cNvSpPr>
            <a:spLocks noChangeAspect="1" noChangeArrowheads="1"/>
          </p:cNvSpPr>
          <p:nvPr/>
        </p:nvSpPr>
        <p:spPr bwMode="auto">
          <a:xfrm>
            <a:off x="3659479" y="6185985"/>
            <a:ext cx="245015" cy="223990"/>
          </a:xfrm>
          <a:prstGeom prst="diamond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n-lt"/>
              <a:ea typeface="ＭＳ Ｐゴシック" pitchFamily="34" charset="-128"/>
            </a:endParaRPr>
          </a:p>
        </p:txBody>
      </p:sp>
      <p:sp>
        <p:nvSpPr>
          <p:cNvPr id="32788" name="Raute 295"/>
          <p:cNvSpPr>
            <a:spLocks noChangeAspect="1" noChangeArrowheads="1"/>
          </p:cNvSpPr>
          <p:nvPr/>
        </p:nvSpPr>
        <p:spPr bwMode="auto">
          <a:xfrm>
            <a:off x="6050127" y="6170235"/>
            <a:ext cx="245015" cy="223990"/>
          </a:xfrm>
          <a:prstGeom prst="diamond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100783" tIns="50392" rIns="100783" bIns="50392"/>
          <a:lstStyle/>
          <a:p>
            <a:pPr algn="ctr" eaLnBrk="0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n-lt"/>
              <a:ea typeface="ＭＳ Ｐゴシック" pitchFamily="34" charset="-128"/>
            </a:endParaRPr>
          </a:p>
        </p:txBody>
      </p:sp>
      <p:sp>
        <p:nvSpPr>
          <p:cNvPr id="35853" name="TextBox 1"/>
          <p:cNvSpPr txBox="1">
            <a:spLocks noChangeArrowheads="1"/>
          </p:cNvSpPr>
          <p:nvPr/>
        </p:nvSpPr>
        <p:spPr bwMode="auto">
          <a:xfrm>
            <a:off x="178511" y="2129660"/>
            <a:ext cx="8285014" cy="48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600">
                <a:latin typeface="Comic Sans MS" pitchFamily="66" charset="0"/>
                <a:ea typeface="ＭＳ Ｐゴシック" pitchFamily="34" charset="-128"/>
              </a:rPr>
              <a:t>---------------------------------------------------------</a:t>
            </a:r>
            <a:endParaRPr lang="en-GB" sz="260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35854" name="TextBox 3"/>
          <p:cNvSpPr txBox="1">
            <a:spLocks noChangeArrowheads="1"/>
          </p:cNvSpPr>
          <p:nvPr/>
        </p:nvSpPr>
        <p:spPr bwMode="auto">
          <a:xfrm>
            <a:off x="304521" y="1254696"/>
            <a:ext cx="2103630" cy="85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Supervisory</a:t>
            </a:r>
            <a:r>
              <a:rPr lang="fr-FR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2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role</a:t>
            </a:r>
            <a:endParaRPr lang="en-GB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855" name="TextBox 747"/>
          <p:cNvSpPr txBox="1">
            <a:spLocks noChangeArrowheads="1"/>
          </p:cNvSpPr>
          <p:nvPr/>
        </p:nvSpPr>
        <p:spPr bwMode="auto">
          <a:xfrm>
            <a:off x="276519" y="2714134"/>
            <a:ext cx="2103630" cy="85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Executive</a:t>
            </a:r>
            <a:r>
              <a:rPr lang="fr-FR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2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role</a:t>
            </a:r>
            <a:endParaRPr lang="en-GB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5856" name="Group 5"/>
          <p:cNvGrpSpPr>
            <a:grpSpLocks/>
          </p:cNvGrpSpPr>
          <p:nvPr/>
        </p:nvGrpSpPr>
        <p:grpSpPr bwMode="auto">
          <a:xfrm>
            <a:off x="2166634" y="2518142"/>
            <a:ext cx="5637100" cy="1091953"/>
            <a:chOff x="1965325" y="2284413"/>
            <a:chExt cx="5113338" cy="990600"/>
          </a:xfrm>
        </p:grpSpPr>
        <p:sp>
          <p:nvSpPr>
            <p:cNvPr id="456" name="Can 8"/>
            <p:cNvSpPr/>
            <p:nvPr/>
          </p:nvSpPr>
          <p:spPr bwMode="auto">
            <a:xfrm>
              <a:off x="2654300" y="2360613"/>
              <a:ext cx="3681413" cy="862012"/>
            </a:xfrm>
            <a:prstGeom prst="can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fontAlgn="auto">
                <a:spcBef>
                  <a:spcPts val="0"/>
                </a:spcBef>
                <a:spcAft>
                  <a:spcPts val="0"/>
                </a:spcAft>
                <a:buSzPct val="45000"/>
                <a:defRPr/>
              </a:pPr>
              <a:endParaRPr lang="de-DE" dirty="0">
                <a:latin typeface="Arial" charset="0"/>
              </a:endParaRPr>
            </a:p>
          </p:txBody>
        </p:sp>
        <p:sp>
          <p:nvSpPr>
            <p:cNvPr id="35875" name="Oval 2"/>
            <p:cNvSpPr>
              <a:spLocks noChangeArrowheads="1"/>
            </p:cNvSpPr>
            <p:nvPr/>
          </p:nvSpPr>
          <p:spPr bwMode="auto">
            <a:xfrm>
              <a:off x="1965325" y="2284413"/>
              <a:ext cx="5113338" cy="990600"/>
            </a:xfrm>
            <a:prstGeom prst="ellips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GB">
                <a:latin typeface="Arial" charset="0"/>
              </a:endParaRPr>
            </a:p>
          </p:txBody>
        </p:sp>
        <p:pic>
          <p:nvPicPr>
            <p:cNvPr id="3587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238" y="2640013"/>
              <a:ext cx="447675" cy="498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87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445" y="2640013"/>
              <a:ext cx="463550" cy="498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87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677" y="2659063"/>
              <a:ext cx="452438" cy="45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5857" name="Rectangle 35"/>
          <p:cNvSpPr>
            <a:spLocks noChangeArrowheads="1"/>
          </p:cNvSpPr>
          <p:nvPr/>
        </p:nvSpPr>
        <p:spPr bwMode="auto">
          <a:xfrm>
            <a:off x="516282" y="4278567"/>
            <a:ext cx="2191136" cy="4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/>
          <a:p>
            <a:r>
              <a:rPr lang="fr-FR" sz="2200">
                <a:ea typeface="ＭＳ Ｐゴシック" pitchFamily="34" charset="-128"/>
              </a:rPr>
              <a:t>Manufacturer </a:t>
            </a:r>
          </a:p>
        </p:txBody>
      </p:sp>
      <p:sp>
        <p:nvSpPr>
          <p:cNvPr id="35858" name="Rectangle 36"/>
          <p:cNvSpPr>
            <a:spLocks noChangeArrowheads="1"/>
          </p:cNvSpPr>
          <p:nvPr/>
        </p:nvSpPr>
        <p:spPr bwMode="auto">
          <a:xfrm>
            <a:off x="5157570" y="4278567"/>
            <a:ext cx="1587348" cy="4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/>
          <a:p>
            <a:r>
              <a:rPr lang="en-US" sz="2200">
                <a:ea typeface="ＭＳ Ｐゴシック" pitchFamily="34" charset="-128"/>
              </a:rPr>
              <a:t>Pharmacy</a:t>
            </a:r>
            <a:endParaRPr lang="fr-FR" sz="2200">
              <a:ea typeface="ＭＳ Ｐゴシック" pitchFamily="34" charset="-128"/>
            </a:endParaRPr>
          </a:p>
        </p:txBody>
      </p:sp>
      <p:sp>
        <p:nvSpPr>
          <p:cNvPr id="35859" name="Rectangle 37"/>
          <p:cNvSpPr>
            <a:spLocks noChangeArrowheads="1"/>
          </p:cNvSpPr>
          <p:nvPr/>
        </p:nvSpPr>
        <p:spPr bwMode="auto">
          <a:xfrm>
            <a:off x="2857928" y="4278567"/>
            <a:ext cx="1904118" cy="4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/>
          <a:p>
            <a:r>
              <a:rPr lang="en-US" sz="2200">
                <a:ea typeface="ＭＳ Ｐゴシック" pitchFamily="34" charset="-128"/>
              </a:rPr>
              <a:t>Distributor</a:t>
            </a:r>
            <a:endParaRPr lang="fr-FR" sz="2200">
              <a:ea typeface="ＭＳ Ｐゴシック" pitchFamily="34" charset="-128"/>
            </a:endParaRPr>
          </a:p>
        </p:txBody>
      </p:sp>
      <p:pic>
        <p:nvPicPr>
          <p:cNvPr id="3586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10" y="4864792"/>
            <a:ext cx="1032564" cy="114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6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197" y="4856042"/>
            <a:ext cx="1037815" cy="1116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6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838" y="4913790"/>
            <a:ext cx="1044815" cy="104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6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989" y="4913790"/>
            <a:ext cx="1044815" cy="104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64" name="Rectangle 42"/>
          <p:cNvSpPr>
            <a:spLocks noChangeArrowheads="1"/>
          </p:cNvSpPr>
          <p:nvPr/>
        </p:nvSpPr>
        <p:spPr bwMode="auto">
          <a:xfrm>
            <a:off x="7670726" y="4278567"/>
            <a:ext cx="1587348" cy="4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83" tIns="50392" rIns="100783" bIns="50392">
            <a:spAutoFit/>
          </a:bodyPr>
          <a:lstStyle/>
          <a:p>
            <a:pPr algn="ctr"/>
            <a:r>
              <a:rPr lang="en-US" sz="2200">
                <a:ea typeface="ＭＳ Ｐゴシック" pitchFamily="34" charset="-128"/>
              </a:rPr>
              <a:t>Patients</a:t>
            </a:r>
            <a:endParaRPr lang="fr-FR" sz="2200">
              <a:ea typeface="ＭＳ Ｐゴシック" pitchFamily="34" charset="-128"/>
            </a:endParaRPr>
          </a:p>
        </p:txBody>
      </p:sp>
      <p:grpSp>
        <p:nvGrpSpPr>
          <p:cNvPr id="35865" name="Group 2"/>
          <p:cNvGrpSpPr>
            <a:grpSpLocks/>
          </p:cNvGrpSpPr>
          <p:nvPr/>
        </p:nvGrpSpPr>
        <p:grpSpPr bwMode="auto">
          <a:xfrm>
            <a:off x="2315396" y="1200448"/>
            <a:ext cx="6247887" cy="1028956"/>
            <a:chOff x="2100263" y="1089025"/>
            <a:chExt cx="5667375" cy="933450"/>
          </a:xfrm>
        </p:grpSpPr>
        <p:sp>
          <p:nvSpPr>
            <p:cNvPr id="909" name="Can 8"/>
            <p:cNvSpPr/>
            <p:nvPr/>
          </p:nvSpPr>
          <p:spPr bwMode="auto">
            <a:xfrm>
              <a:off x="2714625" y="1182688"/>
              <a:ext cx="4197350" cy="701675"/>
            </a:xfrm>
            <a:prstGeom prst="can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fontAlgn="auto">
                <a:spcBef>
                  <a:spcPts val="0"/>
                </a:spcBef>
                <a:spcAft>
                  <a:spcPts val="0"/>
                </a:spcAft>
                <a:buSzPct val="45000"/>
                <a:defRPr/>
              </a:pPr>
              <a:endParaRPr lang="de-DE" dirty="0">
                <a:latin typeface="Arial" charset="0"/>
              </a:endParaRPr>
            </a:p>
          </p:txBody>
        </p:sp>
        <p:sp>
          <p:nvSpPr>
            <p:cNvPr id="35870" name="Oval 2"/>
            <p:cNvSpPr>
              <a:spLocks noChangeArrowheads="1"/>
            </p:cNvSpPr>
            <p:nvPr/>
          </p:nvSpPr>
          <p:spPr bwMode="auto">
            <a:xfrm>
              <a:off x="2100263" y="1089025"/>
              <a:ext cx="5667375" cy="933450"/>
            </a:xfrm>
            <a:prstGeom prst="ellips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GB">
                <a:latin typeface="Arial" charset="0"/>
              </a:endParaRPr>
            </a:p>
          </p:txBody>
        </p:sp>
        <p:sp>
          <p:nvSpPr>
            <p:cNvPr id="35871" name="TextBox 4"/>
            <p:cNvSpPr txBox="1">
              <a:spLocks noChangeArrowheads="1"/>
            </p:cNvSpPr>
            <p:nvPr/>
          </p:nvSpPr>
          <p:spPr bwMode="auto">
            <a:xfrm>
              <a:off x="3146190" y="1285875"/>
              <a:ext cx="3265959" cy="493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fr-FR" sz="31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Authorities</a:t>
              </a:r>
              <a:r>
                <a:rPr lang="fr-FR" sz="31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/Patients</a:t>
              </a:r>
              <a:endParaRPr lang="en-GB" sz="31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pic>
          <p:nvPicPr>
            <p:cNvPr id="35872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5088" y="1384300"/>
              <a:ext cx="452437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87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738" y="1314450"/>
              <a:ext cx="493712" cy="54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353271" y="2033413"/>
            <a:ext cx="1749197" cy="766450"/>
            <a:chOff x="7577138" y="1844824"/>
            <a:chExt cx="1586673" cy="695309"/>
          </a:xfrm>
        </p:grpSpPr>
        <p:pic>
          <p:nvPicPr>
            <p:cNvPr id="35867" name="Image 15" descr="Capturer.JP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8763" y="1844824"/>
              <a:ext cx="1036637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8" name="Rectangle 6"/>
            <p:cNvSpPr>
              <a:spLocks noChangeArrowheads="1"/>
            </p:cNvSpPr>
            <p:nvPr/>
          </p:nvSpPr>
          <p:spPr bwMode="auto">
            <a:xfrm>
              <a:off x="7577138" y="2222649"/>
              <a:ext cx="1586673" cy="317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/>
                <a:t>Advisory Board</a:t>
              </a:r>
              <a:endParaRPr lang="en-GB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fr-FR" b="1" dirty="0">
                <a:latin typeface="Tahoma" pitchFamily="34" charset="0"/>
                <a:ea typeface="Tahoma" pitchFamily="34" charset="0"/>
                <a:cs typeface="Tahoma" pitchFamily="34" charset="0"/>
              </a:rPr>
              <a:t>eTACT key </a:t>
            </a:r>
            <a:r>
              <a:rPr lang="fr-FR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assets</a:t>
            </a:r>
            <a:r>
              <a:rPr lang="fr-FR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fr-FR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fr-FR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3400" dirty="0"/>
              <a:t>Public </a:t>
            </a:r>
            <a:r>
              <a:rPr lang="en-GB" sz="3400" dirty="0" smtClean="0"/>
              <a:t>Supervision </a:t>
            </a:r>
            <a:r>
              <a:rPr lang="en-GB" sz="3400" dirty="0"/>
              <a:t>creates a harmonised approach </a:t>
            </a:r>
          </a:p>
          <a:p>
            <a:pPr lvl="1">
              <a:buFont typeface="Wingdings" pitchFamily="2" charset="2"/>
              <a:buChar char=""/>
              <a:defRPr/>
            </a:pPr>
            <a:r>
              <a:rPr lang="en-GB" sz="2400" dirty="0"/>
              <a:t>Inter-operable and flexible</a:t>
            </a:r>
          </a:p>
          <a:p>
            <a:pPr lvl="1">
              <a:buFont typeface="Wingdings" pitchFamily="2" charset="2"/>
              <a:buChar char=""/>
              <a:defRPr/>
            </a:pPr>
            <a:r>
              <a:rPr lang="en-GB" sz="2400" dirty="0"/>
              <a:t>Standards/rules defined by </a:t>
            </a:r>
            <a:r>
              <a:rPr lang="en-GB" sz="2400" dirty="0" smtClean="0"/>
              <a:t>public </a:t>
            </a:r>
            <a:r>
              <a:rPr lang="en-GB" sz="2400" dirty="0" err="1" smtClean="0"/>
              <a:t>Autorities</a:t>
            </a:r>
            <a:endParaRPr lang="en-GB" sz="2400" dirty="0"/>
          </a:p>
          <a:p>
            <a:pPr lvl="1">
              <a:buFont typeface="Wingdings" pitchFamily="2" charset="2"/>
              <a:buChar char=""/>
              <a:defRPr/>
            </a:pPr>
            <a:r>
              <a:rPr lang="en-GB" sz="2400" dirty="0"/>
              <a:t>Existing National systems can be integrated</a:t>
            </a:r>
          </a:p>
          <a:p>
            <a:pPr>
              <a:buFont typeface="Wingdings" pitchFamily="2" charset="2"/>
              <a:buChar char=""/>
              <a:defRPr/>
            </a:pP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305" lvl="2" indent="0">
              <a:defRPr/>
            </a:pPr>
            <a:endParaRPr lang="fr-FR" dirty="0">
              <a:ea typeface="ＭＳ Ｐゴシック" pitchFamily="34" charset="-128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606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Governance of mass serialisation systems</a:t>
            </a:r>
          </a:p>
        </p:txBody>
      </p:sp>
      <p:sp>
        <p:nvSpPr>
          <p:cNvPr id="32771" name="Espace réservé du contenu 2"/>
          <p:cNvSpPr>
            <a:spLocks noGrp="1"/>
          </p:cNvSpPr>
          <p:nvPr>
            <p:ph idx="1"/>
          </p:nvPr>
        </p:nvSpPr>
        <p:spPr>
          <a:xfrm>
            <a:off x="476029" y="1746427"/>
            <a:ext cx="9072563" cy="4989036"/>
          </a:xfrm>
        </p:spPr>
        <p:txBody>
          <a:bodyPr/>
          <a:lstStyle/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is the background to the project?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eTACT project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Patient </a:t>
            </a:r>
            <a:r>
              <a:rPr lang="fr-FR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access</a:t>
            </a: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Public supervision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Next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Steps</a:t>
            </a:r>
          </a:p>
          <a:p>
            <a:pPr marL="566910" indent="-566910">
              <a:buFont typeface="Wingdings" pitchFamily="2" charset="2"/>
              <a:buChar char=""/>
            </a:pPr>
            <a:r>
              <a:rPr lang="en-GB" dirty="0"/>
              <a:t>Hospital Pharmacy</a:t>
            </a: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66910" indent="-566910">
              <a:buFont typeface="Wingdings" pitchFamily="2" charset="2"/>
              <a:buChar char=""/>
            </a:pPr>
            <a:endParaRPr lang="en-GB" dirty="0" smtClean="0"/>
          </a:p>
        </p:txBody>
      </p:sp>
      <p:sp>
        <p:nvSpPr>
          <p:cNvPr id="32772" name="Espace réservé du pied de page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latin typeface="Tahoma" pitchFamily="34" charset="0"/>
                <a:ea typeface="ＭＳ Ｐゴシック" pitchFamily="34" charset="-128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32774" name="Rounded Rectangle 5"/>
          <p:cNvSpPr>
            <a:spLocks noChangeArrowheads="1"/>
          </p:cNvSpPr>
          <p:nvPr/>
        </p:nvSpPr>
        <p:spPr bwMode="auto">
          <a:xfrm>
            <a:off x="215775" y="4211886"/>
            <a:ext cx="8881800" cy="633473"/>
          </a:xfrm>
          <a:prstGeom prst="roundRect">
            <a:avLst>
              <a:gd name="adj" fmla="val 16667"/>
            </a:avLst>
          </a:prstGeom>
          <a:noFill/>
          <a:ln w="222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83" tIns="50392" rIns="100783" bIns="50392"/>
          <a:lstStyle/>
          <a:p>
            <a:pPr algn="ctr" eaLnBrk="0" hangingPunct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61375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504031" y="208242"/>
            <a:ext cx="9072563" cy="1259946"/>
          </a:xfrm>
        </p:spPr>
        <p:txBody>
          <a:bodyPr/>
          <a:lstStyle/>
          <a:p>
            <a:pPr eaLnBrk="1" hangingPunct="1"/>
            <a:r>
              <a:rPr lang="en-GB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Next steps</a:t>
            </a:r>
            <a:endParaRPr lang="en-GB" b="1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en-GB" dirty="0"/>
          </a:p>
        </p:txBody>
      </p:sp>
      <p:sp>
        <p:nvSpPr>
          <p:cNvPr id="36867" name="Footer Placeholder 3"/>
          <p:cNvSpPr>
            <a:spLocks noGrp="1"/>
          </p:cNvSpPr>
          <p:nvPr>
            <p:ph type="ftr" idx="10"/>
          </p:nvPr>
        </p:nvSpPr>
        <p:spPr>
          <a:xfrm>
            <a:off x="516284" y="6954203"/>
            <a:ext cx="5000059" cy="4024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818869" indent="-314949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259799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76371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267637" indent="-251960" eaLnBrk="0" hangingPunct="0"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771557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275476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779395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283314" indent="-25196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179" algn="l"/>
                <a:tab pos="895856" algn="l"/>
                <a:tab pos="1345536" algn="l"/>
                <a:tab pos="1793463" algn="l"/>
                <a:tab pos="2243141" algn="l"/>
                <a:tab pos="2692820" algn="l"/>
                <a:tab pos="3142497" algn="l"/>
                <a:tab pos="3590425" algn="l"/>
                <a:tab pos="4040104" algn="l"/>
                <a:tab pos="4489781" algn="l"/>
                <a:tab pos="4937709" algn="l"/>
                <a:tab pos="5387388" algn="l"/>
                <a:tab pos="5837065" algn="l"/>
                <a:tab pos="6286744" algn="l"/>
                <a:tab pos="6734672" algn="l"/>
                <a:tab pos="7184350" algn="l"/>
                <a:tab pos="7634028" algn="l"/>
                <a:tab pos="8081956" algn="l"/>
                <a:tab pos="8531633" algn="l"/>
                <a:tab pos="8981313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Frederic Broise©2014 EDQM, Council of Europe.  All rights reserved.</a:t>
            </a:r>
            <a:endParaRPr lang="fr-FR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37475" y="6886575"/>
            <a:ext cx="2343150" cy="515938"/>
          </a:xfrm>
          <a:prstGeom prst="rect">
            <a:avLst/>
          </a:prstGeom>
        </p:spPr>
        <p:txBody>
          <a:bodyPr lIns="91430" tIns="45716" rIns="91430" bIns="45716"/>
          <a:lstStyle/>
          <a:p>
            <a:pPr>
              <a:defRPr/>
            </a:pPr>
            <a:fld id="{F47DE2B9-5321-4D56-9358-82AE1CA8190E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1835621"/>
            <a:ext cx="5956300" cy="373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Hospital Pharmacy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Several options to adapt to Hospital processes: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Receiving</a:t>
            </a:r>
          </a:p>
          <a:p>
            <a:r>
              <a:rPr lang="en-GB" dirty="0" smtClean="0"/>
              <a:t>Dispensing</a:t>
            </a:r>
          </a:p>
          <a:p>
            <a:r>
              <a:rPr lang="en-GB" dirty="0" smtClean="0"/>
              <a:t>Use of the dispensing business process: Remove a portion of a product for use while retaining the remainder for subsequent dispensing (</a:t>
            </a:r>
            <a:r>
              <a:rPr lang="en-GB" dirty="0"/>
              <a:t>GS1/EPCIS </a:t>
            </a:r>
            <a:r>
              <a:rPr lang="en-GB" dirty="0" smtClean="0"/>
              <a:t>compliant -  </a:t>
            </a:r>
            <a:r>
              <a:rPr lang="en-GB" dirty="0" err="1" smtClean="0"/>
              <a:t>epedigree</a:t>
            </a:r>
            <a:r>
              <a:rPr lang="en-GB" dirty="0" smtClean="0"/>
              <a:t>) 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Frederic Broise©2014 EDQM, Council of Europe.  All rights reserved.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2033548"/>
      </p:ext>
    </p:extLst>
  </p:cSld>
  <p:clrMapOvr>
    <a:masterClrMapping/>
  </p:clrMapOvr>
</p:sld>
</file>

<file path=ppt/theme/theme1.xml><?xml version="1.0" encoding="utf-8"?>
<a:theme xmlns:a="http://schemas.openxmlformats.org/drawingml/2006/main" name="EDQM Template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1727</TotalTime>
  <Words>973</Words>
  <Application>Microsoft Macintosh PowerPoint</Application>
  <PresentationFormat>Custom</PresentationFormat>
  <Paragraphs>206</Paragraphs>
  <Slides>23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EDQM Template Presentation</vt:lpstr>
      <vt:lpstr>PowerPoint Presentation</vt:lpstr>
      <vt:lpstr>Governance of mass serialisation systems</vt:lpstr>
      <vt:lpstr>Council of Europe</vt:lpstr>
      <vt:lpstr>European Directorate for the Quality of Medicines &amp; HealthCare (EDQM) </vt:lpstr>
      <vt:lpstr>CoE/EDQM anti-counterfeiting strategy</vt:lpstr>
      <vt:lpstr>Falsified Medicines Directive (FMD)</vt:lpstr>
      <vt:lpstr>Scope</vt:lpstr>
      <vt:lpstr>PowerPoint Presentation</vt:lpstr>
      <vt:lpstr>PowerPoint Presentation</vt:lpstr>
      <vt:lpstr>EDQM Traceability service - eTACT </vt:lpstr>
      <vt:lpstr>General overview of eTACT project</vt:lpstr>
      <vt:lpstr>Proposal for future coding</vt:lpstr>
      <vt:lpstr>Governance of mass serialisation systems</vt:lpstr>
      <vt:lpstr>PowerPoint Presentation</vt:lpstr>
      <vt:lpstr>PowerPoint Presentation</vt:lpstr>
      <vt:lpstr>PowerPoint Presentation</vt:lpstr>
      <vt:lpstr>Patient involvement</vt:lpstr>
      <vt:lpstr>Governance of mass serialisation systems</vt:lpstr>
      <vt:lpstr>Proposed governance</vt:lpstr>
      <vt:lpstr> eTACT key assets </vt:lpstr>
      <vt:lpstr>Governance of mass serialisation systems</vt:lpstr>
      <vt:lpstr>Next steps</vt:lpstr>
      <vt:lpstr>Hospital Pharmacy</vt:lpstr>
    </vt:vector>
  </TitlesOfParts>
  <Company>EDQM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BROISE Frédéric</dc:creator>
  <cp:lastModifiedBy>Richard Price</cp:lastModifiedBy>
  <cp:revision>58</cp:revision>
  <cp:lastPrinted>2013-08-27T11:06:20Z</cp:lastPrinted>
  <dcterms:created xsi:type="dcterms:W3CDTF">2013-08-21T12:23:19Z</dcterms:created>
  <dcterms:modified xsi:type="dcterms:W3CDTF">2014-07-10T08:23:23Z</dcterms:modified>
</cp:coreProperties>
</file>